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53"/>
  </p:notesMasterIdLst>
  <p:sldIdLst>
    <p:sldId id="257" r:id="rId2"/>
    <p:sldId id="268" r:id="rId3"/>
    <p:sldId id="273" r:id="rId4"/>
    <p:sldId id="272" r:id="rId5"/>
    <p:sldId id="266" r:id="rId6"/>
    <p:sldId id="271" r:id="rId7"/>
    <p:sldId id="267" r:id="rId8"/>
    <p:sldId id="265" r:id="rId9"/>
    <p:sldId id="264" r:id="rId10"/>
    <p:sldId id="274" r:id="rId11"/>
    <p:sldId id="275" r:id="rId12"/>
    <p:sldId id="283" r:id="rId13"/>
    <p:sldId id="288" r:id="rId14"/>
    <p:sldId id="290" r:id="rId15"/>
    <p:sldId id="291" r:id="rId16"/>
    <p:sldId id="287" r:id="rId17"/>
    <p:sldId id="292" r:id="rId18"/>
    <p:sldId id="293" r:id="rId19"/>
    <p:sldId id="294" r:id="rId20"/>
    <p:sldId id="295" r:id="rId21"/>
    <p:sldId id="286" r:id="rId22"/>
    <p:sldId id="285" r:id="rId23"/>
    <p:sldId id="296" r:id="rId24"/>
    <p:sldId id="297" r:id="rId25"/>
    <p:sldId id="284" r:id="rId26"/>
    <p:sldId id="298" r:id="rId27"/>
    <p:sldId id="299" r:id="rId28"/>
    <p:sldId id="300" r:id="rId29"/>
    <p:sldId id="301" r:id="rId30"/>
    <p:sldId id="282" r:id="rId31"/>
    <p:sldId id="281" r:id="rId32"/>
    <p:sldId id="280" r:id="rId33"/>
    <p:sldId id="279" r:id="rId34"/>
    <p:sldId id="277" r:id="rId35"/>
    <p:sldId id="276" r:id="rId36"/>
    <p:sldId id="263" r:id="rId37"/>
    <p:sldId id="278" r:id="rId38"/>
    <p:sldId id="262" r:id="rId39"/>
    <p:sldId id="261" r:id="rId40"/>
    <p:sldId id="258" r:id="rId41"/>
    <p:sldId id="289" r:id="rId42"/>
    <p:sldId id="260" r:id="rId43"/>
    <p:sldId id="302" r:id="rId44"/>
    <p:sldId id="303" r:id="rId45"/>
    <p:sldId id="304" r:id="rId46"/>
    <p:sldId id="305" r:id="rId47"/>
    <p:sldId id="306" r:id="rId48"/>
    <p:sldId id="307" r:id="rId49"/>
    <p:sldId id="308" r:id="rId50"/>
    <p:sldId id="309" r:id="rId51"/>
    <p:sldId id="311" r:id="rId52"/>
  </p:sldIdLst>
  <p:sldSz cx="12192000" cy="6858000"/>
  <p:notesSz cx="6858000" cy="9144000"/>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81" d="100"/>
          <a:sy n="81" d="100"/>
        </p:scale>
        <p:origin x="754" y="5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Cabeçalh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pt-BR"/>
          </a:p>
        </p:txBody>
      </p:sp>
      <p:sp>
        <p:nvSpPr>
          <p:cNvPr id="3" name="Espaço Reservado para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70D9C8E-6AA6-4E60-9EA8-2480EEA29F5D}" type="datetimeFigureOut">
              <a:rPr lang="pt-BR" smtClean="0"/>
              <a:t>15/08/2025</a:t>
            </a:fld>
            <a:endParaRPr lang="pt-BR"/>
          </a:p>
        </p:txBody>
      </p:sp>
      <p:sp>
        <p:nvSpPr>
          <p:cNvPr id="4" name="Espaço Reservado para Imagem de Slide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pt-BR"/>
          </a:p>
        </p:txBody>
      </p:sp>
      <p:sp>
        <p:nvSpPr>
          <p:cNvPr id="5" name="Espaço Reservado para Anotaçõ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6" name="Espaço Reservado para Rodapé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pt-BR"/>
          </a:p>
        </p:txBody>
      </p:sp>
      <p:sp>
        <p:nvSpPr>
          <p:cNvPr id="7" name="Espaço Reservado para Número de Slid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3679AAA-E360-4BDD-9D75-533E6AFD5C9C}" type="slidenum">
              <a:rPr lang="pt-BR" smtClean="0"/>
              <a:t>‹nº›</a:t>
            </a:fld>
            <a:endParaRPr lang="pt-B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p:cNvGrpSpPr/>
        <p:nvPr/>
      </p:nvGrpSpPr>
      <p:grpSpPr>
        <a:xfrm>
          <a:off x="0" y="0"/>
          <a:ext cx="0" cy="0"/>
          <a:chOff x="0" y="0"/>
          <a:chExt cx="0" cy="0"/>
        </a:xfrm>
      </p:grpSpPr>
      <p:sp>
        <p:nvSpPr>
          <p:cNvPr id="58" name="Google Shape;58;g1e81b607491_0_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p:cNvGrpSpPr/>
        <p:nvPr/>
      </p:nvGrpSpPr>
      <p:grpSpPr>
        <a:xfrm>
          <a:off x="0" y="0"/>
          <a:ext cx="0" cy="0"/>
          <a:chOff x="0" y="0"/>
          <a:chExt cx="0" cy="0"/>
        </a:xfrm>
      </p:grpSpPr>
      <p:sp>
        <p:nvSpPr>
          <p:cNvPr id="58" name="Google Shape;58;g1e81b607491_0_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p:cNvGrpSpPr/>
        <p:nvPr/>
      </p:nvGrpSpPr>
      <p:grpSpPr>
        <a:xfrm>
          <a:off x="0" y="0"/>
          <a:ext cx="0" cy="0"/>
          <a:chOff x="0" y="0"/>
          <a:chExt cx="0" cy="0"/>
        </a:xfrm>
      </p:grpSpPr>
      <p:sp>
        <p:nvSpPr>
          <p:cNvPr id="58" name="Google Shape;58;g1e81b607491_0_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p:cNvGrpSpPr/>
        <p:nvPr/>
      </p:nvGrpSpPr>
      <p:grpSpPr>
        <a:xfrm>
          <a:off x="0" y="0"/>
          <a:ext cx="0" cy="0"/>
          <a:chOff x="0" y="0"/>
          <a:chExt cx="0" cy="0"/>
        </a:xfrm>
      </p:grpSpPr>
      <p:sp>
        <p:nvSpPr>
          <p:cNvPr id="58" name="Google Shape;58;g1e81b607491_0_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6FFD9B84-C678-C31D-2CE5-E4D6E13797CB}"/>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FF1CD919-1321-074F-E534-C086570ADC53}"/>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5B5A00D7-0AFA-2F64-F8FD-7CC7F3B73099}"/>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41842719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F75C60D7-B83C-06D4-4D40-DC40B0EDA731}"/>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FCE8BA26-D2DB-A638-0CDF-81366483D30E}"/>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8B9678E4-69B4-0F4C-F5F5-8F044763F9D3}"/>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78342169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p:cNvGrpSpPr/>
        <p:nvPr/>
      </p:nvGrpSpPr>
      <p:grpSpPr>
        <a:xfrm>
          <a:off x="0" y="0"/>
          <a:ext cx="0" cy="0"/>
          <a:chOff x="0" y="0"/>
          <a:chExt cx="0" cy="0"/>
        </a:xfrm>
      </p:grpSpPr>
      <p:sp>
        <p:nvSpPr>
          <p:cNvPr id="58" name="Google Shape;58;g1e81b607491_0_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347427BA-F418-3368-335E-C203458A8D1A}"/>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044A6E4D-6F0F-DC3D-8575-57998F78E700}"/>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52C62818-9E4A-EFD6-B449-401A3D79D8C6}"/>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68902099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07F6850E-5518-0F64-6989-DF6A6BD348D7}"/>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A4D9113A-514C-519E-322F-5BAD3944EB64}"/>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F647E5DE-9F75-4AC9-6A61-CD11C274E28B}"/>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26836484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97186722-AEC3-7917-D5C2-D3E6C8FD255D}"/>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78C4C109-D6F4-625C-5BA2-B4F8F2CA1AEC}"/>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5A973600-4D66-634D-A077-04CD51B37BCE}"/>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70548420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p:cNvGrpSpPr/>
        <p:nvPr/>
      </p:nvGrpSpPr>
      <p:grpSpPr>
        <a:xfrm>
          <a:off x="0" y="0"/>
          <a:ext cx="0" cy="0"/>
          <a:chOff x="0" y="0"/>
          <a:chExt cx="0" cy="0"/>
        </a:xfrm>
      </p:grpSpPr>
      <p:sp>
        <p:nvSpPr>
          <p:cNvPr id="58" name="Google Shape;58;g1e81b607491_0_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E3B3BD94-8312-2EF8-ADFB-47F246927A36}"/>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0EF140E5-4375-8121-2A32-F9A20D1FD0DA}"/>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DDE34807-F344-10BB-C578-BA1D6051C2ED}"/>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86383974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p:cNvGrpSpPr/>
        <p:nvPr/>
      </p:nvGrpSpPr>
      <p:grpSpPr>
        <a:xfrm>
          <a:off x="0" y="0"/>
          <a:ext cx="0" cy="0"/>
          <a:chOff x="0" y="0"/>
          <a:chExt cx="0" cy="0"/>
        </a:xfrm>
      </p:grpSpPr>
      <p:sp>
        <p:nvSpPr>
          <p:cNvPr id="58" name="Google Shape;58;g1e81b607491_0_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p:cNvGrpSpPr/>
        <p:nvPr/>
      </p:nvGrpSpPr>
      <p:grpSpPr>
        <a:xfrm>
          <a:off x="0" y="0"/>
          <a:ext cx="0" cy="0"/>
          <a:chOff x="0" y="0"/>
          <a:chExt cx="0" cy="0"/>
        </a:xfrm>
      </p:grpSpPr>
      <p:sp>
        <p:nvSpPr>
          <p:cNvPr id="58" name="Google Shape;58;g1e81b607491_0_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5BD85A3A-5899-538D-1F08-DEFDA6D4941F}"/>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59D6FFD0-FECC-5DC7-E904-2E45093AAC82}"/>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49B548D3-166E-EC4A-AA66-7A6258EA5E3B}"/>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22019321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4BF7C4A1-E3CE-3B57-7452-E88EE762E697}"/>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AE4D08E6-FE63-9072-D9A5-630464E2F421}"/>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E1ACA102-2D7B-FB28-D8B6-8A5E3F637EEA}"/>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80301521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p:cNvGrpSpPr/>
        <p:nvPr/>
      </p:nvGrpSpPr>
      <p:grpSpPr>
        <a:xfrm>
          <a:off x="0" y="0"/>
          <a:ext cx="0" cy="0"/>
          <a:chOff x="0" y="0"/>
          <a:chExt cx="0" cy="0"/>
        </a:xfrm>
      </p:grpSpPr>
      <p:sp>
        <p:nvSpPr>
          <p:cNvPr id="58" name="Google Shape;58;g1e81b607491_0_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701781E8-941A-7B96-D744-4949EDD8A6AD}"/>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143E7467-9E6A-4BA7-5885-0F94F75BC21E}"/>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23B91461-515D-1907-88FB-9631736F9FAA}"/>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567933147"/>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71DC21EE-B3C2-9F95-E2AB-014212D7E7CE}"/>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8970A8A5-5207-48BA-63BF-08960EC521D7}"/>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22F3E0D3-4501-4CCC-75E8-CC24E8AEC59B}"/>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04904464"/>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7493AE9C-A3C1-B03B-E08B-F363D09469F9}"/>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1660EDB1-96DE-5FFB-3F35-83F390D064D1}"/>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EABFFAC8-B8D0-71B5-5022-2BFCD0EDAC22}"/>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742574628"/>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E4A3C8DD-23E7-D5C0-D770-A65B30111023}"/>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F947EC99-FD0D-239C-094F-28413B9BF734}"/>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AFA1B134-4D72-5D10-6E7A-3570E32A36A2}"/>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63264619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p:cNvGrpSpPr/>
        <p:nvPr/>
      </p:nvGrpSpPr>
      <p:grpSpPr>
        <a:xfrm>
          <a:off x="0" y="0"/>
          <a:ext cx="0" cy="0"/>
          <a:chOff x="0" y="0"/>
          <a:chExt cx="0" cy="0"/>
        </a:xfrm>
      </p:grpSpPr>
      <p:sp>
        <p:nvSpPr>
          <p:cNvPr id="58" name="Google Shape;58;g1e81b607491_0_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p:cNvGrpSpPr/>
        <p:nvPr/>
      </p:nvGrpSpPr>
      <p:grpSpPr>
        <a:xfrm>
          <a:off x="0" y="0"/>
          <a:ext cx="0" cy="0"/>
          <a:chOff x="0" y="0"/>
          <a:chExt cx="0" cy="0"/>
        </a:xfrm>
      </p:grpSpPr>
      <p:sp>
        <p:nvSpPr>
          <p:cNvPr id="58" name="Google Shape;58;g1e81b607491_0_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p:cNvGrpSpPr/>
        <p:nvPr/>
      </p:nvGrpSpPr>
      <p:grpSpPr>
        <a:xfrm>
          <a:off x="0" y="0"/>
          <a:ext cx="0" cy="0"/>
          <a:chOff x="0" y="0"/>
          <a:chExt cx="0" cy="0"/>
        </a:xfrm>
      </p:grpSpPr>
      <p:sp>
        <p:nvSpPr>
          <p:cNvPr id="58" name="Google Shape;58;g1e81b607491_0_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p:cNvGrpSpPr/>
        <p:nvPr/>
      </p:nvGrpSpPr>
      <p:grpSpPr>
        <a:xfrm>
          <a:off x="0" y="0"/>
          <a:ext cx="0" cy="0"/>
          <a:chOff x="0" y="0"/>
          <a:chExt cx="0" cy="0"/>
        </a:xfrm>
      </p:grpSpPr>
      <p:sp>
        <p:nvSpPr>
          <p:cNvPr id="58" name="Google Shape;58;g1e81b607491_0_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p:cNvGrpSpPr/>
        <p:nvPr/>
      </p:nvGrpSpPr>
      <p:grpSpPr>
        <a:xfrm>
          <a:off x="0" y="0"/>
          <a:ext cx="0" cy="0"/>
          <a:chOff x="0" y="0"/>
          <a:chExt cx="0" cy="0"/>
        </a:xfrm>
      </p:grpSpPr>
      <p:sp>
        <p:nvSpPr>
          <p:cNvPr id="58" name="Google Shape;58;g1e81b607491_0_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p:cNvGrpSpPr/>
        <p:nvPr/>
      </p:nvGrpSpPr>
      <p:grpSpPr>
        <a:xfrm>
          <a:off x="0" y="0"/>
          <a:ext cx="0" cy="0"/>
          <a:chOff x="0" y="0"/>
          <a:chExt cx="0" cy="0"/>
        </a:xfrm>
      </p:grpSpPr>
      <p:sp>
        <p:nvSpPr>
          <p:cNvPr id="58" name="Google Shape;58;g1e81b607491_0_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p:cNvGrpSpPr/>
        <p:nvPr/>
      </p:nvGrpSpPr>
      <p:grpSpPr>
        <a:xfrm>
          <a:off x="0" y="0"/>
          <a:ext cx="0" cy="0"/>
          <a:chOff x="0" y="0"/>
          <a:chExt cx="0" cy="0"/>
        </a:xfrm>
      </p:grpSpPr>
      <p:sp>
        <p:nvSpPr>
          <p:cNvPr id="58" name="Google Shape;58;g1e81b607491_0_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p:cNvGrpSpPr/>
        <p:nvPr/>
      </p:nvGrpSpPr>
      <p:grpSpPr>
        <a:xfrm>
          <a:off x="0" y="0"/>
          <a:ext cx="0" cy="0"/>
          <a:chOff x="0" y="0"/>
          <a:chExt cx="0" cy="0"/>
        </a:xfrm>
      </p:grpSpPr>
      <p:sp>
        <p:nvSpPr>
          <p:cNvPr id="58" name="Google Shape;58;g1e81b607491_0_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p:cNvGrpSpPr/>
        <p:nvPr/>
      </p:nvGrpSpPr>
      <p:grpSpPr>
        <a:xfrm>
          <a:off x="0" y="0"/>
          <a:ext cx="0" cy="0"/>
          <a:chOff x="0" y="0"/>
          <a:chExt cx="0" cy="0"/>
        </a:xfrm>
      </p:grpSpPr>
      <p:sp>
        <p:nvSpPr>
          <p:cNvPr id="58" name="Google Shape;58;g1e81b607491_0_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p:cNvGrpSpPr/>
        <p:nvPr/>
      </p:nvGrpSpPr>
      <p:grpSpPr>
        <a:xfrm>
          <a:off x="0" y="0"/>
          <a:ext cx="0" cy="0"/>
          <a:chOff x="0" y="0"/>
          <a:chExt cx="0" cy="0"/>
        </a:xfrm>
      </p:grpSpPr>
      <p:sp>
        <p:nvSpPr>
          <p:cNvPr id="58" name="Google Shape;58;g1e81b607491_0_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p:cNvGrpSpPr/>
        <p:nvPr/>
      </p:nvGrpSpPr>
      <p:grpSpPr>
        <a:xfrm>
          <a:off x="0" y="0"/>
          <a:ext cx="0" cy="0"/>
          <a:chOff x="0" y="0"/>
          <a:chExt cx="0" cy="0"/>
        </a:xfrm>
      </p:grpSpPr>
      <p:sp>
        <p:nvSpPr>
          <p:cNvPr id="58" name="Google Shape;58;g1e81b607491_0_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p:cNvGrpSpPr/>
        <p:nvPr/>
      </p:nvGrpSpPr>
      <p:grpSpPr>
        <a:xfrm>
          <a:off x="0" y="0"/>
          <a:ext cx="0" cy="0"/>
          <a:chOff x="0" y="0"/>
          <a:chExt cx="0" cy="0"/>
        </a:xfrm>
      </p:grpSpPr>
      <p:sp>
        <p:nvSpPr>
          <p:cNvPr id="58" name="Google Shape;58;g1e81b607491_0_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p:cNvGrpSpPr/>
        <p:nvPr/>
      </p:nvGrpSpPr>
      <p:grpSpPr>
        <a:xfrm>
          <a:off x="0" y="0"/>
          <a:ext cx="0" cy="0"/>
          <a:chOff x="0" y="0"/>
          <a:chExt cx="0" cy="0"/>
        </a:xfrm>
      </p:grpSpPr>
      <p:sp>
        <p:nvSpPr>
          <p:cNvPr id="58" name="Google Shape;58;g1e81b607491_0_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p:cNvGrpSpPr/>
        <p:nvPr/>
      </p:nvGrpSpPr>
      <p:grpSpPr>
        <a:xfrm>
          <a:off x="0" y="0"/>
          <a:ext cx="0" cy="0"/>
          <a:chOff x="0" y="0"/>
          <a:chExt cx="0" cy="0"/>
        </a:xfrm>
      </p:grpSpPr>
      <p:sp>
        <p:nvSpPr>
          <p:cNvPr id="58" name="Google Shape;58;g1e81b607491_0_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p:cNvGrpSpPr/>
        <p:nvPr/>
      </p:nvGrpSpPr>
      <p:grpSpPr>
        <a:xfrm>
          <a:off x="0" y="0"/>
          <a:ext cx="0" cy="0"/>
          <a:chOff x="0" y="0"/>
          <a:chExt cx="0" cy="0"/>
        </a:xfrm>
      </p:grpSpPr>
      <p:sp>
        <p:nvSpPr>
          <p:cNvPr id="58" name="Google Shape;58;g1e81b607491_0_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E4DD57DD-0923-9C39-B235-17F7155AA64D}"/>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EDCB3704-528E-D112-8CDB-E9DA3E22F25B}"/>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21751B05-A36A-C44D-3C5E-B9EBDD7AE764}"/>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666006167"/>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551D8DA2-B870-F86C-683C-9D1C1393D3F2}"/>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0917DB46-C651-B037-852A-97BEF79B4247}"/>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79418C1D-500A-3D1D-60CB-1F847C1F6964}"/>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061616043"/>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C13F9B89-1E15-8F3A-37CD-A4CE162BD5A8}"/>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5D6BB695-65CD-5F45-EE00-4D15B96A1E3C}"/>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3A0A8771-5EE4-B5D1-1430-2138D30BC308}"/>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424107565"/>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EEFAB7A3-F799-066D-4A18-405E950D972E}"/>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72D73397-E61F-1B03-4713-67B35855F02C}"/>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38FCFEBE-E18E-FE1C-D75C-BE3DF5272447}"/>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034892042"/>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856B1F4B-E249-34BC-95C8-9BAB30A1E072}"/>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7169076B-F5F3-542E-0584-B9913CD7232D}"/>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8BAE56EC-F6E8-9190-A9E0-3064CAA9323D}"/>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99163970"/>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D90F8BBD-0B9A-8CBF-81EE-8F3FBABF984F}"/>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6C4033DB-7A6B-11F5-76FE-C7B0B4FDD955}"/>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FC9855D9-EEF4-ED8C-81C2-F8FC4CE9AEC9}"/>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376136016"/>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7D35B192-0568-14A3-EAE7-BB7C4CFB0824}"/>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290DB36D-09C6-3DBE-FF15-213878183388}"/>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16609592-D603-622C-1D33-9B4E46BE573B}"/>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16469159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p:cNvGrpSpPr/>
        <p:nvPr/>
      </p:nvGrpSpPr>
      <p:grpSpPr>
        <a:xfrm>
          <a:off x="0" y="0"/>
          <a:ext cx="0" cy="0"/>
          <a:chOff x="0" y="0"/>
          <a:chExt cx="0" cy="0"/>
        </a:xfrm>
      </p:grpSpPr>
      <p:sp>
        <p:nvSpPr>
          <p:cNvPr id="58" name="Google Shape;58;g1e81b607491_0_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18E1BE14-D754-E2C9-9D74-54B3A5208A78}"/>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979F4865-4131-A82E-FF15-9A149F19108C}"/>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5684DFB0-140A-1B1E-5AE4-8264FCC417B6}"/>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282293745"/>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81A83D66-35CC-6097-B5A0-97FA9E23A118}"/>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AF6CA2DC-8024-FE43-3C97-57815B9E8302}"/>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6ED2D950-CD0D-1926-904E-2B0D248D1AA0}"/>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87980538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p:cNvGrpSpPr/>
        <p:nvPr/>
      </p:nvGrpSpPr>
      <p:grpSpPr>
        <a:xfrm>
          <a:off x="0" y="0"/>
          <a:ext cx="0" cy="0"/>
          <a:chOff x="0" y="0"/>
          <a:chExt cx="0" cy="0"/>
        </a:xfrm>
      </p:grpSpPr>
      <p:sp>
        <p:nvSpPr>
          <p:cNvPr id="58" name="Google Shape;58;g1e81b607491_0_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p:cNvGrpSpPr/>
        <p:nvPr/>
      </p:nvGrpSpPr>
      <p:grpSpPr>
        <a:xfrm>
          <a:off x="0" y="0"/>
          <a:ext cx="0" cy="0"/>
          <a:chOff x="0" y="0"/>
          <a:chExt cx="0" cy="0"/>
        </a:xfrm>
      </p:grpSpPr>
      <p:sp>
        <p:nvSpPr>
          <p:cNvPr id="58" name="Google Shape;58;g1e81b607491_0_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p:cNvGrpSpPr/>
        <p:nvPr/>
      </p:nvGrpSpPr>
      <p:grpSpPr>
        <a:xfrm>
          <a:off x="0" y="0"/>
          <a:ext cx="0" cy="0"/>
          <a:chOff x="0" y="0"/>
          <a:chExt cx="0" cy="0"/>
        </a:xfrm>
      </p:grpSpPr>
      <p:sp>
        <p:nvSpPr>
          <p:cNvPr id="58" name="Google Shape;58;g1e81b607491_0_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p:cNvGrpSpPr/>
        <p:nvPr/>
      </p:nvGrpSpPr>
      <p:grpSpPr>
        <a:xfrm>
          <a:off x="0" y="0"/>
          <a:ext cx="0" cy="0"/>
          <a:chOff x="0" y="0"/>
          <a:chExt cx="0" cy="0"/>
        </a:xfrm>
      </p:grpSpPr>
      <p:sp>
        <p:nvSpPr>
          <p:cNvPr id="58" name="Google Shape;58;g1e81b607491_0_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ítulo 1"/>
          <p:cNvSpPr>
            <a:spLocks noGrp="1"/>
          </p:cNvSpPr>
          <p:nvPr>
            <p:ph type="ctrTitle" hasCustomPrompt="1"/>
          </p:nvPr>
        </p:nvSpPr>
        <p:spPr>
          <a:xfrm>
            <a:off x="1524000" y="1122363"/>
            <a:ext cx="9144000" cy="2387600"/>
          </a:xfrm>
        </p:spPr>
        <p:txBody>
          <a:bodyPr anchor="b"/>
          <a:lstStyle>
            <a:lvl1pPr algn="ctr">
              <a:defRPr sz="6000"/>
            </a:lvl1pPr>
          </a:lstStyle>
          <a:p>
            <a:r>
              <a:rPr lang="pt-BR"/>
              <a:t>Clique para editar o título Mestre</a:t>
            </a:r>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pt-BR"/>
              <a:t>Clique para editar o estilo do subtítulo Mestre</a:t>
            </a:r>
          </a:p>
        </p:txBody>
      </p:sp>
      <p:sp>
        <p:nvSpPr>
          <p:cNvPr id="4" name="Espaço Reservado para Data 3"/>
          <p:cNvSpPr>
            <a:spLocks noGrp="1"/>
          </p:cNvSpPr>
          <p:nvPr>
            <p:ph type="dt" sz="half" idx="10"/>
          </p:nvPr>
        </p:nvSpPr>
        <p:spPr/>
        <p:txBody>
          <a:bodyPr/>
          <a:lstStyle/>
          <a:p>
            <a:fld id="{54A4041F-0DCB-47E0-A5C8-D7654A695BE9}" type="datetimeFigureOut">
              <a:rPr lang="pt-BR" smtClean="0"/>
              <a:t>15/08/2025</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7BD19A3B-2D9A-4D67-ADF1-F3C725CD3E35}" type="slidenum">
              <a:rPr lang="pt-BR" smtClean="0"/>
              <a:t>‹nº›</a:t>
            </a:fld>
            <a:endParaRPr lang="pt-B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hasCustomPrompt="1"/>
          </p:nvPr>
        </p:nvSpPr>
        <p:spPr/>
        <p:txBody>
          <a:bodyPr/>
          <a:lstStyle/>
          <a:p>
            <a:r>
              <a:rPr lang="pt-BR"/>
              <a:t>Clique para editar o título Mestre</a:t>
            </a:r>
          </a:p>
        </p:txBody>
      </p:sp>
      <p:sp>
        <p:nvSpPr>
          <p:cNvPr id="3" name="Espaço Reservado para Texto Vertical 2"/>
          <p:cNvSpPr>
            <a:spLocks noGrp="1"/>
          </p:cNvSpPr>
          <p:nvPr>
            <p:ph type="body" orient="vert" idx="1" hasCustomPrompt="1"/>
          </p:nvPr>
        </p:nvSpPr>
        <p:spPr/>
        <p:txBody>
          <a:bodyPr vert="eaVert"/>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p:cNvSpPr>
            <a:spLocks noGrp="1"/>
          </p:cNvSpPr>
          <p:nvPr>
            <p:ph type="dt" sz="half" idx="10"/>
          </p:nvPr>
        </p:nvSpPr>
        <p:spPr/>
        <p:txBody>
          <a:bodyPr/>
          <a:lstStyle/>
          <a:p>
            <a:fld id="{54A4041F-0DCB-47E0-A5C8-D7654A695BE9}" type="datetimeFigureOut">
              <a:rPr lang="pt-BR" smtClean="0"/>
              <a:t>15/08/2025</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7BD19A3B-2D9A-4D67-ADF1-F3C725CD3E35}" type="slidenum">
              <a:rPr lang="pt-BR" smtClean="0"/>
              <a:t>‹nº›</a:t>
            </a:fld>
            <a:endParaRPr lang="pt-B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exto e Título Vertical">
    <p:spTree>
      <p:nvGrpSpPr>
        <p:cNvPr id="1" name=""/>
        <p:cNvGrpSpPr/>
        <p:nvPr/>
      </p:nvGrpSpPr>
      <p:grpSpPr>
        <a:xfrm>
          <a:off x="0" y="0"/>
          <a:ext cx="0" cy="0"/>
          <a:chOff x="0" y="0"/>
          <a:chExt cx="0" cy="0"/>
        </a:xfrm>
      </p:grpSpPr>
      <p:sp>
        <p:nvSpPr>
          <p:cNvPr id="2" name="Título Vertical 1"/>
          <p:cNvSpPr>
            <a:spLocks noGrp="1"/>
          </p:cNvSpPr>
          <p:nvPr>
            <p:ph type="title" orient="vert" hasCustomPrompt="1"/>
          </p:nvPr>
        </p:nvSpPr>
        <p:spPr>
          <a:xfrm>
            <a:off x="8724900" y="365125"/>
            <a:ext cx="2628900" cy="5811838"/>
          </a:xfrm>
        </p:spPr>
        <p:txBody>
          <a:bodyPr vert="eaVert"/>
          <a:lstStyle/>
          <a:p>
            <a:r>
              <a:rPr lang="pt-BR"/>
              <a:t>Clique para editar o título Mestre</a:t>
            </a:r>
          </a:p>
        </p:txBody>
      </p:sp>
      <p:sp>
        <p:nvSpPr>
          <p:cNvPr id="3" name="Espaço Reservado para Texto Vertical 2"/>
          <p:cNvSpPr>
            <a:spLocks noGrp="1"/>
          </p:cNvSpPr>
          <p:nvPr>
            <p:ph type="body" orient="vert" idx="1" hasCustomPrompt="1"/>
          </p:nvPr>
        </p:nvSpPr>
        <p:spPr>
          <a:xfrm>
            <a:off x="838200" y="365125"/>
            <a:ext cx="7734300" cy="5811838"/>
          </a:xfrm>
        </p:spPr>
        <p:txBody>
          <a:bodyPr vert="eaVert"/>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p:cNvSpPr>
            <a:spLocks noGrp="1"/>
          </p:cNvSpPr>
          <p:nvPr>
            <p:ph type="dt" sz="half" idx="10"/>
          </p:nvPr>
        </p:nvSpPr>
        <p:spPr/>
        <p:txBody>
          <a:bodyPr/>
          <a:lstStyle/>
          <a:p>
            <a:fld id="{54A4041F-0DCB-47E0-A5C8-D7654A695BE9}" type="datetimeFigureOut">
              <a:rPr lang="pt-BR" smtClean="0"/>
              <a:t>15/08/2025</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7BD19A3B-2D9A-4D67-ADF1-F3C725CD3E35}" type="slidenum">
              <a:rPr lang="pt-BR" smtClean="0"/>
              <a:t>‹nº›</a:t>
            </a:fld>
            <a:endParaRPr lang="pt-B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p:cNvSpPr>
            <a:spLocks noGrp="1"/>
          </p:cNvSpPr>
          <p:nvPr>
            <p:ph type="title" hasCustomPrompt="1"/>
          </p:nvPr>
        </p:nvSpPr>
        <p:spPr/>
        <p:txBody>
          <a:bodyPr/>
          <a:lstStyle/>
          <a:p>
            <a:r>
              <a:rPr lang="pt-BR"/>
              <a:t>Clique para editar o título Mestre</a:t>
            </a:r>
          </a:p>
        </p:txBody>
      </p:sp>
      <p:sp>
        <p:nvSpPr>
          <p:cNvPr id="3" name="Espaço Reservado para Conteúdo 2"/>
          <p:cNvSpPr>
            <a:spLocks noGrp="1"/>
          </p:cNvSpPr>
          <p:nvPr>
            <p:ph idx="1" hasCustomPrompt="1"/>
          </p:nvPr>
        </p:nvSpPr>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p:cNvSpPr>
            <a:spLocks noGrp="1"/>
          </p:cNvSpPr>
          <p:nvPr>
            <p:ph type="dt" sz="half" idx="10"/>
          </p:nvPr>
        </p:nvSpPr>
        <p:spPr/>
        <p:txBody>
          <a:bodyPr/>
          <a:lstStyle/>
          <a:p>
            <a:fld id="{54A4041F-0DCB-47E0-A5C8-D7654A695BE9}" type="datetimeFigureOut">
              <a:rPr lang="pt-BR" smtClean="0"/>
              <a:t>15/08/2025</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7BD19A3B-2D9A-4D67-ADF1-F3C725CD3E35}" type="slidenum">
              <a:rPr lang="pt-BR" smtClean="0"/>
              <a:t>‹nº›</a:t>
            </a:fld>
            <a:endParaRPr lang="pt-B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p:cNvSpPr>
            <a:spLocks noGrp="1"/>
          </p:cNvSpPr>
          <p:nvPr>
            <p:ph type="title" hasCustomPrompt="1"/>
          </p:nvPr>
        </p:nvSpPr>
        <p:spPr>
          <a:xfrm>
            <a:off x="831850" y="1709738"/>
            <a:ext cx="10515600" cy="2852737"/>
          </a:xfrm>
        </p:spPr>
        <p:txBody>
          <a:bodyPr anchor="b"/>
          <a:lstStyle>
            <a:lvl1pPr>
              <a:defRPr sz="6000"/>
            </a:lvl1pPr>
          </a:lstStyle>
          <a:p>
            <a:r>
              <a:rPr lang="pt-BR"/>
              <a:t>Clique para editar o título Mestre</a:t>
            </a:r>
          </a:p>
        </p:txBody>
      </p:sp>
      <p:sp>
        <p:nvSpPr>
          <p:cNvPr id="3" name="Espaço Reservado para Texto 2"/>
          <p:cNvSpPr>
            <a:spLocks noGrp="1"/>
          </p:cNvSpPr>
          <p:nvPr>
            <p:ph type="body" idx="1" hasCustomPrompt="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pt-BR"/>
              <a:t>Clique para editar os estilos de texto Mestres</a:t>
            </a:r>
          </a:p>
        </p:txBody>
      </p:sp>
      <p:sp>
        <p:nvSpPr>
          <p:cNvPr id="4" name="Espaço Reservado para Data 3"/>
          <p:cNvSpPr>
            <a:spLocks noGrp="1"/>
          </p:cNvSpPr>
          <p:nvPr>
            <p:ph type="dt" sz="half" idx="10"/>
          </p:nvPr>
        </p:nvSpPr>
        <p:spPr/>
        <p:txBody>
          <a:bodyPr/>
          <a:lstStyle/>
          <a:p>
            <a:fld id="{54A4041F-0DCB-47E0-A5C8-D7654A695BE9}" type="datetimeFigureOut">
              <a:rPr lang="pt-BR" smtClean="0"/>
              <a:t>15/08/2025</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7BD19A3B-2D9A-4D67-ADF1-F3C725CD3E35}" type="slidenum">
              <a:rPr lang="pt-BR" smtClean="0"/>
              <a:t>‹nº›</a:t>
            </a:fld>
            <a:endParaRPr lang="pt-B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p:cNvSpPr>
            <a:spLocks noGrp="1"/>
          </p:cNvSpPr>
          <p:nvPr>
            <p:ph type="title" hasCustomPrompt="1"/>
          </p:nvPr>
        </p:nvSpPr>
        <p:spPr/>
        <p:txBody>
          <a:bodyPr/>
          <a:lstStyle/>
          <a:p>
            <a:r>
              <a:rPr lang="pt-BR"/>
              <a:t>Clique para editar o título Mestre</a:t>
            </a:r>
          </a:p>
        </p:txBody>
      </p:sp>
      <p:sp>
        <p:nvSpPr>
          <p:cNvPr id="3" name="Espaço Reservado para Conteúdo 2"/>
          <p:cNvSpPr>
            <a:spLocks noGrp="1"/>
          </p:cNvSpPr>
          <p:nvPr>
            <p:ph sz="half" idx="1" hasCustomPrompt="1"/>
          </p:nvPr>
        </p:nvSpPr>
        <p:spPr>
          <a:xfrm>
            <a:off x="838200" y="1825625"/>
            <a:ext cx="5181600" cy="4351338"/>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Conteúdo 3"/>
          <p:cNvSpPr>
            <a:spLocks noGrp="1"/>
          </p:cNvSpPr>
          <p:nvPr>
            <p:ph sz="half" idx="2" hasCustomPrompt="1"/>
          </p:nvPr>
        </p:nvSpPr>
        <p:spPr>
          <a:xfrm>
            <a:off x="6172200" y="1825625"/>
            <a:ext cx="5181600" cy="4351338"/>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5" name="Espaço Reservado para Data 4"/>
          <p:cNvSpPr>
            <a:spLocks noGrp="1"/>
          </p:cNvSpPr>
          <p:nvPr>
            <p:ph type="dt" sz="half" idx="10"/>
          </p:nvPr>
        </p:nvSpPr>
        <p:spPr/>
        <p:txBody>
          <a:bodyPr/>
          <a:lstStyle/>
          <a:p>
            <a:fld id="{54A4041F-0DCB-47E0-A5C8-D7654A695BE9}" type="datetimeFigureOut">
              <a:rPr lang="pt-BR" smtClean="0"/>
              <a:t>15/08/2025</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7BD19A3B-2D9A-4D67-ADF1-F3C725CD3E35}" type="slidenum">
              <a:rPr lang="pt-BR" smtClean="0"/>
              <a:t>‹nº›</a:t>
            </a:fld>
            <a:endParaRPr lang="pt-B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hasCustomPrompt="1"/>
          </p:nvPr>
        </p:nvSpPr>
        <p:spPr>
          <a:xfrm>
            <a:off x="839788" y="365125"/>
            <a:ext cx="10515600" cy="1325563"/>
          </a:xfrm>
        </p:spPr>
        <p:txBody>
          <a:bodyPr/>
          <a:lstStyle/>
          <a:p>
            <a:r>
              <a:rPr lang="pt-BR"/>
              <a:t>Clique para editar o título Mestre</a:t>
            </a:r>
          </a:p>
        </p:txBody>
      </p:sp>
      <p:sp>
        <p:nvSpPr>
          <p:cNvPr id="3" name="Espaço Reservado para Texto 2"/>
          <p:cNvSpPr>
            <a:spLocks noGrp="1"/>
          </p:cNvSpPr>
          <p:nvPr>
            <p:ph type="body" idx="1" hasCustomPrompt="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os estilos de texto Mestres</a:t>
            </a:r>
          </a:p>
        </p:txBody>
      </p:sp>
      <p:sp>
        <p:nvSpPr>
          <p:cNvPr id="4" name="Espaço Reservado para Conteúdo 3"/>
          <p:cNvSpPr>
            <a:spLocks noGrp="1"/>
          </p:cNvSpPr>
          <p:nvPr>
            <p:ph sz="half" idx="2" hasCustomPrompt="1"/>
          </p:nvPr>
        </p:nvSpPr>
        <p:spPr>
          <a:xfrm>
            <a:off x="839788" y="2505075"/>
            <a:ext cx="5157787" cy="3684588"/>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5" name="Espaço Reservado para Texto 4"/>
          <p:cNvSpPr>
            <a:spLocks noGrp="1"/>
          </p:cNvSpPr>
          <p:nvPr>
            <p:ph type="body" sz="quarter" idx="3" hasCustomPrompt="1"/>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os estilos de texto Mestres</a:t>
            </a:r>
          </a:p>
        </p:txBody>
      </p:sp>
      <p:sp>
        <p:nvSpPr>
          <p:cNvPr id="6" name="Espaço Reservado para Conteúdo 5"/>
          <p:cNvSpPr>
            <a:spLocks noGrp="1"/>
          </p:cNvSpPr>
          <p:nvPr>
            <p:ph sz="quarter" idx="4" hasCustomPrompt="1"/>
          </p:nvPr>
        </p:nvSpPr>
        <p:spPr>
          <a:xfrm>
            <a:off x="6172200" y="2505075"/>
            <a:ext cx="5183188" cy="3684588"/>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7" name="Espaço Reservado para Data 6"/>
          <p:cNvSpPr>
            <a:spLocks noGrp="1"/>
          </p:cNvSpPr>
          <p:nvPr>
            <p:ph type="dt" sz="half" idx="10"/>
          </p:nvPr>
        </p:nvSpPr>
        <p:spPr/>
        <p:txBody>
          <a:bodyPr/>
          <a:lstStyle/>
          <a:p>
            <a:fld id="{54A4041F-0DCB-47E0-A5C8-D7654A695BE9}" type="datetimeFigureOut">
              <a:rPr lang="pt-BR" smtClean="0"/>
              <a:t>15/08/2025</a:t>
            </a:fld>
            <a:endParaRPr lang="pt-BR"/>
          </a:p>
        </p:txBody>
      </p:sp>
      <p:sp>
        <p:nvSpPr>
          <p:cNvPr id="8" name="Espaço Reservado para Rodapé 7"/>
          <p:cNvSpPr>
            <a:spLocks noGrp="1"/>
          </p:cNvSpPr>
          <p:nvPr>
            <p:ph type="ftr" sz="quarter" idx="11"/>
          </p:nvPr>
        </p:nvSpPr>
        <p:spPr/>
        <p:txBody>
          <a:bodyPr/>
          <a:lstStyle/>
          <a:p>
            <a:endParaRPr lang="pt-BR"/>
          </a:p>
        </p:txBody>
      </p:sp>
      <p:sp>
        <p:nvSpPr>
          <p:cNvPr id="9" name="Espaço Reservado para Número de Slide 8"/>
          <p:cNvSpPr>
            <a:spLocks noGrp="1"/>
          </p:cNvSpPr>
          <p:nvPr>
            <p:ph type="sldNum" sz="quarter" idx="12"/>
          </p:nvPr>
        </p:nvSpPr>
        <p:spPr/>
        <p:txBody>
          <a:bodyPr/>
          <a:lstStyle/>
          <a:p>
            <a:fld id="{7BD19A3B-2D9A-4D67-ADF1-F3C725CD3E35}" type="slidenum">
              <a:rPr lang="pt-BR" smtClean="0"/>
              <a:t>‹nº›</a:t>
            </a:fld>
            <a:endParaRPr lang="pt-B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p:cNvSpPr>
            <a:spLocks noGrp="1"/>
          </p:cNvSpPr>
          <p:nvPr>
            <p:ph type="title" hasCustomPrompt="1"/>
          </p:nvPr>
        </p:nvSpPr>
        <p:spPr/>
        <p:txBody>
          <a:bodyPr/>
          <a:lstStyle/>
          <a:p>
            <a:r>
              <a:rPr lang="pt-BR"/>
              <a:t>Clique para editar o título Mestre</a:t>
            </a:r>
          </a:p>
        </p:txBody>
      </p:sp>
      <p:sp>
        <p:nvSpPr>
          <p:cNvPr id="3" name="Espaço Reservado para Data 2"/>
          <p:cNvSpPr>
            <a:spLocks noGrp="1"/>
          </p:cNvSpPr>
          <p:nvPr>
            <p:ph type="dt" sz="half" idx="10"/>
          </p:nvPr>
        </p:nvSpPr>
        <p:spPr/>
        <p:txBody>
          <a:bodyPr/>
          <a:lstStyle/>
          <a:p>
            <a:fld id="{54A4041F-0DCB-47E0-A5C8-D7654A695BE9}" type="datetimeFigureOut">
              <a:rPr lang="pt-BR" smtClean="0"/>
              <a:t>15/08/2025</a:t>
            </a:fld>
            <a:endParaRPr lang="pt-BR"/>
          </a:p>
        </p:txBody>
      </p:sp>
      <p:sp>
        <p:nvSpPr>
          <p:cNvPr id="4" name="Espaço Reservado para Rodapé 3"/>
          <p:cNvSpPr>
            <a:spLocks noGrp="1"/>
          </p:cNvSpPr>
          <p:nvPr>
            <p:ph type="ftr" sz="quarter" idx="11"/>
          </p:nvPr>
        </p:nvSpPr>
        <p:spPr/>
        <p:txBody>
          <a:bodyPr/>
          <a:lstStyle/>
          <a:p>
            <a:endParaRPr lang="pt-BR"/>
          </a:p>
        </p:txBody>
      </p:sp>
      <p:sp>
        <p:nvSpPr>
          <p:cNvPr id="5" name="Espaço Reservado para Número de Slide 4"/>
          <p:cNvSpPr>
            <a:spLocks noGrp="1"/>
          </p:cNvSpPr>
          <p:nvPr>
            <p:ph type="sldNum" sz="quarter" idx="12"/>
          </p:nvPr>
        </p:nvSpPr>
        <p:spPr/>
        <p:txBody>
          <a:bodyPr/>
          <a:lstStyle/>
          <a:p>
            <a:fld id="{7BD19A3B-2D9A-4D67-ADF1-F3C725CD3E35}" type="slidenum">
              <a:rPr lang="pt-BR" smtClean="0"/>
              <a:t>‹nº›</a:t>
            </a:fld>
            <a:endParaRPr lang="pt-B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1"/>
          <p:cNvSpPr>
            <a:spLocks noGrp="1"/>
          </p:cNvSpPr>
          <p:nvPr>
            <p:ph type="dt" sz="half" idx="10"/>
          </p:nvPr>
        </p:nvSpPr>
        <p:spPr/>
        <p:txBody>
          <a:bodyPr/>
          <a:lstStyle/>
          <a:p>
            <a:fld id="{54A4041F-0DCB-47E0-A5C8-D7654A695BE9}" type="datetimeFigureOut">
              <a:rPr lang="pt-BR" smtClean="0"/>
              <a:t>15/08/2025</a:t>
            </a:fld>
            <a:endParaRPr lang="pt-BR"/>
          </a:p>
        </p:txBody>
      </p:sp>
      <p:sp>
        <p:nvSpPr>
          <p:cNvPr id="3" name="Espaço Reservado para Rodapé 2"/>
          <p:cNvSpPr>
            <a:spLocks noGrp="1"/>
          </p:cNvSpPr>
          <p:nvPr>
            <p:ph type="ftr" sz="quarter" idx="11"/>
          </p:nvPr>
        </p:nvSpPr>
        <p:spPr/>
        <p:txBody>
          <a:bodyPr/>
          <a:lstStyle/>
          <a:p>
            <a:endParaRPr lang="pt-BR"/>
          </a:p>
        </p:txBody>
      </p:sp>
      <p:sp>
        <p:nvSpPr>
          <p:cNvPr id="4" name="Espaço Reservado para Número de Slide 3"/>
          <p:cNvSpPr>
            <a:spLocks noGrp="1"/>
          </p:cNvSpPr>
          <p:nvPr>
            <p:ph type="sldNum" sz="quarter" idx="12"/>
          </p:nvPr>
        </p:nvSpPr>
        <p:spPr/>
        <p:txBody>
          <a:bodyPr/>
          <a:lstStyle/>
          <a:p>
            <a:fld id="{7BD19A3B-2D9A-4D67-ADF1-F3C725CD3E35}" type="slidenum">
              <a:rPr lang="pt-BR" smtClean="0"/>
              <a:t>‹nº›</a:t>
            </a:fld>
            <a:endParaRPr lang="pt-B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hasCustomPrompt="1"/>
          </p:nvPr>
        </p:nvSpPr>
        <p:spPr>
          <a:xfrm>
            <a:off x="839788" y="457200"/>
            <a:ext cx="3932237" cy="1600200"/>
          </a:xfrm>
        </p:spPr>
        <p:txBody>
          <a:bodyPr anchor="b"/>
          <a:lstStyle>
            <a:lvl1pPr>
              <a:defRPr sz="3200"/>
            </a:lvl1pPr>
          </a:lstStyle>
          <a:p>
            <a:r>
              <a:rPr lang="pt-BR"/>
              <a:t>Clique para editar o título Mestre</a:t>
            </a:r>
          </a:p>
        </p:txBody>
      </p:sp>
      <p:sp>
        <p:nvSpPr>
          <p:cNvPr id="3" name="Espaço Reservado para Conteúdo 2"/>
          <p:cNvSpPr>
            <a:spLocks noGrp="1"/>
          </p:cNvSpPr>
          <p:nvPr>
            <p:ph idx="1" hasCustomPrompt="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Texto 3"/>
          <p:cNvSpPr>
            <a:spLocks noGrp="1"/>
          </p:cNvSpPr>
          <p:nvPr>
            <p:ph type="body" sz="half" idx="2" hasCustomPrompt="1"/>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a:t>Clique para editar os estilos de texto Mestres</a:t>
            </a:r>
          </a:p>
        </p:txBody>
      </p:sp>
      <p:sp>
        <p:nvSpPr>
          <p:cNvPr id="5" name="Espaço Reservado para Data 4"/>
          <p:cNvSpPr>
            <a:spLocks noGrp="1"/>
          </p:cNvSpPr>
          <p:nvPr>
            <p:ph type="dt" sz="half" idx="10"/>
          </p:nvPr>
        </p:nvSpPr>
        <p:spPr/>
        <p:txBody>
          <a:bodyPr/>
          <a:lstStyle/>
          <a:p>
            <a:fld id="{54A4041F-0DCB-47E0-A5C8-D7654A695BE9}" type="datetimeFigureOut">
              <a:rPr lang="pt-BR" smtClean="0"/>
              <a:t>15/08/2025</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7BD19A3B-2D9A-4D67-ADF1-F3C725CD3E35}" type="slidenum">
              <a:rPr lang="pt-BR" smtClean="0"/>
              <a:t>‹nº›</a:t>
            </a:fld>
            <a:endParaRPr lang="pt-B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hasCustomPrompt="1"/>
          </p:nvPr>
        </p:nvSpPr>
        <p:spPr>
          <a:xfrm>
            <a:off x="839788" y="457200"/>
            <a:ext cx="3932237" cy="1600200"/>
          </a:xfrm>
        </p:spPr>
        <p:txBody>
          <a:bodyPr anchor="b"/>
          <a:lstStyle>
            <a:lvl1pPr>
              <a:defRPr sz="3200"/>
            </a:lvl1pPr>
          </a:lstStyle>
          <a:p>
            <a:r>
              <a:rPr lang="pt-BR"/>
              <a:t>Clique para editar o título Mestre</a:t>
            </a:r>
          </a:p>
        </p:txBody>
      </p:sp>
      <p:sp>
        <p:nvSpPr>
          <p:cNvPr id="3" name="Espaço Reservado para Imagem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t-BR"/>
          </a:p>
        </p:txBody>
      </p:sp>
      <p:sp>
        <p:nvSpPr>
          <p:cNvPr id="4" name="Espaço Reservado para Texto 3"/>
          <p:cNvSpPr>
            <a:spLocks noGrp="1"/>
          </p:cNvSpPr>
          <p:nvPr>
            <p:ph type="body" sz="half" idx="2" hasCustomPrompt="1"/>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a:t>Clique para editar os estilos de texto Mestres</a:t>
            </a:r>
          </a:p>
        </p:txBody>
      </p:sp>
      <p:sp>
        <p:nvSpPr>
          <p:cNvPr id="5" name="Espaço Reservado para Data 4"/>
          <p:cNvSpPr>
            <a:spLocks noGrp="1"/>
          </p:cNvSpPr>
          <p:nvPr>
            <p:ph type="dt" sz="half" idx="10"/>
          </p:nvPr>
        </p:nvSpPr>
        <p:spPr/>
        <p:txBody>
          <a:bodyPr/>
          <a:lstStyle/>
          <a:p>
            <a:fld id="{54A4041F-0DCB-47E0-A5C8-D7654A695BE9}" type="datetimeFigureOut">
              <a:rPr lang="pt-BR" smtClean="0"/>
              <a:t>15/08/2025</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7BD19A3B-2D9A-4D67-ADF1-F3C725CD3E35}" type="slidenum">
              <a:rPr lang="pt-BR" smtClean="0"/>
              <a:t>‹nº›</a:t>
            </a:fld>
            <a:endParaRPr lang="pt-B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pt-BR"/>
              <a:t>Clique para editar o título Mestre</a:t>
            </a:r>
          </a:p>
        </p:txBody>
      </p:sp>
      <p:sp>
        <p:nvSpPr>
          <p:cNvPr id="3" name="Espaço Reservado para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4A4041F-0DCB-47E0-A5C8-D7654A695BE9}" type="datetimeFigureOut">
              <a:rPr lang="pt-BR" smtClean="0"/>
              <a:t>15/08/2025</a:t>
            </a:fld>
            <a:endParaRPr lang="pt-BR"/>
          </a:p>
        </p:txBody>
      </p:sp>
      <p:sp>
        <p:nvSpPr>
          <p:cNvPr id="5" name="Espaço Reservado para Rodapé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t-BR"/>
          </a:p>
        </p:txBody>
      </p:sp>
      <p:sp>
        <p:nvSpPr>
          <p:cNvPr id="6" name="Espaço Reservado para Número de Slide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BD19A3B-2D9A-4D67-ADF1-F3C725CD3E35}" type="slidenum">
              <a:rPr lang="pt-BR" smtClean="0"/>
              <a:t>‹nº›</a:t>
            </a:fld>
            <a:endParaRPr lang="pt-B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hyperlink" Target="https://unyflex.com.br/professores/cursos/1935" TargetMode="Externa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1.xml"/><Relationship Id="rId4" Type="http://schemas.openxmlformats.org/officeDocument/2006/relationships/hyperlink" Target="https://unyflex.com.br/professores/cursos/1935" TargetMode="Externa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1.xml"/><Relationship Id="rId4" Type="http://schemas.openxmlformats.org/officeDocument/2006/relationships/hyperlink" Target="https://unyflex.com.br/professores/cursos/1935" TargetMode="Externa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1.xml"/><Relationship Id="rId4" Type="http://schemas.openxmlformats.org/officeDocument/2006/relationships/hyperlink" Target="https://unyflex.com.br/professores/cursos/1935" TargetMode="Externa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3.xml"/><Relationship Id="rId1" Type="http://schemas.openxmlformats.org/officeDocument/2006/relationships/slideLayout" Target="../slideLayouts/slideLayout1.xml"/><Relationship Id="rId4" Type="http://schemas.openxmlformats.org/officeDocument/2006/relationships/hyperlink" Target="https://unyflex.com.br/professores/cursos/1935" TargetMode="Externa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4.xml"/><Relationship Id="rId1" Type="http://schemas.openxmlformats.org/officeDocument/2006/relationships/slideLayout" Target="../slideLayouts/slideLayout1.xml"/><Relationship Id="rId4" Type="http://schemas.openxmlformats.org/officeDocument/2006/relationships/hyperlink" Target="https://unyflex.com.br/professores/cursos/1935" TargetMode="Externa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5.xml"/><Relationship Id="rId1" Type="http://schemas.openxmlformats.org/officeDocument/2006/relationships/slideLayout" Target="../slideLayouts/slideLayout1.xml"/><Relationship Id="rId4" Type="http://schemas.openxmlformats.org/officeDocument/2006/relationships/hyperlink" Target="https://unyflex.com.br/professores/cursos/1935" TargetMode="External"/></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6.xml"/><Relationship Id="rId1" Type="http://schemas.openxmlformats.org/officeDocument/2006/relationships/slideLayout" Target="../slideLayouts/slideLayout1.xml"/><Relationship Id="rId4" Type="http://schemas.openxmlformats.org/officeDocument/2006/relationships/hyperlink" Target="https://unyflex.com.br/professores/cursos/1935" TargetMode="External"/></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7.xml"/><Relationship Id="rId1" Type="http://schemas.openxmlformats.org/officeDocument/2006/relationships/slideLayout" Target="../slideLayouts/slideLayout1.xml"/><Relationship Id="rId4" Type="http://schemas.openxmlformats.org/officeDocument/2006/relationships/hyperlink" Target="https://unyflex.com.br/professores/cursos/1935" TargetMode="External"/></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8.xml"/><Relationship Id="rId1" Type="http://schemas.openxmlformats.org/officeDocument/2006/relationships/slideLayout" Target="../slideLayouts/slideLayout1.xml"/><Relationship Id="rId4" Type="http://schemas.openxmlformats.org/officeDocument/2006/relationships/hyperlink" Target="https://unyflex.com.br/professores/cursos/1935" TargetMode="External"/></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9.xml"/><Relationship Id="rId1" Type="http://schemas.openxmlformats.org/officeDocument/2006/relationships/slideLayout" Target="../slideLayouts/slideLayout1.xml"/><Relationship Id="rId4" Type="http://schemas.openxmlformats.org/officeDocument/2006/relationships/hyperlink" Target="https://unyflex.com.br/professores/cursos/1935"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xml"/><Relationship Id="rId5" Type="http://schemas.openxmlformats.org/officeDocument/2006/relationships/hyperlink" Target="https://www.planalto.gov.br/ccivil_03/_Ato2019-2022/2019/Lei/L13874.htm#art1" TargetMode="External"/><Relationship Id="rId4" Type="http://schemas.openxmlformats.org/officeDocument/2006/relationships/hyperlink" Target="https://unyflex.com.br/professores/cursos/1935" TargetMode="External"/></Relationships>
</file>

<file path=ppt/slides/_rels/slide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0.xml"/><Relationship Id="rId1" Type="http://schemas.openxmlformats.org/officeDocument/2006/relationships/slideLayout" Target="../slideLayouts/slideLayout1.xml"/><Relationship Id="rId4" Type="http://schemas.openxmlformats.org/officeDocument/2006/relationships/hyperlink" Target="https://unyflex.com.br/professores/cursos/1935" TargetMode="External"/></Relationships>
</file>

<file path=ppt/slides/_rels/slide2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1.xml"/><Relationship Id="rId1" Type="http://schemas.openxmlformats.org/officeDocument/2006/relationships/slideLayout" Target="../slideLayouts/slideLayout1.xml"/><Relationship Id="rId4" Type="http://schemas.openxmlformats.org/officeDocument/2006/relationships/hyperlink" Target="https://unyflex.com.br/professores/cursos/1935" TargetMode="External"/></Relationships>
</file>

<file path=ppt/slides/_rels/slide2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2.xml"/><Relationship Id="rId1" Type="http://schemas.openxmlformats.org/officeDocument/2006/relationships/slideLayout" Target="../slideLayouts/slideLayout1.xml"/><Relationship Id="rId4" Type="http://schemas.openxmlformats.org/officeDocument/2006/relationships/hyperlink" Target="https://unyflex.com.br/professores/cursos/1935" TargetMode="External"/></Relationships>
</file>

<file path=ppt/slides/_rels/slide2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3.xml"/><Relationship Id="rId1" Type="http://schemas.openxmlformats.org/officeDocument/2006/relationships/slideLayout" Target="../slideLayouts/slideLayout1.xml"/><Relationship Id="rId4" Type="http://schemas.openxmlformats.org/officeDocument/2006/relationships/hyperlink" Target="https://unyflex.com.br/professores/cursos/1935" TargetMode="External"/></Relationships>
</file>

<file path=ppt/slides/_rels/slide2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4.xml"/><Relationship Id="rId1" Type="http://schemas.openxmlformats.org/officeDocument/2006/relationships/slideLayout" Target="../slideLayouts/slideLayout1.xml"/><Relationship Id="rId4" Type="http://schemas.openxmlformats.org/officeDocument/2006/relationships/hyperlink" Target="https://unyflex.com.br/professores/cursos/1935" TargetMode="External"/></Relationships>
</file>

<file path=ppt/slides/_rels/slide2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5.xml"/><Relationship Id="rId1" Type="http://schemas.openxmlformats.org/officeDocument/2006/relationships/slideLayout" Target="../slideLayouts/slideLayout1.xml"/><Relationship Id="rId4" Type="http://schemas.openxmlformats.org/officeDocument/2006/relationships/hyperlink" Target="https://unyflex.com.br/professores/cursos/1935" TargetMode="External"/></Relationships>
</file>

<file path=ppt/slides/_rels/slide2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6.xml"/><Relationship Id="rId1" Type="http://schemas.openxmlformats.org/officeDocument/2006/relationships/slideLayout" Target="../slideLayouts/slideLayout1.xml"/><Relationship Id="rId4" Type="http://schemas.openxmlformats.org/officeDocument/2006/relationships/hyperlink" Target="https://unyflex.com.br/professores/cursos/1935" TargetMode="External"/></Relationships>
</file>

<file path=ppt/slides/_rels/slide2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7.xml"/><Relationship Id="rId1" Type="http://schemas.openxmlformats.org/officeDocument/2006/relationships/slideLayout" Target="../slideLayouts/slideLayout1.xml"/><Relationship Id="rId4" Type="http://schemas.openxmlformats.org/officeDocument/2006/relationships/hyperlink" Target="https://unyflex.com.br/professores/cursos/1935" TargetMode="External"/></Relationships>
</file>

<file path=ppt/slides/_rels/slide2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8.xml"/><Relationship Id="rId1" Type="http://schemas.openxmlformats.org/officeDocument/2006/relationships/slideLayout" Target="../slideLayouts/slideLayout1.xml"/><Relationship Id="rId4" Type="http://schemas.openxmlformats.org/officeDocument/2006/relationships/hyperlink" Target="https://unyflex.com.br/professores/cursos/1935" TargetMode="External"/></Relationships>
</file>

<file path=ppt/slides/_rels/slide2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9.xml"/><Relationship Id="rId1" Type="http://schemas.openxmlformats.org/officeDocument/2006/relationships/slideLayout" Target="../slideLayouts/slideLayout1.xml"/><Relationship Id="rId4" Type="http://schemas.openxmlformats.org/officeDocument/2006/relationships/hyperlink" Target="https://unyflex.com.br/professores/cursos/1935"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hyperlink" Target="https://unyflex.com.br/professores/cursos/1935" TargetMode="External"/></Relationships>
</file>

<file path=ppt/slides/_rels/slide3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0.xml"/><Relationship Id="rId1" Type="http://schemas.openxmlformats.org/officeDocument/2006/relationships/slideLayout" Target="../slideLayouts/slideLayout1.xml"/><Relationship Id="rId4" Type="http://schemas.openxmlformats.org/officeDocument/2006/relationships/hyperlink" Target="https://unyflex.com.br/professores/cursos/1935" TargetMode="External"/></Relationships>
</file>

<file path=ppt/slides/_rels/slide3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1.xml"/><Relationship Id="rId1" Type="http://schemas.openxmlformats.org/officeDocument/2006/relationships/slideLayout" Target="../slideLayouts/slideLayout1.xml"/><Relationship Id="rId4" Type="http://schemas.openxmlformats.org/officeDocument/2006/relationships/hyperlink" Target="https://unyflex.com.br/professores/cursos/1935" TargetMode="External"/></Relationships>
</file>

<file path=ppt/slides/_rels/slide3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2.xml"/><Relationship Id="rId1" Type="http://schemas.openxmlformats.org/officeDocument/2006/relationships/slideLayout" Target="../slideLayouts/slideLayout1.xml"/><Relationship Id="rId4" Type="http://schemas.openxmlformats.org/officeDocument/2006/relationships/hyperlink" Target="https://unyflex.com.br/professores/cursos/1935" TargetMode="External"/></Relationships>
</file>

<file path=ppt/slides/_rels/slide3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3.xml"/><Relationship Id="rId1" Type="http://schemas.openxmlformats.org/officeDocument/2006/relationships/slideLayout" Target="../slideLayouts/slideLayout1.xml"/><Relationship Id="rId4" Type="http://schemas.openxmlformats.org/officeDocument/2006/relationships/hyperlink" Target="https://unyflex.com.br/professores/cursos/1935" TargetMode="External"/></Relationships>
</file>

<file path=ppt/slides/_rels/slide3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4.xml"/><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5.xml"/><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6.xml"/><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7.xml"/><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8.xml"/><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9.xml"/><Relationship Id="rId1" Type="http://schemas.openxmlformats.org/officeDocument/2006/relationships/slideLayout" Target="../slideLayouts/slideLayout1.xml"/><Relationship Id="rId4" Type="http://schemas.openxmlformats.org/officeDocument/2006/relationships/hyperlink" Target="https://www1.tce.pr.gov.br/multimidia/2024/11/pdf/00390647.pdf" TargetMode="Externa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hyperlink" Target="https://unyflex.com.br/professores/cursos/1935" TargetMode="External"/></Relationships>
</file>

<file path=ppt/slides/_rels/slide4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0.xml"/><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1.xml"/><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2.xml"/><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3.xml"/><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4.xml"/><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5.xml"/><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6.xml"/><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7.xml"/><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8.xml"/><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9.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hyperlink" Target="https://unyflex.com.br/professores/cursos/1935" TargetMode="External"/></Relationships>
</file>

<file path=ppt/slides/_rels/slide5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0.xml"/><Relationship Id="rId1" Type="http://schemas.openxmlformats.org/officeDocument/2006/relationships/slideLayout" Target="../slideLayouts/slideLayout1.xml"/></Relationships>
</file>

<file path=ppt/slides/_rels/slide5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1.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hyperlink" Target="https://unyflex.com.br/professores/cursos/1935" TargetMode="Externa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hyperlink" Target="https://unyflex.com.br/professores/cursos/1935" TargetMode="Externa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1.xml"/><Relationship Id="rId4" Type="http://schemas.openxmlformats.org/officeDocument/2006/relationships/hyperlink" Target="https://unyflex.com.br/professores/cursos/1935" TargetMode="Externa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1.xml"/><Relationship Id="rId4" Type="http://schemas.openxmlformats.org/officeDocument/2006/relationships/hyperlink" Target="https://unyflex.com.br/professores/cursos/1935"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a:blip r:embed="rId3"/>
          <a:stretch>
            <a:fillRect/>
          </a:stretch>
        </p:blipFill>
        <p:spPr>
          <a:xfrm>
            <a:off x="0" y="0"/>
            <a:ext cx="12192000" cy="6858000"/>
          </a:xfrm>
          <a:prstGeom prst="rect">
            <a:avLst/>
          </a:prstGeom>
          <a:noFill/>
          <a:ln>
            <a:noFill/>
          </a:ln>
        </p:spPr>
      </p:pic>
      <p:sp>
        <p:nvSpPr>
          <p:cNvPr id="55" name="Google Shape;55;p13"/>
          <p:cNvSpPr txBox="1"/>
          <p:nvPr/>
        </p:nvSpPr>
        <p:spPr>
          <a:xfrm>
            <a:off x="1164174" y="609284"/>
            <a:ext cx="9302925" cy="4247276"/>
          </a:xfrm>
          <a:prstGeom prst="rect">
            <a:avLst/>
          </a:prstGeom>
          <a:noFill/>
          <a:ln>
            <a:noFill/>
          </a:ln>
        </p:spPr>
        <p:txBody>
          <a:bodyPr spcFirstLastPara="1" wrap="square" lIns="121900" tIns="121900" rIns="121900" bIns="121900" anchor="t" anchorCtr="0">
            <a:spAutoFit/>
          </a:bodyPr>
          <a:lstStyle/>
          <a:p>
            <a:r>
              <a:rPr lang="pt-BR" sz="4400" b="1" u="sng" dirty="0">
                <a:solidFill>
                  <a:schemeClr val="bg1"/>
                </a:solidFill>
                <a:latin typeface="Arial" panose="020B0604020202020204" pitchFamily="34" charset="0"/>
                <a:cs typeface="Arial" panose="020B0604020202020204" pitchFamily="34" charset="0"/>
                <a:hlinkClick r:id="rId4"/>
              </a:rPr>
              <a:t>CONTROLE INTERNO MUNICIPAL</a:t>
            </a:r>
            <a:endParaRPr lang="pt-BR" sz="4400" b="1" u="sng" dirty="0">
              <a:solidFill>
                <a:schemeClr val="bg1"/>
              </a:solidFill>
              <a:latin typeface="Arial" panose="020B0604020202020204" pitchFamily="34" charset="0"/>
              <a:cs typeface="Arial" panose="020B0604020202020204" pitchFamily="34" charset="0"/>
            </a:endParaRPr>
          </a:p>
          <a:p>
            <a:endParaRPr lang="pt-BR" sz="4000" b="1" u="sng" dirty="0">
              <a:solidFill>
                <a:srgbClr val="0563C1"/>
              </a:solidFill>
              <a:latin typeface="Arial" panose="020B0604020202020204" pitchFamily="34" charset="0"/>
              <a:cs typeface="Arial" panose="020B0604020202020204" pitchFamily="34" charset="0"/>
            </a:endParaRPr>
          </a:p>
          <a:p>
            <a:pPr algn="ctr"/>
            <a:r>
              <a:rPr lang="pt-BR" sz="4000" b="1" dirty="0">
                <a:solidFill>
                  <a:schemeClr val="accent2"/>
                </a:solidFill>
                <a:latin typeface="Arial" panose="020B0604020202020204" pitchFamily="34" charset="0"/>
                <a:cs typeface="Arial" panose="020B0604020202020204" pitchFamily="34" charset="0"/>
              </a:rPr>
              <a:t>Módulo 4</a:t>
            </a:r>
          </a:p>
          <a:p>
            <a:pPr algn="ctr"/>
            <a:endParaRPr lang="pt-BR" sz="4000" b="1" dirty="0">
              <a:solidFill>
                <a:schemeClr val="accent2"/>
              </a:solidFill>
              <a:latin typeface="Arial" panose="020B0604020202020204" pitchFamily="34" charset="0"/>
              <a:cs typeface="Arial" panose="020B0604020202020204" pitchFamily="34" charset="0"/>
            </a:endParaRPr>
          </a:p>
          <a:p>
            <a:pPr algn="ctr"/>
            <a:r>
              <a:rPr lang="pt-BR" sz="4400" b="1" u="sng" dirty="0">
                <a:solidFill>
                  <a:schemeClr val="accent2"/>
                </a:solidFill>
                <a:latin typeface="Arial Black" panose="020B0A04020102020204" pitchFamily="34" charset="0"/>
                <a:cs typeface="Arial" panose="020B0604020202020204" pitchFamily="34" charset="0"/>
              </a:rPr>
              <a:t>O Controle das Finanças</a:t>
            </a:r>
            <a:endParaRPr lang="pt-BR" sz="4400" b="1" u="sng" dirty="0">
              <a:solidFill>
                <a:schemeClr val="accent2"/>
              </a:solidFill>
              <a:latin typeface="Arial Black" panose="020B0A04020102020204" pitchFamily="34" charset="0"/>
              <a:ea typeface="Montserrat"/>
              <a:cs typeface="Arial" panose="020B0604020202020204" pitchFamily="34" charset="0"/>
              <a:sym typeface="Montserrat"/>
            </a:endParaRPr>
          </a:p>
          <a:p>
            <a:endParaRPr sz="5200" b="1" dirty="0">
              <a:solidFill>
                <a:srgbClr val="FF6C00"/>
              </a:solidFill>
              <a:latin typeface="Montserrat"/>
              <a:ea typeface="Montserrat"/>
              <a:cs typeface="Montserrat"/>
              <a:sym typeface="Montserrat"/>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60"/>
        <p:cNvGrpSpPr/>
        <p:nvPr/>
      </p:nvGrpSpPr>
      <p:grpSpPr>
        <a:xfrm>
          <a:off x="0" y="0"/>
          <a:ext cx="0" cy="0"/>
          <a:chOff x="0" y="0"/>
          <a:chExt cx="0" cy="0"/>
        </a:xfrm>
      </p:grpSpPr>
      <p:pic>
        <p:nvPicPr>
          <p:cNvPr id="61" name="Google Shape;61;p14"/>
          <p:cNvPicPr preferRelativeResize="0"/>
          <p:nvPr/>
        </p:nvPicPr>
        <p:blipFill>
          <a:blip r:embed="rId3"/>
          <a:stretch>
            <a:fillRect/>
          </a:stretch>
        </p:blipFill>
        <p:spPr>
          <a:xfrm>
            <a:off x="13" y="0"/>
            <a:ext cx="12191987" cy="6858000"/>
          </a:xfrm>
          <a:prstGeom prst="rect">
            <a:avLst/>
          </a:prstGeom>
          <a:noFill/>
          <a:ln>
            <a:noFill/>
          </a:ln>
        </p:spPr>
      </p:pic>
      <p:sp>
        <p:nvSpPr>
          <p:cNvPr id="3" name="CaixaDeTexto 2"/>
          <p:cNvSpPr txBox="1"/>
          <p:nvPr/>
        </p:nvSpPr>
        <p:spPr>
          <a:xfrm>
            <a:off x="436880" y="257810"/>
            <a:ext cx="11261725" cy="10659745"/>
          </a:xfrm>
          <a:prstGeom prst="rect">
            <a:avLst/>
          </a:prstGeom>
          <a:noFill/>
        </p:spPr>
        <p:txBody>
          <a:bodyPr wrap="square">
            <a:noAutofit/>
          </a:bodyPr>
          <a:lstStyle/>
          <a:p>
            <a:pPr algn="ctr"/>
            <a:r>
              <a:rPr lang="pt-BR" sz="2400" b="1" u="sng" dirty="0">
                <a:solidFill>
                  <a:srgbClr val="00B050"/>
                </a:solidFill>
                <a:latin typeface="Arial Black" panose="020B0A04020102020204" pitchFamily="34" charset="0"/>
                <a:cs typeface="Arial" panose="020B0604020202020204" pitchFamily="34" charset="0"/>
                <a:hlinkClick r:id="rId4"/>
              </a:rPr>
              <a:t>CONTROLE INTERNO MUNICIPAL </a:t>
            </a:r>
            <a:r>
              <a:rPr lang="pt-BR" sz="2400" b="1" u="sng" dirty="0">
                <a:solidFill>
                  <a:srgbClr val="00B050"/>
                </a:solidFill>
                <a:latin typeface="Arial" panose="020B0604020202020204" pitchFamily="34" charset="0"/>
                <a:cs typeface="Arial" panose="020B0604020202020204" pitchFamily="34" charset="0"/>
                <a:hlinkClick r:id="rId4"/>
              </a:rPr>
              <a:t>- </a:t>
            </a:r>
            <a:r>
              <a:rPr lang="pt-BR" sz="2400" b="1" u="sng" dirty="0">
                <a:solidFill>
                  <a:schemeClr val="accent2"/>
                </a:solidFill>
                <a:latin typeface="Arial Black" panose="020B0A04020102020204" pitchFamily="34" charset="0"/>
                <a:cs typeface="Arial" panose="020B0604020202020204" pitchFamily="34" charset="0"/>
                <a:hlinkClick r:id="rId4"/>
              </a:rPr>
              <a:t>O Controle das Finanças</a:t>
            </a:r>
            <a:endParaRPr lang="pt-BR" sz="2400" b="1" u="sng" dirty="0">
              <a:solidFill>
                <a:schemeClr val="accent2"/>
              </a:solidFill>
              <a:latin typeface="Arial Black" panose="020B0A04020102020204" pitchFamily="34" charset="0"/>
              <a:cs typeface="Arial" panose="020B0604020202020204" pitchFamily="34" charset="0"/>
            </a:endParaRPr>
          </a:p>
          <a:p>
            <a:pPr algn="ctr"/>
            <a:endParaRPr lang="pt-BR" sz="2400" b="1" u="sng" dirty="0">
              <a:solidFill>
                <a:schemeClr val="accent2"/>
              </a:solidFill>
              <a:latin typeface="Arial Black" panose="020B0A04020102020204" pitchFamily="34" charset="0"/>
              <a:cs typeface="Arial" panose="020B0604020202020204" pitchFamily="34" charset="0"/>
            </a:endParaRPr>
          </a:p>
          <a:p>
            <a:r>
              <a:rPr lang="pt-BR" sz="2400" b="1" dirty="0">
                <a:solidFill>
                  <a:schemeClr val="accent2"/>
                </a:solidFill>
                <a:latin typeface="Arial" panose="020B0604020202020204" pitchFamily="34" charset="0"/>
                <a:cs typeface="Arial" panose="020B0604020202020204" pitchFamily="34" charset="0"/>
              </a:rPr>
              <a:t>2.4. CRÉDITOS: </a:t>
            </a:r>
          </a:p>
          <a:p>
            <a:pPr algn="just"/>
            <a:r>
              <a:rPr lang="pt-BR" sz="2400" b="1" dirty="0">
                <a:latin typeface="Arial" panose="020B0604020202020204" pitchFamily="34" charset="0"/>
                <a:cs typeface="Arial" panose="020B0604020202020204" pitchFamily="34" charset="0"/>
              </a:rPr>
              <a:t>CONCEITO: </a:t>
            </a:r>
            <a:r>
              <a:rPr lang="pt-BR" sz="2200" dirty="0"/>
              <a:t>Crédito público é o meio de obtenção de recursos creditícios, a serem restituídos com o pagamento de juros, para permitir o cumprimento das obrigações financeiras do governo. </a:t>
            </a:r>
          </a:p>
          <a:p>
            <a:pPr algn="just"/>
            <a:endParaRPr lang="pt-BR" sz="2200" dirty="0"/>
          </a:p>
          <a:p>
            <a:pPr marL="342900" indent="-342900" algn="just">
              <a:buFont typeface="Arial" panose="020B0604020202020204" pitchFamily="34" charset="0"/>
              <a:buChar char="•"/>
            </a:pPr>
            <a:r>
              <a:rPr lang="pt-BR" sz="2200" dirty="0"/>
              <a:t>O artigo 29, III, da LRF, dispõe que a operação de crédito consiste no compromisso financeiro assumido em razão de mútuo, abertura de crédito, emissão e aceite de título, aquisição financiada de bens, recebimento antecipado de valores provenientes da venda a termo de bens e serviços, arrendamento mercantil e outras operações assemelhadas, inclusive com o uso de derivativos financeiros.</a:t>
            </a:r>
          </a:p>
          <a:p>
            <a:pPr indent="0" algn="just">
              <a:buFont typeface="Arial" panose="020B0604020202020204" pitchFamily="34" charset="0"/>
              <a:buNone/>
            </a:pPr>
            <a:endParaRPr lang="pt-BR" sz="2200" dirty="0"/>
          </a:p>
          <a:p>
            <a:pPr marL="342900" indent="-342900" algn="just">
              <a:buFont typeface="Arial" panose="020B0604020202020204" pitchFamily="34" charset="0"/>
              <a:buChar char="•"/>
            </a:pPr>
            <a:r>
              <a:rPr lang="en-US" altLang="pt-BR" sz="2200" dirty="0">
                <a:latin typeface="Arial" panose="020B0604020202020204" pitchFamily="34" charset="0"/>
                <a:cs typeface="Arial" panose="020B0604020202020204" pitchFamily="34" charset="0"/>
              </a:rPr>
              <a:t>O cr</a:t>
            </a:r>
            <a:r>
              <a:rPr lang="en-US" altLang="en-US" sz="2200" dirty="0">
                <a:latin typeface="Arial" panose="020B0604020202020204" pitchFamily="34" charset="0"/>
                <a:cs typeface="Arial" panose="020B0604020202020204" pitchFamily="34" charset="0"/>
              </a:rPr>
              <a:t>é</a:t>
            </a:r>
            <a:r>
              <a:rPr lang="en-US" altLang="pt-BR" sz="2200" dirty="0">
                <a:latin typeface="Arial" panose="020B0604020202020204" pitchFamily="34" charset="0"/>
                <a:cs typeface="Arial" panose="020B0604020202020204" pitchFamily="34" charset="0"/>
              </a:rPr>
              <a:t>dito p</a:t>
            </a:r>
            <a:r>
              <a:rPr lang="en-US" altLang="en-US" sz="2200" dirty="0">
                <a:latin typeface="Arial" panose="020B0604020202020204" pitchFamily="34" charset="0"/>
                <a:cs typeface="Arial" panose="020B0604020202020204" pitchFamily="34" charset="0"/>
              </a:rPr>
              <a:t>ú</a:t>
            </a:r>
            <a:r>
              <a:rPr lang="en-US" altLang="pt-BR" sz="2200" dirty="0">
                <a:latin typeface="Arial" panose="020B0604020202020204" pitchFamily="34" charset="0"/>
                <a:cs typeface="Arial" panose="020B0604020202020204" pitchFamily="34" charset="0"/>
              </a:rPr>
              <a:t>blico </a:t>
            </a:r>
            <a:r>
              <a:rPr lang="en-US" altLang="en-US" sz="2200" dirty="0">
                <a:latin typeface="Arial" panose="020B0604020202020204" pitchFamily="34" charset="0"/>
                <a:cs typeface="Arial" panose="020B0604020202020204" pitchFamily="34" charset="0"/>
              </a:rPr>
              <a:t>é</a:t>
            </a:r>
            <a:r>
              <a:rPr lang="en-US" altLang="pt-BR" sz="2200" dirty="0">
                <a:latin typeface="Arial" panose="020B0604020202020204" pitchFamily="34" charset="0"/>
                <a:cs typeface="Arial" panose="020B0604020202020204" pitchFamily="34" charset="0"/>
              </a:rPr>
              <a:t> um dos instrumentos de que um ente do Estado pode dispor para obter recursos. O cr</a:t>
            </a:r>
            <a:r>
              <a:rPr lang="en-US" altLang="en-US" sz="2200" dirty="0">
                <a:latin typeface="Arial" panose="020B0604020202020204" pitchFamily="34" charset="0"/>
                <a:cs typeface="Arial" panose="020B0604020202020204" pitchFamily="34" charset="0"/>
              </a:rPr>
              <a:t>é</a:t>
            </a:r>
            <a:r>
              <a:rPr lang="en-US" altLang="pt-BR" sz="2200" dirty="0">
                <a:latin typeface="Arial" panose="020B0604020202020204" pitchFamily="34" charset="0"/>
                <a:cs typeface="Arial" panose="020B0604020202020204" pitchFamily="34" charset="0"/>
              </a:rPr>
              <a:t>dito p</a:t>
            </a:r>
            <a:r>
              <a:rPr lang="en-US" altLang="en-US" sz="2200" dirty="0">
                <a:latin typeface="Arial" panose="020B0604020202020204" pitchFamily="34" charset="0"/>
                <a:cs typeface="Arial" panose="020B0604020202020204" pitchFamily="34" charset="0"/>
              </a:rPr>
              <a:t>ú</a:t>
            </a:r>
            <a:r>
              <a:rPr lang="en-US" altLang="pt-BR" sz="2200" dirty="0">
                <a:latin typeface="Arial" panose="020B0604020202020204" pitchFamily="34" charset="0"/>
                <a:cs typeface="Arial" panose="020B0604020202020204" pitchFamily="34" charset="0"/>
              </a:rPr>
              <a:t>blico pode ser definido como um procedimento financeiro pelo qual o Estado obt</a:t>
            </a:r>
            <a:r>
              <a:rPr lang="en-US" altLang="en-US" sz="2200" dirty="0">
                <a:latin typeface="Arial" panose="020B0604020202020204" pitchFamily="34" charset="0"/>
                <a:cs typeface="Arial" panose="020B0604020202020204" pitchFamily="34" charset="0"/>
              </a:rPr>
              <a:t>é</a:t>
            </a:r>
            <a:r>
              <a:rPr lang="en-US" altLang="pt-BR" sz="2200" dirty="0">
                <a:latin typeface="Arial" panose="020B0604020202020204" pitchFamily="34" charset="0"/>
                <a:cs typeface="Arial" panose="020B0604020202020204" pitchFamily="34" charset="0"/>
              </a:rPr>
              <a:t>m dinheiro sob a premissa de pagamento de juros pelo per</a:t>
            </a:r>
            <a:r>
              <a:rPr lang="en-US" altLang="en-US" sz="2200" dirty="0">
                <a:latin typeface="Arial" panose="020B0604020202020204" pitchFamily="34" charset="0"/>
                <a:cs typeface="Arial" panose="020B0604020202020204" pitchFamily="34" charset="0"/>
              </a:rPr>
              <a:t>í</a:t>
            </a:r>
            <a:r>
              <a:rPr lang="en-US" altLang="pt-BR" sz="2200" dirty="0">
                <a:latin typeface="Arial" panose="020B0604020202020204" pitchFamily="34" charset="0"/>
                <a:cs typeface="Arial" panose="020B0604020202020204" pitchFamily="34" charset="0"/>
              </a:rPr>
              <a:t>odo de reten</a:t>
            </a:r>
            <a:r>
              <a:rPr lang="" altLang="en-US" sz="2200" dirty="0">
                <a:latin typeface="Arial" panose="020B0604020202020204" pitchFamily="34" charset="0"/>
                <a:cs typeface="Arial" panose="020B0604020202020204" pitchFamily="34" charset="0"/>
              </a:rPr>
              <a:t>ç</a:t>
            </a:r>
            <a:r>
              <a:rPr lang="en-US" altLang="en-US" sz="2200" dirty="0">
                <a:latin typeface="Arial" panose="020B0604020202020204" pitchFamily="34" charset="0"/>
                <a:cs typeface="Arial" panose="020B0604020202020204" pitchFamily="34" charset="0"/>
              </a:rPr>
              <a:t>ã</a:t>
            </a:r>
            <a:r>
              <a:rPr lang="en-US" altLang="pt-BR" sz="2200" dirty="0">
                <a:latin typeface="Arial" panose="020B0604020202020204" pitchFamily="34" charset="0"/>
                <a:cs typeface="Arial" panose="020B0604020202020204" pitchFamily="34" charset="0"/>
              </a:rPr>
              <a:t>o do dinheiro.</a:t>
            </a:r>
          </a:p>
          <a:p>
            <a:pPr algn="ctr"/>
            <a:endParaRPr lang="pt-BR" sz="2400" b="1" u="sng" dirty="0">
              <a:solidFill>
                <a:schemeClr val="accent2"/>
              </a:solidFill>
              <a:latin typeface="Arial Black" panose="020B0A04020102020204" pitchFamily="34" charset="0"/>
              <a:cs typeface="Arial" panose="020B0604020202020204" pitchFamily="34" charset="0"/>
            </a:endParaRPr>
          </a:p>
          <a:p>
            <a:pPr algn="ctr"/>
            <a:endParaRPr lang="pt-BR" sz="2400" b="1" u="sng" dirty="0">
              <a:solidFill>
                <a:schemeClr val="accent2"/>
              </a:solidFill>
              <a:latin typeface="Arial Black" panose="020B0A04020102020204" pitchFamily="34" charset="0"/>
              <a:cs typeface="Arial" panose="020B0604020202020204" pitchFamily="34" charset="0"/>
            </a:endParaRPr>
          </a:p>
          <a:p>
            <a:pPr algn="ctr"/>
            <a:endParaRPr lang="pt-BR" sz="2400" b="1" u="sng" dirty="0">
              <a:solidFill>
                <a:schemeClr val="accent2"/>
              </a:solidFill>
              <a:latin typeface="Arial Black" panose="020B0A04020102020204" pitchFamily="34" charset="0"/>
              <a:cs typeface="Arial" panose="020B0604020202020204" pitchFamily="34" charset="0"/>
            </a:endParaRPr>
          </a:p>
          <a:p>
            <a:pPr algn="ctr"/>
            <a:endParaRPr lang="pt-BR" sz="2400" b="1" u="sng" dirty="0">
              <a:solidFill>
                <a:schemeClr val="accent2"/>
              </a:solidFill>
              <a:latin typeface="Arial Black" panose="020B0A04020102020204" pitchFamily="34" charset="0"/>
              <a:cs typeface="Arial" panose="020B0604020202020204" pitchFamily="34" charset="0"/>
            </a:endParaRPr>
          </a:p>
          <a:p>
            <a:pPr algn="ctr"/>
            <a:endParaRPr lang="pt-BR" sz="2400" b="1" u="sng" dirty="0">
              <a:solidFill>
                <a:schemeClr val="accent2"/>
              </a:solidFill>
              <a:latin typeface="Arial Black" panose="020B0A04020102020204" pitchFamily="34" charset="0"/>
              <a:cs typeface="Arial" panose="020B0604020202020204" pitchFamily="34" charset="0"/>
            </a:endParaRPr>
          </a:p>
          <a:p>
            <a:pPr algn="ctr"/>
            <a:endParaRPr lang="pt-BR" sz="2400" b="1" u="sng" dirty="0">
              <a:solidFill>
                <a:schemeClr val="accent2"/>
              </a:solidFill>
              <a:latin typeface="Arial Black" panose="020B0A04020102020204" pitchFamily="34" charset="0"/>
              <a:cs typeface="Arial" panose="020B0604020202020204" pitchFamily="34" charset="0"/>
            </a:endParaRPr>
          </a:p>
          <a:p>
            <a:pPr algn="ctr"/>
            <a:endParaRPr lang="pt-BR" sz="2400" b="1" u="sng" dirty="0">
              <a:solidFill>
                <a:schemeClr val="accent2"/>
              </a:solidFill>
              <a:latin typeface="Arial Black" panose="020B0A04020102020204" pitchFamily="34" charset="0"/>
              <a:cs typeface="Arial" panose="020B0604020202020204" pitchFamily="34" charset="0"/>
            </a:endParaRPr>
          </a:p>
          <a:p>
            <a:pPr algn="ctr"/>
            <a:endParaRPr lang="pt-BR" sz="2400" b="1" u="sng" dirty="0">
              <a:solidFill>
                <a:schemeClr val="accent2"/>
              </a:solidFill>
              <a:latin typeface="Arial Black" panose="020B0A04020102020204" pitchFamily="34" charset="0"/>
              <a:cs typeface="Arial" panose="020B0604020202020204" pitchFamily="34" charset="0"/>
            </a:endParaRPr>
          </a:p>
          <a:p>
            <a:pPr algn="ctr"/>
            <a:endParaRPr lang="pt-BR" sz="2400" b="1" u="sng" dirty="0">
              <a:solidFill>
                <a:schemeClr val="accent2"/>
              </a:solidFill>
              <a:latin typeface="Arial Black" panose="020B0A04020102020204" pitchFamily="34" charset="0"/>
              <a:cs typeface="Arial" panose="020B0604020202020204" pitchFamily="34" charset="0"/>
            </a:endParaRPr>
          </a:p>
          <a:p>
            <a:pPr algn="ctr"/>
            <a:endParaRPr lang="pt-BR" sz="2400" b="1" u="sng" dirty="0">
              <a:solidFill>
                <a:schemeClr val="accent2"/>
              </a:solidFill>
              <a:latin typeface="Arial Black" panose="020B0A04020102020204" pitchFamily="34" charset="0"/>
              <a:cs typeface="Arial" panose="020B0604020202020204" pitchFamily="34" charset="0"/>
            </a:endParaRPr>
          </a:p>
          <a:p>
            <a:pPr algn="ctr"/>
            <a:endParaRPr lang="pt-BR" sz="2400" b="1" u="sng" dirty="0">
              <a:solidFill>
                <a:schemeClr val="accent2"/>
              </a:solidFill>
              <a:latin typeface="Arial Black" panose="020B0A04020102020204" pitchFamily="34" charset="0"/>
              <a:cs typeface="Arial" panose="020B0604020202020204" pitchFamily="34" charset="0"/>
            </a:endParaRPr>
          </a:p>
          <a:p>
            <a:pPr algn="ctr"/>
            <a:endParaRPr lang="pt-BR" sz="2400" b="1" u="sng" dirty="0">
              <a:solidFill>
                <a:schemeClr val="accent2"/>
              </a:solidFill>
              <a:latin typeface="Arial Black" panose="020B0A04020102020204" pitchFamily="34" charset="0"/>
              <a:cs typeface="Arial" panose="020B0604020202020204" pitchFamily="34" charset="0"/>
            </a:endParaRPr>
          </a:p>
          <a:p>
            <a:pPr algn="ctr"/>
            <a:endParaRPr lang="pt-BR" sz="2400" b="1" u="sng" dirty="0">
              <a:solidFill>
                <a:schemeClr val="accent2"/>
              </a:solidFill>
              <a:latin typeface="Arial Black" panose="020B0A04020102020204" pitchFamily="34" charset="0"/>
              <a:cs typeface="Arial" panose="020B0604020202020204" pitchFamily="34"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60"/>
        <p:cNvGrpSpPr/>
        <p:nvPr/>
      </p:nvGrpSpPr>
      <p:grpSpPr>
        <a:xfrm>
          <a:off x="0" y="0"/>
          <a:ext cx="0" cy="0"/>
          <a:chOff x="0" y="0"/>
          <a:chExt cx="0" cy="0"/>
        </a:xfrm>
      </p:grpSpPr>
      <p:pic>
        <p:nvPicPr>
          <p:cNvPr id="61" name="Google Shape;61;p14"/>
          <p:cNvPicPr preferRelativeResize="0"/>
          <p:nvPr/>
        </p:nvPicPr>
        <p:blipFill>
          <a:blip r:embed="rId3"/>
          <a:stretch>
            <a:fillRect/>
          </a:stretch>
        </p:blipFill>
        <p:spPr>
          <a:xfrm>
            <a:off x="0" y="0"/>
            <a:ext cx="12191987" cy="6858000"/>
          </a:xfrm>
          <a:prstGeom prst="rect">
            <a:avLst/>
          </a:prstGeom>
          <a:noFill/>
          <a:ln>
            <a:noFill/>
          </a:ln>
        </p:spPr>
      </p:pic>
      <p:sp>
        <p:nvSpPr>
          <p:cNvPr id="2" name="Caixa de Texto 1"/>
          <p:cNvSpPr txBox="1"/>
          <p:nvPr/>
        </p:nvSpPr>
        <p:spPr>
          <a:xfrm>
            <a:off x="321461" y="160217"/>
            <a:ext cx="11247755" cy="6678751"/>
          </a:xfrm>
          <a:prstGeom prst="rect">
            <a:avLst/>
          </a:prstGeom>
          <a:noFill/>
        </p:spPr>
        <p:txBody>
          <a:bodyPr wrap="square" rtlCol="0" anchor="t">
            <a:spAutoFit/>
          </a:bodyPr>
          <a:lstStyle/>
          <a:p>
            <a:pPr algn="ctr"/>
            <a:r>
              <a:rPr lang="pt-BR" sz="2400" b="1" u="sng" dirty="0">
                <a:solidFill>
                  <a:srgbClr val="0563C1"/>
                </a:solidFill>
                <a:latin typeface="Arial Black" panose="020B0A04020102020204" pitchFamily="34" charset="0"/>
                <a:cs typeface="Arial" panose="020B0604020202020204" pitchFamily="34" charset="0"/>
                <a:sym typeface="+mn-ea"/>
                <a:hlinkClick r:id="rId4">
                  <a:extLst>
                    <a:ext uri="{A12FA001-AC4F-418D-AE19-62706E023703}">
                      <ahyp:hlinkClr xmlns:ahyp="http://schemas.microsoft.com/office/drawing/2018/hyperlinkcolor" val="tx"/>
                    </a:ext>
                  </a:extLst>
                </a:hlinkClick>
              </a:rPr>
              <a:t>CONTROLE INTERNO MUNICIPAL </a:t>
            </a:r>
            <a:r>
              <a:rPr lang="pt-BR" sz="2400" b="1" u="sng" dirty="0">
                <a:solidFill>
                  <a:srgbClr val="0563C1"/>
                </a:solidFill>
                <a:latin typeface="Arial" panose="020B0604020202020204" pitchFamily="34" charset="0"/>
                <a:cs typeface="Arial" panose="020B0604020202020204" pitchFamily="34" charset="0"/>
                <a:sym typeface="+mn-ea"/>
                <a:hlinkClick r:id="rId4">
                  <a:extLst>
                    <a:ext uri="{A12FA001-AC4F-418D-AE19-62706E023703}">
                      <ahyp:hlinkClr xmlns:ahyp="http://schemas.microsoft.com/office/drawing/2018/hyperlinkcolor" val="tx"/>
                    </a:ext>
                  </a:extLst>
                </a:hlinkClick>
              </a:rPr>
              <a:t>- </a:t>
            </a:r>
            <a:r>
              <a:rPr lang="pt-BR" sz="2400" b="1" u="sng" dirty="0">
                <a:solidFill>
                  <a:srgbClr val="0563C1"/>
                </a:solidFill>
                <a:latin typeface="Arial Black" panose="020B0A04020102020204" pitchFamily="34" charset="0"/>
                <a:cs typeface="Arial" panose="020B0604020202020204" pitchFamily="34" charset="0"/>
                <a:sym typeface="+mn-ea"/>
                <a:hlinkClick r:id="rId4">
                  <a:extLst>
                    <a:ext uri="{A12FA001-AC4F-418D-AE19-62706E023703}">
                      <ahyp:hlinkClr xmlns:ahyp="http://schemas.microsoft.com/office/drawing/2018/hyperlinkcolor" val="tx"/>
                    </a:ext>
                  </a:extLst>
                </a:hlinkClick>
              </a:rPr>
              <a:t>O Controle das Finanças</a:t>
            </a:r>
          </a:p>
          <a:p>
            <a:pPr algn="ctr"/>
            <a:endParaRPr lang="pt-BR" sz="2400" b="1" u="sng" dirty="0">
              <a:solidFill>
                <a:srgbClr val="0563C1"/>
              </a:solidFill>
              <a:latin typeface="Arial Black" panose="020B0A04020102020204" pitchFamily="34" charset="0"/>
              <a:cs typeface="Arial" panose="020B0604020202020204" pitchFamily="34" charset="0"/>
              <a:sym typeface="+mn-ea"/>
              <a:hlinkClick r:id="rId4">
                <a:extLst>
                  <a:ext uri="{A12FA001-AC4F-418D-AE19-62706E023703}">
                    <ahyp:hlinkClr xmlns:ahyp="http://schemas.microsoft.com/office/drawing/2018/hyperlinkcolor" val="tx"/>
                  </a:ext>
                </a:extLst>
              </a:hlinkClick>
            </a:endParaRPr>
          </a:p>
          <a:p>
            <a:pPr algn="l"/>
            <a:r>
              <a:rPr lang="pt-BR" sz="2400" b="1" dirty="0">
                <a:solidFill>
                  <a:schemeClr val="accent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sym typeface="+mn-ea"/>
                <a:hlinkClick r:id="rId4">
                  <a:extLst>
                    <a:ext uri="{A12FA001-AC4F-418D-AE19-62706E023703}">
                      <ahyp:hlinkClr xmlns:ahyp="http://schemas.microsoft.com/office/drawing/2018/hyperlinkcolor" val="tx"/>
                    </a:ext>
                  </a:extLst>
                </a:hlinkClick>
              </a:rPr>
              <a:t>2.5. DIREITOS</a:t>
            </a:r>
            <a:endParaRPr lang="en-US" altLang="pt-BR" sz="1300" b="1" u="sng" dirty="0">
              <a:solidFill>
                <a:srgbClr val="0563C1"/>
              </a:solidFill>
              <a:latin typeface="Arial Black" panose="020B0A04020102020204" pitchFamily="34" charset="0"/>
              <a:cs typeface="Arial" panose="020B0604020202020204" pitchFamily="34" charset="0"/>
              <a:sym typeface="+mn-ea"/>
              <a:hlinkClick r:id="rId4">
                <a:extLst>
                  <a:ext uri="{A12FA001-AC4F-418D-AE19-62706E023703}">
                    <ahyp:hlinkClr xmlns:ahyp="http://schemas.microsoft.com/office/drawing/2018/hyperlinkcolor" val="tx"/>
                  </a:ext>
                </a:extLst>
              </a:hlinkClick>
            </a:endParaRPr>
          </a:p>
          <a:p>
            <a:pPr algn="ctr"/>
            <a:endParaRPr lang="en-US" altLang="pt-BR" sz="1300" b="1" u="sng" dirty="0">
              <a:solidFill>
                <a:srgbClr val="0563C1"/>
              </a:solidFill>
              <a:latin typeface="Arial Black" panose="020B0A04020102020204" pitchFamily="34" charset="0"/>
              <a:cs typeface="Arial" panose="020B0604020202020204" pitchFamily="34" charset="0"/>
              <a:sym typeface="+mn-ea"/>
              <a:hlinkClick r:id="rId4">
                <a:extLst>
                  <a:ext uri="{A12FA001-AC4F-418D-AE19-62706E023703}">
                    <ahyp:hlinkClr xmlns:ahyp="http://schemas.microsoft.com/office/drawing/2018/hyperlinkcolor" val="tx"/>
                  </a:ext>
                </a:extLst>
              </a:hlinkClick>
            </a:endParaRPr>
          </a:p>
          <a:p>
            <a:pPr algn="just"/>
            <a:r>
              <a:rPr lang="pt-BR" b="1" dirty="0"/>
              <a:t>CONCEITO: </a:t>
            </a:r>
            <a:r>
              <a:rPr lang="en-US" dirty="0"/>
              <a:t>O </a:t>
            </a:r>
            <a:r>
              <a:rPr lang="en-US" dirty="0" err="1"/>
              <a:t>patrimônio</a:t>
            </a:r>
            <a:r>
              <a:rPr lang="en-US" dirty="0"/>
              <a:t> </a:t>
            </a:r>
            <a:r>
              <a:rPr lang="en-US" dirty="0" err="1"/>
              <a:t>público</a:t>
            </a:r>
            <a:r>
              <a:rPr lang="en-US" dirty="0"/>
              <a:t> </a:t>
            </a:r>
            <a:r>
              <a:rPr lang="en-US" dirty="0" err="1"/>
              <a:t>refere</a:t>
            </a:r>
            <a:r>
              <a:rPr lang="en-US" dirty="0"/>
              <a:t>-se </a:t>
            </a:r>
            <a:r>
              <a:rPr lang="en-US" dirty="0" err="1"/>
              <a:t>aos</a:t>
            </a:r>
            <a:r>
              <a:rPr lang="en-US" dirty="0"/>
              <a:t> bens e </a:t>
            </a:r>
            <a:r>
              <a:rPr lang="en-US" dirty="0" err="1"/>
              <a:t>direitos</a:t>
            </a:r>
            <a:r>
              <a:rPr lang="en-US" dirty="0"/>
              <a:t> </a:t>
            </a:r>
            <a:r>
              <a:rPr lang="en-US" dirty="0" err="1"/>
              <a:t>pertencentes</a:t>
            </a:r>
            <a:r>
              <a:rPr lang="en-US" dirty="0"/>
              <a:t> </a:t>
            </a:r>
            <a:r>
              <a:rPr lang="en-US" dirty="0" err="1"/>
              <a:t>ao</a:t>
            </a:r>
            <a:r>
              <a:rPr lang="en-US" dirty="0"/>
              <a:t> Estado </a:t>
            </a:r>
            <a:r>
              <a:rPr lang="en-US" dirty="0" err="1"/>
              <a:t>ou</a:t>
            </a:r>
            <a:r>
              <a:rPr lang="en-US" dirty="0"/>
              <a:t> a </a:t>
            </a:r>
            <a:r>
              <a:rPr lang="en-US" dirty="0" err="1"/>
              <a:t>outras</a:t>
            </a:r>
            <a:r>
              <a:rPr lang="en-US" dirty="0"/>
              <a:t> </a:t>
            </a:r>
            <a:r>
              <a:rPr lang="en-US" dirty="0" err="1"/>
              <a:t>entidades</a:t>
            </a:r>
            <a:r>
              <a:rPr lang="en-US" dirty="0"/>
              <a:t> </a:t>
            </a:r>
            <a:r>
              <a:rPr lang="en-US" dirty="0" err="1"/>
              <a:t>públicas</a:t>
            </a:r>
            <a:r>
              <a:rPr lang="en-US" dirty="0"/>
              <a:t>, </a:t>
            </a:r>
            <a:r>
              <a:rPr lang="en-US" dirty="0" err="1"/>
              <a:t>destinados</a:t>
            </a:r>
            <a:r>
              <a:rPr lang="en-US" dirty="0"/>
              <a:t> </a:t>
            </a:r>
            <a:r>
              <a:rPr lang="en-US" dirty="0" err="1"/>
              <a:t>ao</a:t>
            </a:r>
            <a:r>
              <a:rPr lang="en-US" dirty="0"/>
              <a:t> </a:t>
            </a:r>
            <a:r>
              <a:rPr lang="en-US" dirty="0" err="1"/>
              <a:t>uso</a:t>
            </a:r>
            <a:r>
              <a:rPr lang="en-US" dirty="0"/>
              <a:t> </a:t>
            </a:r>
            <a:r>
              <a:rPr lang="en-US" dirty="0" err="1"/>
              <a:t>coletivo</a:t>
            </a:r>
            <a:r>
              <a:rPr lang="en-US" dirty="0"/>
              <a:t> e </a:t>
            </a:r>
            <a:r>
              <a:rPr lang="en-US" dirty="0" err="1"/>
              <a:t>ao</a:t>
            </a:r>
            <a:r>
              <a:rPr lang="en-US" dirty="0"/>
              <a:t> </a:t>
            </a:r>
            <a:r>
              <a:rPr lang="en-US" dirty="0" err="1"/>
              <a:t>atendimento</a:t>
            </a:r>
            <a:r>
              <a:rPr lang="en-US" dirty="0"/>
              <a:t> do interesse </a:t>
            </a:r>
            <a:r>
              <a:rPr lang="en-US" dirty="0" err="1"/>
              <a:t>público</a:t>
            </a:r>
            <a:r>
              <a:rPr lang="en-US" dirty="0"/>
              <a:t>. Esses bens </a:t>
            </a:r>
            <a:r>
              <a:rPr lang="en-US" dirty="0" err="1"/>
              <a:t>podem</a:t>
            </a:r>
            <a:r>
              <a:rPr lang="en-US" dirty="0"/>
              <a:t> ser </a:t>
            </a:r>
            <a:r>
              <a:rPr lang="en-US" dirty="0" err="1"/>
              <a:t>imóveis</a:t>
            </a:r>
            <a:r>
              <a:rPr lang="en-US" dirty="0"/>
              <a:t> (</a:t>
            </a:r>
            <a:r>
              <a:rPr lang="en-US" dirty="0" err="1"/>
              <a:t>terrenos</a:t>
            </a:r>
            <a:r>
              <a:rPr lang="en-US" dirty="0"/>
              <a:t>, </a:t>
            </a:r>
            <a:r>
              <a:rPr lang="en-US" dirty="0" err="1"/>
              <a:t>edifícios</a:t>
            </a:r>
            <a:r>
              <a:rPr lang="en-US" dirty="0"/>
              <a:t>) </a:t>
            </a:r>
            <a:r>
              <a:rPr lang="en-US" dirty="0" err="1"/>
              <a:t>ou</a:t>
            </a:r>
            <a:r>
              <a:rPr lang="en-US" dirty="0"/>
              <a:t> </a:t>
            </a:r>
            <a:r>
              <a:rPr lang="en-US" dirty="0" err="1"/>
              <a:t>móveis</a:t>
            </a:r>
            <a:r>
              <a:rPr lang="en-US" dirty="0"/>
              <a:t> (</a:t>
            </a:r>
            <a:r>
              <a:rPr lang="en-US" dirty="0" err="1"/>
              <a:t>veículos</a:t>
            </a:r>
            <a:r>
              <a:rPr lang="en-US" dirty="0"/>
              <a:t>, </a:t>
            </a:r>
            <a:r>
              <a:rPr lang="en-US" dirty="0" err="1"/>
              <a:t>equipamentos</a:t>
            </a:r>
            <a:r>
              <a:rPr lang="en-US" dirty="0"/>
              <a:t>), e </a:t>
            </a:r>
            <a:r>
              <a:rPr lang="en-US" dirty="0" err="1"/>
              <a:t>também</a:t>
            </a:r>
            <a:r>
              <a:rPr lang="en-US" dirty="0"/>
              <a:t> </a:t>
            </a:r>
            <a:r>
              <a:rPr lang="en-US" dirty="0" err="1"/>
              <a:t>incluem</a:t>
            </a:r>
            <a:r>
              <a:rPr lang="en-US" dirty="0"/>
              <a:t> </a:t>
            </a:r>
            <a:r>
              <a:rPr lang="en-US" dirty="0" err="1"/>
              <a:t>direitos</a:t>
            </a:r>
            <a:r>
              <a:rPr lang="en-US" dirty="0"/>
              <a:t> </a:t>
            </a:r>
            <a:r>
              <a:rPr lang="en-US" dirty="0" err="1"/>
              <a:t>como</a:t>
            </a:r>
            <a:r>
              <a:rPr lang="en-US" dirty="0"/>
              <a:t> o </a:t>
            </a:r>
            <a:r>
              <a:rPr lang="en-US" dirty="0" err="1"/>
              <a:t>uso</a:t>
            </a:r>
            <a:r>
              <a:rPr lang="en-US" dirty="0"/>
              <a:t>, </a:t>
            </a:r>
            <a:r>
              <a:rPr lang="en-US" dirty="0" err="1"/>
              <a:t>usufruto</a:t>
            </a:r>
            <a:r>
              <a:rPr lang="en-US" dirty="0"/>
              <a:t> e outros. A </a:t>
            </a:r>
            <a:r>
              <a:rPr lang="en-US" dirty="0" err="1"/>
              <a:t>prote</a:t>
            </a:r>
            <a:r>
              <a:rPr lang="pt-BR" dirty="0"/>
              <a:t>ç</a:t>
            </a:r>
            <a:r>
              <a:rPr lang="en-US" dirty="0" err="1"/>
              <a:t>ão</a:t>
            </a:r>
            <a:r>
              <a:rPr lang="en-US" dirty="0"/>
              <a:t> do </a:t>
            </a:r>
            <a:r>
              <a:rPr lang="en-US" dirty="0" err="1"/>
              <a:t>patrimônio</a:t>
            </a:r>
            <a:r>
              <a:rPr lang="en-US" dirty="0"/>
              <a:t> </a:t>
            </a:r>
            <a:r>
              <a:rPr lang="en-US" dirty="0" err="1"/>
              <a:t>público</a:t>
            </a:r>
            <a:r>
              <a:rPr lang="en-US" dirty="0"/>
              <a:t> é fundamental e </a:t>
            </a:r>
            <a:r>
              <a:rPr lang="en-US" dirty="0" err="1"/>
              <a:t>envolve</a:t>
            </a:r>
            <a:r>
              <a:rPr lang="en-US" dirty="0"/>
              <a:t> tanto a </a:t>
            </a:r>
            <a:r>
              <a:rPr lang="en-US" dirty="0" err="1"/>
              <a:t>sua</a:t>
            </a:r>
            <a:r>
              <a:rPr lang="en-US" dirty="0"/>
              <a:t> </a:t>
            </a:r>
            <a:r>
              <a:rPr lang="en-US" dirty="0" err="1"/>
              <a:t>conserva</a:t>
            </a:r>
            <a:r>
              <a:rPr lang="pt-BR" dirty="0"/>
              <a:t>ç</a:t>
            </a:r>
            <a:r>
              <a:rPr lang="en-US" dirty="0" err="1"/>
              <a:t>ão</a:t>
            </a:r>
            <a:r>
              <a:rPr lang="en-US" dirty="0"/>
              <a:t> e </a:t>
            </a:r>
            <a:r>
              <a:rPr lang="en-US" dirty="0" err="1"/>
              <a:t>manuten</a:t>
            </a:r>
            <a:r>
              <a:rPr lang="pt-BR" dirty="0"/>
              <a:t>ç</a:t>
            </a:r>
            <a:r>
              <a:rPr lang="en-US" dirty="0" err="1"/>
              <a:t>ão</a:t>
            </a:r>
            <a:r>
              <a:rPr lang="en-US" dirty="0"/>
              <a:t> </a:t>
            </a:r>
            <a:r>
              <a:rPr lang="en-US" dirty="0" err="1"/>
              <a:t>quanto</a:t>
            </a:r>
            <a:r>
              <a:rPr lang="en-US" dirty="0"/>
              <a:t> a </a:t>
            </a:r>
            <a:r>
              <a:rPr lang="en-US" dirty="0" err="1"/>
              <a:t>preven</a:t>
            </a:r>
            <a:r>
              <a:rPr lang="pt-BR" dirty="0"/>
              <a:t>ç</a:t>
            </a:r>
            <a:r>
              <a:rPr lang="en-US" dirty="0" err="1"/>
              <a:t>ão</a:t>
            </a:r>
            <a:r>
              <a:rPr lang="en-US" dirty="0"/>
              <a:t> de </a:t>
            </a:r>
            <a:r>
              <a:rPr lang="en-US" dirty="0" err="1"/>
              <a:t>danos</a:t>
            </a:r>
            <a:r>
              <a:rPr lang="en-US" dirty="0"/>
              <a:t> e </a:t>
            </a:r>
            <a:r>
              <a:rPr lang="en-US" dirty="0" err="1"/>
              <a:t>maus</a:t>
            </a:r>
            <a:r>
              <a:rPr lang="en-US" dirty="0"/>
              <a:t> </a:t>
            </a:r>
            <a:r>
              <a:rPr lang="en-US" dirty="0" err="1"/>
              <a:t>usos</a:t>
            </a:r>
            <a:r>
              <a:rPr lang="en-US" dirty="0"/>
              <a:t>. </a:t>
            </a:r>
            <a:endParaRPr lang="pt-BR" dirty="0"/>
          </a:p>
          <a:p>
            <a:pPr algn="ctr"/>
            <a:endParaRPr lang="en-US" altLang="pt-BR" sz="1300" b="1" u="sng" dirty="0">
              <a:solidFill>
                <a:srgbClr val="0563C1"/>
              </a:solidFill>
              <a:latin typeface="Arial Black" panose="020B0A04020102020204" pitchFamily="34" charset="0"/>
              <a:cs typeface="Arial" panose="020B0604020202020204" pitchFamily="34" charset="0"/>
              <a:sym typeface="+mn-ea"/>
              <a:hlinkClick r:id="rId4">
                <a:extLst>
                  <a:ext uri="{A12FA001-AC4F-418D-AE19-62706E023703}">
                    <ahyp:hlinkClr xmlns:ahyp="http://schemas.microsoft.com/office/drawing/2018/hyperlinkcolor" val="tx"/>
                  </a:ext>
                </a:extLst>
              </a:hlinkClick>
            </a:endParaRPr>
          </a:p>
          <a:p>
            <a:pPr algn="ctr"/>
            <a:endParaRPr lang="pt-BR" sz="2400" b="1" u="sng" dirty="0">
              <a:solidFill>
                <a:srgbClr val="0563C1"/>
              </a:solidFill>
              <a:latin typeface="Arial Black" panose="020B0A04020102020204" pitchFamily="34" charset="0"/>
              <a:cs typeface="Arial" panose="020B0604020202020204" pitchFamily="34" charset="0"/>
              <a:sym typeface="+mn-ea"/>
              <a:hlinkClick r:id="rId4">
                <a:extLst>
                  <a:ext uri="{A12FA001-AC4F-418D-AE19-62706E023703}">
                    <ahyp:hlinkClr xmlns:ahyp="http://schemas.microsoft.com/office/drawing/2018/hyperlinkcolor" val="tx"/>
                  </a:ext>
                </a:extLst>
              </a:hlinkClick>
            </a:endParaRPr>
          </a:p>
          <a:p>
            <a:pPr algn="ctr"/>
            <a:endParaRPr lang="pt-BR" sz="2400" b="1" u="sng" dirty="0">
              <a:solidFill>
                <a:srgbClr val="0563C1"/>
              </a:solidFill>
              <a:latin typeface="Arial Black" panose="020B0A04020102020204" pitchFamily="34" charset="0"/>
              <a:cs typeface="Arial" panose="020B0604020202020204" pitchFamily="34" charset="0"/>
              <a:sym typeface="+mn-ea"/>
              <a:hlinkClick r:id="rId4">
                <a:extLst>
                  <a:ext uri="{A12FA001-AC4F-418D-AE19-62706E023703}">
                    <ahyp:hlinkClr xmlns:ahyp="http://schemas.microsoft.com/office/drawing/2018/hyperlinkcolor" val="tx"/>
                  </a:ext>
                </a:extLst>
              </a:hlinkClick>
            </a:endParaRPr>
          </a:p>
          <a:p>
            <a:pPr algn="ctr"/>
            <a:endParaRPr lang="pt-BR" sz="2400" b="1" u="sng" dirty="0">
              <a:latin typeface="Arial Black" panose="020B0A04020102020204" pitchFamily="34" charset="0"/>
              <a:cs typeface="Arial" panose="020B0604020202020204" pitchFamily="34" charset="0"/>
              <a:sym typeface="+mn-ea"/>
              <a:hlinkClick r:id="rId4">
                <a:extLst>
                  <a:ext uri="{A12FA001-AC4F-418D-AE19-62706E023703}">
                    <ahyp:hlinkClr xmlns:ahyp="http://schemas.microsoft.com/office/drawing/2018/hyperlinkcolor" val="tx"/>
                  </a:ext>
                </a:extLst>
              </a:hlinkClick>
            </a:endParaRPr>
          </a:p>
          <a:p>
            <a:pPr algn="ctr"/>
            <a:endParaRPr lang="pt-BR" sz="2400" b="1" u="sng" dirty="0">
              <a:solidFill>
                <a:srgbClr val="0563C1"/>
              </a:solidFill>
              <a:latin typeface="Arial Black" panose="020B0A04020102020204" pitchFamily="34" charset="0"/>
              <a:cs typeface="Arial" panose="020B0604020202020204" pitchFamily="34" charset="0"/>
              <a:sym typeface="+mn-ea"/>
              <a:hlinkClick r:id="rId4">
                <a:extLst>
                  <a:ext uri="{A12FA001-AC4F-418D-AE19-62706E023703}">
                    <ahyp:hlinkClr xmlns:ahyp="http://schemas.microsoft.com/office/drawing/2018/hyperlinkcolor" val="tx"/>
                  </a:ext>
                </a:extLst>
              </a:hlinkClick>
            </a:endParaRPr>
          </a:p>
          <a:p>
            <a:pPr algn="ctr"/>
            <a:endParaRPr lang="pt-BR" sz="2400" b="1" u="sng" dirty="0">
              <a:solidFill>
                <a:srgbClr val="0563C1"/>
              </a:solidFill>
              <a:latin typeface="Arial Black" panose="020B0A04020102020204" pitchFamily="34" charset="0"/>
              <a:cs typeface="Arial" panose="020B0604020202020204" pitchFamily="34" charset="0"/>
              <a:sym typeface="+mn-ea"/>
              <a:hlinkClick r:id="rId4">
                <a:extLst>
                  <a:ext uri="{A12FA001-AC4F-418D-AE19-62706E023703}">
                    <ahyp:hlinkClr xmlns:ahyp="http://schemas.microsoft.com/office/drawing/2018/hyperlinkcolor" val="tx"/>
                  </a:ext>
                </a:extLst>
              </a:hlinkClick>
            </a:endParaRPr>
          </a:p>
          <a:p>
            <a:pPr algn="ctr"/>
            <a:endParaRPr lang="pt-BR" sz="2400" b="1" u="sng" dirty="0">
              <a:solidFill>
                <a:srgbClr val="0563C1"/>
              </a:solidFill>
              <a:latin typeface="Arial Black" panose="020B0A04020102020204" pitchFamily="34" charset="0"/>
              <a:cs typeface="Arial" panose="020B0604020202020204" pitchFamily="34" charset="0"/>
              <a:sym typeface="+mn-ea"/>
              <a:hlinkClick r:id="rId4">
                <a:extLst>
                  <a:ext uri="{A12FA001-AC4F-418D-AE19-62706E023703}">
                    <ahyp:hlinkClr xmlns:ahyp="http://schemas.microsoft.com/office/drawing/2018/hyperlinkcolor" val="tx"/>
                  </a:ext>
                </a:extLst>
              </a:hlinkClick>
            </a:endParaRPr>
          </a:p>
          <a:p>
            <a:pPr algn="ctr"/>
            <a:endParaRPr lang="pt-BR" sz="2400" b="1" u="sng" dirty="0">
              <a:solidFill>
                <a:srgbClr val="0563C1"/>
              </a:solidFill>
              <a:latin typeface="Arial Black" panose="020B0A04020102020204" pitchFamily="34" charset="0"/>
              <a:cs typeface="Arial" panose="020B0604020202020204" pitchFamily="34" charset="0"/>
              <a:sym typeface="+mn-ea"/>
              <a:hlinkClick r:id="rId4">
                <a:extLst>
                  <a:ext uri="{A12FA001-AC4F-418D-AE19-62706E023703}">
                    <ahyp:hlinkClr xmlns:ahyp="http://schemas.microsoft.com/office/drawing/2018/hyperlinkcolor" val="tx"/>
                  </a:ext>
                </a:extLst>
              </a:hlinkClick>
            </a:endParaRPr>
          </a:p>
          <a:p>
            <a:pPr algn="ctr"/>
            <a:endParaRPr lang="pt-BR" sz="2400" b="1" u="sng" dirty="0">
              <a:solidFill>
                <a:srgbClr val="0563C1"/>
              </a:solidFill>
              <a:latin typeface="Arial Black" panose="020B0A04020102020204" pitchFamily="34" charset="0"/>
              <a:cs typeface="Arial" panose="020B0604020202020204" pitchFamily="34" charset="0"/>
              <a:sym typeface="+mn-ea"/>
              <a:hlinkClick r:id="rId4">
                <a:extLst>
                  <a:ext uri="{A12FA001-AC4F-418D-AE19-62706E023703}">
                    <ahyp:hlinkClr xmlns:ahyp="http://schemas.microsoft.com/office/drawing/2018/hyperlinkcolor" val="tx"/>
                  </a:ext>
                </a:extLst>
              </a:hlinkClick>
            </a:endParaRPr>
          </a:p>
          <a:p>
            <a:pPr algn="ctr"/>
            <a:endParaRPr lang="pt-BR" sz="2400" b="1" u="sng" dirty="0">
              <a:solidFill>
                <a:schemeClr val="accent2"/>
              </a:solidFill>
              <a:latin typeface="Arial Black" panose="020B0A04020102020204" pitchFamily="34" charset="0"/>
              <a:cs typeface="Arial" panose="020B0604020202020204" pitchFamily="34" charset="0"/>
            </a:endParaRPr>
          </a:p>
          <a:p>
            <a:pPr algn="ctr"/>
            <a:endParaRPr lang="pt-BR" altLang="en-US" sz="2400" b="1" u="sng" dirty="0">
              <a:solidFill>
                <a:schemeClr val="accent2"/>
              </a:solidFill>
              <a:latin typeface="Arial Black" panose="020B0A04020102020204" pitchFamily="34" charset="0"/>
              <a:cs typeface="Arial" panose="020B0604020202020204" pitchFamily="34"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60"/>
        <p:cNvGrpSpPr/>
        <p:nvPr/>
      </p:nvGrpSpPr>
      <p:grpSpPr>
        <a:xfrm>
          <a:off x="0" y="0"/>
          <a:ext cx="0" cy="0"/>
          <a:chOff x="0" y="0"/>
          <a:chExt cx="0" cy="0"/>
        </a:xfrm>
      </p:grpSpPr>
      <p:pic>
        <p:nvPicPr>
          <p:cNvPr id="61" name="Google Shape;61;p14"/>
          <p:cNvPicPr preferRelativeResize="0"/>
          <p:nvPr/>
        </p:nvPicPr>
        <p:blipFill>
          <a:blip r:embed="rId3"/>
          <a:stretch>
            <a:fillRect/>
          </a:stretch>
        </p:blipFill>
        <p:spPr>
          <a:xfrm>
            <a:off x="103695" y="0"/>
            <a:ext cx="12191987" cy="6858000"/>
          </a:xfrm>
          <a:prstGeom prst="rect">
            <a:avLst/>
          </a:prstGeom>
          <a:noFill/>
          <a:ln>
            <a:noFill/>
          </a:ln>
        </p:spPr>
      </p:pic>
      <p:sp>
        <p:nvSpPr>
          <p:cNvPr id="3" name="CaixaDeTexto 2">
            <a:extLst>
              <a:ext uri="{FF2B5EF4-FFF2-40B4-BE49-F238E27FC236}">
                <a16:creationId xmlns:a16="http://schemas.microsoft.com/office/drawing/2014/main" id="{243AEA27-EFF6-5B3F-8122-7DD8ED3BF8E3}"/>
              </a:ext>
            </a:extLst>
          </p:cNvPr>
          <p:cNvSpPr txBox="1"/>
          <p:nvPr/>
        </p:nvSpPr>
        <p:spPr>
          <a:xfrm>
            <a:off x="439917" y="190119"/>
            <a:ext cx="11312165" cy="6709529"/>
          </a:xfrm>
          <a:prstGeom prst="rect">
            <a:avLst/>
          </a:prstGeom>
          <a:noFill/>
        </p:spPr>
        <p:txBody>
          <a:bodyPr wrap="square">
            <a:spAutoFit/>
          </a:bodyPr>
          <a:lstStyle/>
          <a:p>
            <a:pPr algn="ctr"/>
            <a:r>
              <a:rPr lang="pt-BR" sz="2400" b="1" u="sng" dirty="0">
                <a:solidFill>
                  <a:srgbClr val="0563C1"/>
                </a:solidFill>
                <a:latin typeface="Arial Black" panose="020B0A04020102020204" pitchFamily="34" charset="0"/>
                <a:cs typeface="Arial" panose="020B0604020202020204" pitchFamily="34" charset="0"/>
                <a:sym typeface="+mn-ea"/>
                <a:hlinkClick r:id="rId4">
                  <a:extLst>
                    <a:ext uri="{A12FA001-AC4F-418D-AE19-62706E023703}">
                      <ahyp:hlinkClr xmlns:ahyp="http://schemas.microsoft.com/office/drawing/2018/hyperlinkcolor" val="tx"/>
                    </a:ext>
                  </a:extLst>
                </a:hlinkClick>
              </a:rPr>
              <a:t>CONTROLE INTERNO MUNICIPAL </a:t>
            </a:r>
            <a:r>
              <a:rPr lang="pt-BR" sz="2400" b="1" u="sng" dirty="0">
                <a:solidFill>
                  <a:srgbClr val="0563C1"/>
                </a:solidFill>
                <a:latin typeface="Arial" panose="020B0604020202020204" pitchFamily="34" charset="0"/>
                <a:cs typeface="Arial" panose="020B0604020202020204" pitchFamily="34" charset="0"/>
                <a:sym typeface="+mn-ea"/>
                <a:hlinkClick r:id="rId4">
                  <a:extLst>
                    <a:ext uri="{A12FA001-AC4F-418D-AE19-62706E023703}">
                      <ahyp:hlinkClr xmlns:ahyp="http://schemas.microsoft.com/office/drawing/2018/hyperlinkcolor" val="tx"/>
                    </a:ext>
                  </a:extLst>
                </a:hlinkClick>
              </a:rPr>
              <a:t>- </a:t>
            </a:r>
            <a:r>
              <a:rPr lang="pt-BR" sz="2400" b="1" u="sng" dirty="0">
                <a:solidFill>
                  <a:srgbClr val="0563C1"/>
                </a:solidFill>
                <a:latin typeface="Arial Black" panose="020B0A04020102020204" pitchFamily="34" charset="0"/>
                <a:cs typeface="Arial" panose="020B0604020202020204" pitchFamily="34" charset="0"/>
                <a:sym typeface="+mn-ea"/>
                <a:hlinkClick r:id="rId4">
                  <a:extLst>
                    <a:ext uri="{A12FA001-AC4F-418D-AE19-62706E023703}">
                      <ahyp:hlinkClr xmlns:ahyp="http://schemas.microsoft.com/office/drawing/2018/hyperlinkcolor" val="tx"/>
                    </a:ext>
                  </a:extLst>
                </a:hlinkClick>
              </a:rPr>
              <a:t>O Controle das Finanças</a:t>
            </a:r>
          </a:p>
          <a:p>
            <a:pPr algn="ctr"/>
            <a:r>
              <a:rPr lang="en-US" altLang="pt-BR" sz="2800" b="1" dirty="0">
                <a:latin typeface="Arial" panose="020B0604020202020204" pitchFamily="34" charset="0"/>
                <a:cs typeface="Arial" panose="020B0604020202020204" pitchFamily="34" charset="0"/>
                <a:sym typeface="+mn-ea"/>
              </a:rPr>
              <a:t>Direitos </a:t>
            </a:r>
            <a:r>
              <a:rPr lang="en-US" altLang="pt-BR" sz="2800" b="1" dirty="0" err="1">
                <a:latin typeface="Arial" panose="020B0604020202020204" pitchFamily="34" charset="0"/>
                <a:cs typeface="Arial" panose="020B0604020202020204" pitchFamily="34" charset="0"/>
                <a:sym typeface="+mn-ea"/>
              </a:rPr>
              <a:t>sobre</a:t>
            </a:r>
            <a:r>
              <a:rPr lang="en-US" altLang="pt-BR" sz="2800" b="1" dirty="0">
                <a:latin typeface="Arial" panose="020B0604020202020204" pitchFamily="34" charset="0"/>
                <a:cs typeface="Arial" panose="020B0604020202020204" pitchFamily="34" charset="0"/>
                <a:sym typeface="+mn-ea"/>
              </a:rPr>
              <a:t> o </a:t>
            </a:r>
            <a:r>
              <a:rPr lang="en-US" altLang="pt-BR" sz="2800" b="1" dirty="0" err="1">
                <a:latin typeface="Arial" panose="020B0604020202020204" pitchFamily="34" charset="0"/>
                <a:cs typeface="Arial" panose="020B0604020202020204" pitchFamily="34" charset="0"/>
                <a:sym typeface="+mn-ea"/>
              </a:rPr>
              <a:t>Patrimônio</a:t>
            </a:r>
            <a:r>
              <a:rPr lang="en-US" altLang="pt-BR" sz="2800" b="1" dirty="0">
                <a:latin typeface="Arial" panose="020B0604020202020204" pitchFamily="34" charset="0"/>
                <a:cs typeface="Arial" panose="020B0604020202020204" pitchFamily="34" charset="0"/>
                <a:sym typeface="+mn-ea"/>
              </a:rPr>
              <a:t> P</a:t>
            </a:r>
            <a:r>
              <a:rPr lang="en-US" altLang="en-US" sz="2800" b="1" dirty="0">
                <a:latin typeface="Arial" panose="020B0604020202020204" pitchFamily="34" charset="0"/>
                <a:cs typeface="Arial" panose="020B0604020202020204" pitchFamily="34" charset="0"/>
                <a:sym typeface="+mn-ea"/>
              </a:rPr>
              <a:t>ú</a:t>
            </a:r>
            <a:r>
              <a:rPr lang="en-US" altLang="pt-BR" sz="2800" b="1" dirty="0">
                <a:latin typeface="Arial" panose="020B0604020202020204" pitchFamily="34" charset="0"/>
                <a:cs typeface="Arial" panose="020B0604020202020204" pitchFamily="34" charset="0"/>
                <a:sym typeface="+mn-ea"/>
              </a:rPr>
              <a:t>blico:</a:t>
            </a:r>
          </a:p>
          <a:p>
            <a:pPr algn="just"/>
            <a:endParaRPr lang="en-US" altLang="pt-BR" sz="1800" b="1" dirty="0">
              <a:latin typeface="Arial" panose="020B0604020202020204" pitchFamily="34" charset="0"/>
              <a:cs typeface="Arial" panose="020B0604020202020204" pitchFamily="34" charset="0"/>
              <a:sym typeface="+mn-ea"/>
            </a:endParaRPr>
          </a:p>
          <a:p>
            <a:pPr algn="just"/>
            <a:r>
              <a:rPr lang="en-US" altLang="pt-BR" sz="1800" b="1" dirty="0">
                <a:latin typeface="Arial" panose="020B0604020202020204" pitchFamily="34" charset="0"/>
                <a:cs typeface="Arial" panose="020B0604020202020204" pitchFamily="34" charset="0"/>
                <a:sym typeface="+mn-ea"/>
              </a:rPr>
              <a:t>Uso: </a:t>
            </a:r>
            <a:r>
              <a:rPr lang="en-US" altLang="pt-BR" sz="1800" dirty="0" err="1">
                <a:latin typeface="Arial" panose="020B0604020202020204" pitchFamily="34" charset="0"/>
                <a:cs typeface="Arial" panose="020B0604020202020204" pitchFamily="34" charset="0"/>
                <a:sym typeface="+mn-ea"/>
              </a:rPr>
              <a:t>Qualquer</a:t>
            </a:r>
            <a:r>
              <a:rPr lang="en-US" altLang="pt-BR" sz="1800" dirty="0">
                <a:latin typeface="Arial" panose="020B0604020202020204" pitchFamily="34" charset="0"/>
                <a:cs typeface="Arial" panose="020B0604020202020204" pitchFamily="34" charset="0"/>
                <a:sym typeface="+mn-ea"/>
              </a:rPr>
              <a:t> </a:t>
            </a:r>
            <a:r>
              <a:rPr lang="en-US" altLang="pt-BR" sz="1800" dirty="0" err="1">
                <a:latin typeface="Arial" panose="020B0604020202020204" pitchFamily="34" charset="0"/>
                <a:cs typeface="Arial" panose="020B0604020202020204" pitchFamily="34" charset="0"/>
                <a:sym typeface="+mn-ea"/>
              </a:rPr>
              <a:t>pessoa</a:t>
            </a:r>
            <a:r>
              <a:rPr lang="en-US" altLang="pt-BR" sz="1800" dirty="0">
                <a:latin typeface="Arial" panose="020B0604020202020204" pitchFamily="34" charset="0"/>
                <a:cs typeface="Arial" panose="020B0604020202020204" pitchFamily="34" charset="0"/>
                <a:sym typeface="+mn-ea"/>
              </a:rPr>
              <a:t> </a:t>
            </a:r>
            <a:r>
              <a:rPr lang="en-US" altLang="pt-BR" sz="1800" dirty="0" err="1">
                <a:latin typeface="Arial" panose="020B0604020202020204" pitchFamily="34" charset="0"/>
                <a:cs typeface="Arial" panose="020B0604020202020204" pitchFamily="34" charset="0"/>
                <a:sym typeface="+mn-ea"/>
              </a:rPr>
              <a:t>tem</a:t>
            </a:r>
            <a:r>
              <a:rPr lang="en-US" altLang="pt-BR" sz="1800" dirty="0">
                <a:latin typeface="Arial" panose="020B0604020202020204" pitchFamily="34" charset="0"/>
                <a:cs typeface="Arial" panose="020B0604020202020204" pitchFamily="34" charset="0"/>
                <a:sym typeface="+mn-ea"/>
              </a:rPr>
              <a:t> o </a:t>
            </a:r>
            <a:r>
              <a:rPr lang="en-US" altLang="pt-BR" sz="1800" dirty="0" err="1">
                <a:latin typeface="Arial" panose="020B0604020202020204" pitchFamily="34" charset="0"/>
                <a:cs typeface="Arial" panose="020B0604020202020204" pitchFamily="34" charset="0"/>
                <a:sym typeface="+mn-ea"/>
              </a:rPr>
              <a:t>direito</a:t>
            </a:r>
            <a:r>
              <a:rPr lang="en-US" altLang="pt-BR" sz="1800" dirty="0">
                <a:latin typeface="Arial" panose="020B0604020202020204" pitchFamily="34" charset="0"/>
                <a:cs typeface="Arial" panose="020B0604020202020204" pitchFamily="34" charset="0"/>
                <a:sym typeface="+mn-ea"/>
              </a:rPr>
              <a:t> de </a:t>
            </a:r>
            <a:r>
              <a:rPr lang="en-US" altLang="pt-BR" sz="1800" dirty="0" err="1">
                <a:latin typeface="Arial" panose="020B0604020202020204" pitchFamily="34" charset="0"/>
                <a:cs typeface="Arial" panose="020B0604020202020204" pitchFamily="34" charset="0"/>
                <a:sym typeface="+mn-ea"/>
              </a:rPr>
              <a:t>utilizar</a:t>
            </a:r>
            <a:r>
              <a:rPr lang="en-US" altLang="pt-BR" sz="1800" dirty="0">
                <a:latin typeface="Arial" panose="020B0604020202020204" pitchFamily="34" charset="0"/>
                <a:cs typeface="Arial" panose="020B0604020202020204" pitchFamily="34" charset="0"/>
                <a:sym typeface="+mn-ea"/>
              </a:rPr>
              <a:t> </a:t>
            </a:r>
            <a:r>
              <a:rPr lang="en-US" altLang="pt-BR" sz="1800" dirty="0" err="1">
                <a:latin typeface="Arial" panose="020B0604020202020204" pitchFamily="34" charset="0"/>
                <a:cs typeface="Arial" panose="020B0604020202020204" pitchFamily="34" charset="0"/>
                <a:sym typeface="+mn-ea"/>
              </a:rPr>
              <a:t>os</a:t>
            </a:r>
            <a:r>
              <a:rPr lang="en-US" altLang="pt-BR" sz="1800" dirty="0">
                <a:latin typeface="Arial" panose="020B0604020202020204" pitchFamily="34" charset="0"/>
                <a:cs typeface="Arial" panose="020B0604020202020204" pitchFamily="34" charset="0"/>
                <a:sym typeface="+mn-ea"/>
              </a:rPr>
              <a:t> bens </a:t>
            </a:r>
            <a:r>
              <a:rPr lang="en-US" altLang="pt-BR" sz="1800" dirty="0" err="1">
                <a:latin typeface="Arial" panose="020B0604020202020204" pitchFamily="34" charset="0"/>
                <a:cs typeface="Arial" panose="020B0604020202020204" pitchFamily="34" charset="0"/>
                <a:sym typeface="+mn-ea"/>
              </a:rPr>
              <a:t>p</a:t>
            </a:r>
            <a:r>
              <a:rPr lang="en-US" altLang="en-US" sz="1800" dirty="0" err="1">
                <a:latin typeface="Arial" panose="020B0604020202020204" pitchFamily="34" charset="0"/>
                <a:cs typeface="Arial" panose="020B0604020202020204" pitchFamily="34" charset="0"/>
                <a:sym typeface="+mn-ea"/>
              </a:rPr>
              <a:t>ú</a:t>
            </a:r>
            <a:r>
              <a:rPr lang="en-US" altLang="pt-BR" sz="1800" dirty="0" err="1">
                <a:latin typeface="Arial" panose="020B0604020202020204" pitchFamily="34" charset="0"/>
                <a:cs typeface="Arial" panose="020B0604020202020204" pitchFamily="34" charset="0"/>
                <a:sym typeface="+mn-ea"/>
              </a:rPr>
              <a:t>blicos</a:t>
            </a:r>
            <a:r>
              <a:rPr lang="en-US" altLang="pt-BR" sz="1800" dirty="0">
                <a:latin typeface="Arial" panose="020B0604020202020204" pitchFamily="34" charset="0"/>
                <a:cs typeface="Arial" panose="020B0604020202020204" pitchFamily="34" charset="0"/>
                <a:sym typeface="+mn-ea"/>
              </a:rPr>
              <a:t> de </a:t>
            </a:r>
            <a:r>
              <a:rPr lang="en-US" altLang="pt-BR" sz="1800" dirty="0" err="1">
                <a:latin typeface="Arial" panose="020B0604020202020204" pitchFamily="34" charset="0"/>
                <a:cs typeface="Arial" panose="020B0604020202020204" pitchFamily="34" charset="0"/>
                <a:sym typeface="+mn-ea"/>
              </a:rPr>
              <a:t>uso</a:t>
            </a:r>
            <a:r>
              <a:rPr lang="en-US" altLang="pt-BR" sz="1800" dirty="0">
                <a:latin typeface="Arial" panose="020B0604020202020204" pitchFamily="34" charset="0"/>
                <a:cs typeface="Arial" panose="020B0604020202020204" pitchFamily="34" charset="0"/>
                <a:sym typeface="+mn-ea"/>
              </a:rPr>
              <a:t> </a:t>
            </a:r>
            <a:r>
              <a:rPr lang="en-US" altLang="pt-BR" sz="1800" dirty="0" err="1">
                <a:latin typeface="Arial" panose="020B0604020202020204" pitchFamily="34" charset="0"/>
                <a:cs typeface="Arial" panose="020B0604020202020204" pitchFamily="34" charset="0"/>
                <a:sym typeface="+mn-ea"/>
              </a:rPr>
              <a:t>comum</a:t>
            </a:r>
            <a:r>
              <a:rPr lang="en-US" altLang="pt-BR" sz="1800" dirty="0">
                <a:latin typeface="Arial" panose="020B0604020202020204" pitchFamily="34" charset="0"/>
                <a:cs typeface="Arial" panose="020B0604020202020204" pitchFamily="34" charset="0"/>
                <a:sym typeface="+mn-ea"/>
              </a:rPr>
              <a:t>, </a:t>
            </a:r>
            <a:r>
              <a:rPr lang="en-US" altLang="pt-BR" sz="1800" dirty="0" err="1">
                <a:latin typeface="Arial" panose="020B0604020202020204" pitchFamily="34" charset="0"/>
                <a:cs typeface="Arial" panose="020B0604020202020204" pitchFamily="34" charset="0"/>
                <a:sym typeface="+mn-ea"/>
              </a:rPr>
              <a:t>como</a:t>
            </a:r>
            <a:r>
              <a:rPr lang="en-US" altLang="pt-BR" sz="1800" dirty="0">
                <a:latin typeface="Arial" panose="020B0604020202020204" pitchFamily="34" charset="0"/>
                <a:cs typeface="Arial" panose="020B0604020202020204" pitchFamily="34" charset="0"/>
                <a:sym typeface="+mn-ea"/>
              </a:rPr>
              <a:t> </a:t>
            </a:r>
            <a:r>
              <a:rPr lang="en-US" altLang="pt-BR" sz="1800" dirty="0" err="1">
                <a:latin typeface="Arial" panose="020B0604020202020204" pitchFamily="34" charset="0"/>
                <a:cs typeface="Arial" panose="020B0604020202020204" pitchFamily="34" charset="0"/>
                <a:sym typeface="+mn-ea"/>
              </a:rPr>
              <a:t>ruas</a:t>
            </a:r>
            <a:r>
              <a:rPr lang="en-US" altLang="pt-BR" sz="1800" dirty="0">
                <a:latin typeface="Arial" panose="020B0604020202020204" pitchFamily="34" charset="0"/>
                <a:cs typeface="Arial" panose="020B0604020202020204" pitchFamily="34" charset="0"/>
                <a:sym typeface="+mn-ea"/>
              </a:rPr>
              <a:t>, </a:t>
            </a:r>
            <a:r>
              <a:rPr lang="en-US" altLang="pt-BR" sz="1800" dirty="0" err="1">
                <a:latin typeface="Arial" panose="020B0604020202020204" pitchFamily="34" charset="0"/>
                <a:cs typeface="Arial" panose="020B0604020202020204" pitchFamily="34" charset="0"/>
                <a:sym typeface="+mn-ea"/>
              </a:rPr>
              <a:t>pra</a:t>
            </a:r>
            <a:r>
              <a:rPr lang="" altLang="en-US" sz="1800" dirty="0">
                <a:latin typeface="Arial" panose="020B0604020202020204" pitchFamily="34" charset="0"/>
                <a:cs typeface="Arial" panose="020B0604020202020204" pitchFamily="34" charset="0"/>
                <a:sym typeface="+mn-ea"/>
              </a:rPr>
              <a:t>ç</a:t>
            </a:r>
            <a:r>
              <a:rPr lang="en-US" altLang="pt-BR" sz="1800" dirty="0">
                <a:latin typeface="Arial" panose="020B0604020202020204" pitchFamily="34" charset="0"/>
                <a:cs typeface="Arial" panose="020B0604020202020204" pitchFamily="34" charset="0"/>
                <a:sym typeface="+mn-ea"/>
              </a:rPr>
              <a:t>as e </a:t>
            </a:r>
            <a:r>
              <a:rPr lang="en-US" altLang="pt-BR" sz="1800" dirty="0" err="1">
                <a:latin typeface="Arial" panose="020B0604020202020204" pitchFamily="34" charset="0"/>
                <a:cs typeface="Arial" panose="020B0604020202020204" pitchFamily="34" charset="0"/>
                <a:sym typeface="+mn-ea"/>
              </a:rPr>
              <a:t>parques</a:t>
            </a:r>
            <a:r>
              <a:rPr lang="en-US" altLang="pt-BR" sz="1800" dirty="0">
                <a:latin typeface="Arial" panose="020B0604020202020204" pitchFamily="34" charset="0"/>
                <a:cs typeface="Arial" panose="020B0604020202020204" pitchFamily="34" charset="0"/>
                <a:sym typeface="+mn-ea"/>
              </a:rPr>
              <a:t>, </a:t>
            </a:r>
            <a:r>
              <a:rPr lang="en-US" altLang="pt-BR" sz="1800" dirty="0" err="1">
                <a:latin typeface="Arial" panose="020B0604020202020204" pitchFamily="34" charset="0"/>
                <a:cs typeface="Arial" panose="020B0604020202020204" pitchFamily="34" charset="0"/>
                <a:sym typeface="+mn-ea"/>
              </a:rPr>
              <a:t>desde</a:t>
            </a:r>
            <a:r>
              <a:rPr lang="en-US" altLang="pt-BR" sz="1800" dirty="0">
                <a:latin typeface="Arial" panose="020B0604020202020204" pitchFamily="34" charset="0"/>
                <a:cs typeface="Arial" panose="020B0604020202020204" pitchFamily="34" charset="0"/>
                <a:sym typeface="+mn-ea"/>
              </a:rPr>
              <a:t> que </a:t>
            </a:r>
            <a:r>
              <a:rPr lang="en-US" altLang="pt-BR" sz="1800" dirty="0" err="1">
                <a:latin typeface="Arial" panose="020B0604020202020204" pitchFamily="34" charset="0"/>
                <a:cs typeface="Arial" panose="020B0604020202020204" pitchFamily="34" charset="0"/>
                <a:sym typeface="+mn-ea"/>
              </a:rPr>
              <a:t>respeitando</a:t>
            </a:r>
            <a:r>
              <a:rPr lang="en-US" altLang="pt-BR" sz="1800" dirty="0">
                <a:latin typeface="Arial" panose="020B0604020202020204" pitchFamily="34" charset="0"/>
                <a:cs typeface="Arial" panose="020B0604020202020204" pitchFamily="34" charset="0"/>
                <a:sym typeface="+mn-ea"/>
              </a:rPr>
              <a:t> as </a:t>
            </a:r>
            <a:r>
              <a:rPr lang="en-US" altLang="pt-BR" sz="1800" dirty="0" err="1">
                <a:latin typeface="Arial" panose="020B0604020202020204" pitchFamily="34" charset="0"/>
                <a:cs typeface="Arial" panose="020B0604020202020204" pitchFamily="34" charset="0"/>
                <a:sym typeface="+mn-ea"/>
              </a:rPr>
              <a:t>normas</a:t>
            </a:r>
            <a:r>
              <a:rPr lang="en-US" altLang="pt-BR" sz="1800" dirty="0">
                <a:latin typeface="Arial" panose="020B0604020202020204" pitchFamily="34" charset="0"/>
                <a:cs typeface="Arial" panose="020B0604020202020204" pitchFamily="34" charset="0"/>
                <a:sym typeface="+mn-ea"/>
              </a:rPr>
              <a:t> de </a:t>
            </a:r>
            <a:r>
              <a:rPr lang="en-US" altLang="pt-BR" sz="1800" dirty="0" err="1">
                <a:latin typeface="Arial" panose="020B0604020202020204" pitchFamily="34" charset="0"/>
                <a:cs typeface="Arial" panose="020B0604020202020204" pitchFamily="34" charset="0"/>
                <a:sym typeface="+mn-ea"/>
              </a:rPr>
              <a:t>uso</a:t>
            </a:r>
            <a:r>
              <a:rPr lang="en-US" altLang="pt-BR" sz="1800" dirty="0">
                <a:latin typeface="Arial" panose="020B0604020202020204" pitchFamily="34" charset="0"/>
                <a:cs typeface="Arial" panose="020B0604020202020204" pitchFamily="34" charset="0"/>
                <a:sym typeface="+mn-ea"/>
              </a:rPr>
              <a:t> e </a:t>
            </a:r>
            <a:r>
              <a:rPr lang="en-US" altLang="pt-BR" sz="1800" dirty="0" err="1">
                <a:latin typeface="Arial" panose="020B0604020202020204" pitchFamily="34" charset="0"/>
                <a:cs typeface="Arial" panose="020B0604020202020204" pitchFamily="34" charset="0"/>
                <a:sym typeface="+mn-ea"/>
              </a:rPr>
              <a:t>conserva</a:t>
            </a:r>
            <a:r>
              <a:rPr lang="" altLang="en-US" sz="1800" dirty="0">
                <a:latin typeface="Arial" panose="020B0604020202020204" pitchFamily="34" charset="0"/>
                <a:cs typeface="Arial" panose="020B0604020202020204" pitchFamily="34" charset="0"/>
                <a:sym typeface="+mn-ea"/>
              </a:rPr>
              <a:t>ç</a:t>
            </a:r>
            <a:r>
              <a:rPr lang="en-US" altLang="en-US" sz="1800" dirty="0" err="1">
                <a:latin typeface="Arial" panose="020B0604020202020204" pitchFamily="34" charset="0"/>
                <a:cs typeface="Arial" panose="020B0604020202020204" pitchFamily="34" charset="0"/>
                <a:sym typeface="+mn-ea"/>
              </a:rPr>
              <a:t>ã</a:t>
            </a:r>
            <a:r>
              <a:rPr lang="en-US" altLang="pt-BR" sz="1800" dirty="0" err="1">
                <a:latin typeface="Arial" panose="020B0604020202020204" pitchFamily="34" charset="0"/>
                <a:cs typeface="Arial" panose="020B0604020202020204" pitchFamily="34" charset="0"/>
                <a:sym typeface="+mn-ea"/>
              </a:rPr>
              <a:t>o</a:t>
            </a:r>
            <a:r>
              <a:rPr lang="en-US" altLang="pt-BR" sz="1800" dirty="0">
                <a:latin typeface="Arial" panose="020B0604020202020204" pitchFamily="34" charset="0"/>
                <a:cs typeface="Arial" panose="020B0604020202020204" pitchFamily="34" charset="0"/>
                <a:sym typeface="+mn-ea"/>
              </a:rPr>
              <a:t>. </a:t>
            </a:r>
          </a:p>
          <a:p>
            <a:pPr algn="just"/>
            <a:endParaRPr lang="en-US" altLang="pt-BR" sz="1800" b="1" dirty="0">
              <a:latin typeface="Arial" panose="020B0604020202020204" pitchFamily="34" charset="0"/>
              <a:cs typeface="Arial" panose="020B0604020202020204" pitchFamily="34" charset="0"/>
              <a:sym typeface="+mn-ea"/>
            </a:endParaRPr>
          </a:p>
          <a:p>
            <a:pPr algn="just"/>
            <a:r>
              <a:rPr lang="en-US" altLang="pt-BR" sz="1800" b="1" dirty="0" err="1">
                <a:latin typeface="Arial" panose="020B0604020202020204" pitchFamily="34" charset="0"/>
                <a:cs typeface="Arial" panose="020B0604020202020204" pitchFamily="34" charset="0"/>
                <a:sym typeface="+mn-ea"/>
              </a:rPr>
              <a:t>Usufruto</a:t>
            </a:r>
            <a:r>
              <a:rPr lang="en-US" altLang="pt-BR" sz="1800" b="1" dirty="0">
                <a:latin typeface="Arial" panose="020B0604020202020204" pitchFamily="34" charset="0"/>
                <a:cs typeface="Arial" panose="020B0604020202020204" pitchFamily="34" charset="0"/>
                <a:sym typeface="+mn-ea"/>
              </a:rPr>
              <a:t>: </a:t>
            </a:r>
            <a:r>
              <a:rPr lang="en-US" altLang="pt-BR" sz="1800" dirty="0">
                <a:latin typeface="Arial" panose="020B0604020202020204" pitchFamily="34" charset="0"/>
                <a:cs typeface="Arial" panose="020B0604020202020204" pitchFamily="34" charset="0"/>
                <a:sym typeface="+mn-ea"/>
              </a:rPr>
              <a:t>O </a:t>
            </a:r>
            <a:r>
              <a:rPr lang="en-US" altLang="pt-BR" sz="1800" dirty="0" err="1">
                <a:latin typeface="Arial" panose="020B0604020202020204" pitchFamily="34" charset="0"/>
                <a:cs typeface="Arial" panose="020B0604020202020204" pitchFamily="34" charset="0"/>
                <a:sym typeface="+mn-ea"/>
              </a:rPr>
              <a:t>usufruto</a:t>
            </a:r>
            <a:r>
              <a:rPr lang="en-US" altLang="pt-BR" sz="1800" dirty="0">
                <a:latin typeface="Arial" panose="020B0604020202020204" pitchFamily="34" charset="0"/>
                <a:cs typeface="Arial" panose="020B0604020202020204" pitchFamily="34" charset="0"/>
                <a:sym typeface="+mn-ea"/>
              </a:rPr>
              <a:t> </a:t>
            </a:r>
            <a:r>
              <a:rPr lang="en-US" altLang="pt-BR" sz="1800" dirty="0" err="1">
                <a:latin typeface="Arial" panose="020B0604020202020204" pitchFamily="34" charset="0"/>
                <a:cs typeface="Arial" panose="020B0604020202020204" pitchFamily="34" charset="0"/>
                <a:sym typeface="+mn-ea"/>
              </a:rPr>
              <a:t>permite</a:t>
            </a:r>
            <a:r>
              <a:rPr lang="en-US" altLang="pt-BR" sz="1800" dirty="0">
                <a:latin typeface="Arial" panose="020B0604020202020204" pitchFamily="34" charset="0"/>
                <a:cs typeface="Arial" panose="020B0604020202020204" pitchFamily="34" charset="0"/>
                <a:sym typeface="+mn-ea"/>
              </a:rPr>
              <a:t> que </a:t>
            </a:r>
            <a:r>
              <a:rPr lang="en-US" altLang="pt-BR" sz="1800" dirty="0" err="1">
                <a:latin typeface="Arial" panose="020B0604020202020204" pitchFamily="34" charset="0"/>
                <a:cs typeface="Arial" panose="020B0604020202020204" pitchFamily="34" charset="0"/>
                <a:sym typeface="+mn-ea"/>
              </a:rPr>
              <a:t>uma</a:t>
            </a:r>
            <a:r>
              <a:rPr lang="en-US" altLang="pt-BR" sz="1800" dirty="0">
                <a:latin typeface="Arial" panose="020B0604020202020204" pitchFamily="34" charset="0"/>
                <a:cs typeface="Arial" panose="020B0604020202020204" pitchFamily="34" charset="0"/>
                <a:sym typeface="+mn-ea"/>
              </a:rPr>
              <a:t> </a:t>
            </a:r>
            <a:r>
              <a:rPr lang="en-US" altLang="pt-BR" sz="1800" dirty="0" err="1">
                <a:latin typeface="Arial" panose="020B0604020202020204" pitchFamily="34" charset="0"/>
                <a:cs typeface="Arial" panose="020B0604020202020204" pitchFamily="34" charset="0"/>
                <a:sym typeface="+mn-ea"/>
              </a:rPr>
              <a:t>pessoa</a:t>
            </a:r>
            <a:r>
              <a:rPr lang="en-US" altLang="pt-BR" sz="1800" dirty="0">
                <a:latin typeface="Arial" panose="020B0604020202020204" pitchFamily="34" charset="0"/>
                <a:cs typeface="Arial" panose="020B0604020202020204" pitchFamily="34" charset="0"/>
                <a:sym typeface="+mn-ea"/>
              </a:rPr>
              <a:t> utilize e retire </a:t>
            </a:r>
            <a:r>
              <a:rPr lang="en-US" altLang="pt-BR" sz="1800" dirty="0" err="1">
                <a:latin typeface="Arial" panose="020B0604020202020204" pitchFamily="34" charset="0"/>
                <a:cs typeface="Arial" panose="020B0604020202020204" pitchFamily="34" charset="0"/>
                <a:sym typeface="+mn-ea"/>
              </a:rPr>
              <a:t>frutos</a:t>
            </a:r>
            <a:r>
              <a:rPr lang="en-US" altLang="pt-BR" sz="1800" dirty="0">
                <a:latin typeface="Arial" panose="020B0604020202020204" pitchFamily="34" charset="0"/>
                <a:cs typeface="Arial" panose="020B0604020202020204" pitchFamily="34" charset="0"/>
                <a:sym typeface="+mn-ea"/>
              </a:rPr>
              <a:t> de um </a:t>
            </a:r>
            <a:r>
              <a:rPr lang="en-US" altLang="pt-BR" sz="1800" dirty="0" err="1">
                <a:latin typeface="Arial" panose="020B0604020202020204" pitchFamily="34" charset="0"/>
                <a:cs typeface="Arial" panose="020B0604020202020204" pitchFamily="34" charset="0"/>
                <a:sym typeface="+mn-ea"/>
              </a:rPr>
              <a:t>bem</a:t>
            </a:r>
            <a:r>
              <a:rPr lang="en-US" altLang="pt-BR" sz="1800" dirty="0">
                <a:latin typeface="Arial" panose="020B0604020202020204" pitchFamily="34" charset="0"/>
                <a:cs typeface="Arial" panose="020B0604020202020204" pitchFamily="34" charset="0"/>
                <a:sym typeface="+mn-ea"/>
              </a:rPr>
              <a:t> </a:t>
            </a:r>
            <a:r>
              <a:rPr lang="en-US" altLang="pt-BR" sz="1800" dirty="0" err="1">
                <a:latin typeface="Arial" panose="020B0604020202020204" pitchFamily="34" charset="0"/>
                <a:cs typeface="Arial" panose="020B0604020202020204" pitchFamily="34" charset="0"/>
                <a:sym typeface="+mn-ea"/>
              </a:rPr>
              <a:t>p</a:t>
            </a:r>
            <a:r>
              <a:rPr lang="en-US" altLang="en-US" sz="1800" dirty="0" err="1">
                <a:latin typeface="Arial" panose="020B0604020202020204" pitchFamily="34" charset="0"/>
                <a:cs typeface="Arial" panose="020B0604020202020204" pitchFamily="34" charset="0"/>
                <a:sym typeface="+mn-ea"/>
              </a:rPr>
              <a:t>ú</a:t>
            </a:r>
            <a:r>
              <a:rPr lang="en-US" altLang="pt-BR" sz="1800" dirty="0" err="1">
                <a:latin typeface="Arial" panose="020B0604020202020204" pitchFamily="34" charset="0"/>
                <a:cs typeface="Arial" panose="020B0604020202020204" pitchFamily="34" charset="0"/>
                <a:sym typeface="+mn-ea"/>
              </a:rPr>
              <a:t>blico</a:t>
            </a:r>
            <a:r>
              <a:rPr lang="en-US" altLang="pt-BR" sz="1800" dirty="0">
                <a:latin typeface="Arial" panose="020B0604020202020204" pitchFamily="34" charset="0"/>
                <a:cs typeface="Arial" panose="020B0604020202020204" pitchFamily="34" charset="0"/>
                <a:sym typeface="+mn-ea"/>
              </a:rPr>
              <a:t>, mas </a:t>
            </a:r>
            <a:r>
              <a:rPr lang="en-US" altLang="pt-BR" sz="1800" dirty="0" err="1">
                <a:latin typeface="Arial" panose="020B0604020202020204" pitchFamily="34" charset="0"/>
                <a:cs typeface="Arial" panose="020B0604020202020204" pitchFamily="34" charset="0"/>
                <a:sym typeface="+mn-ea"/>
              </a:rPr>
              <a:t>sem</a:t>
            </a:r>
            <a:r>
              <a:rPr lang="en-US" altLang="pt-BR" sz="1800" dirty="0">
                <a:latin typeface="Arial" panose="020B0604020202020204" pitchFamily="34" charset="0"/>
                <a:cs typeface="Arial" panose="020B0604020202020204" pitchFamily="34" charset="0"/>
                <a:sym typeface="+mn-ea"/>
              </a:rPr>
              <a:t> </a:t>
            </a:r>
            <a:r>
              <a:rPr lang="en-US" altLang="pt-BR" sz="1800" dirty="0" err="1">
                <a:latin typeface="Arial" panose="020B0604020202020204" pitchFamily="34" charset="0"/>
                <a:cs typeface="Arial" panose="020B0604020202020204" pitchFamily="34" charset="0"/>
                <a:sym typeface="+mn-ea"/>
              </a:rPr>
              <a:t>alterar</a:t>
            </a:r>
            <a:r>
              <a:rPr lang="en-US" altLang="pt-BR" sz="1800" dirty="0">
                <a:latin typeface="Arial" panose="020B0604020202020204" pitchFamily="34" charset="0"/>
                <a:cs typeface="Arial" panose="020B0604020202020204" pitchFamily="34" charset="0"/>
                <a:sym typeface="+mn-ea"/>
              </a:rPr>
              <a:t> </a:t>
            </a:r>
            <a:r>
              <a:rPr lang="en-US" altLang="pt-BR" sz="1800" dirty="0" err="1">
                <a:latin typeface="Arial" panose="020B0604020202020204" pitchFamily="34" charset="0"/>
                <a:cs typeface="Arial" panose="020B0604020202020204" pitchFamily="34" charset="0"/>
                <a:sym typeface="+mn-ea"/>
              </a:rPr>
              <a:t>sua</a:t>
            </a:r>
            <a:r>
              <a:rPr lang="en-US" altLang="pt-BR" sz="1800" dirty="0">
                <a:latin typeface="Arial" panose="020B0604020202020204" pitchFamily="34" charset="0"/>
                <a:cs typeface="Arial" panose="020B0604020202020204" pitchFamily="34" charset="0"/>
                <a:sym typeface="+mn-ea"/>
              </a:rPr>
              <a:t> </a:t>
            </a:r>
            <a:r>
              <a:rPr lang="en-US" altLang="pt-BR" sz="1800" dirty="0" err="1">
                <a:latin typeface="Arial" panose="020B0604020202020204" pitchFamily="34" charset="0"/>
                <a:cs typeface="Arial" panose="020B0604020202020204" pitchFamily="34" charset="0"/>
                <a:sym typeface="+mn-ea"/>
              </a:rPr>
              <a:t>subst</a:t>
            </a:r>
            <a:r>
              <a:rPr lang="en-US" altLang="en-US" sz="1800" dirty="0" err="1">
                <a:latin typeface="Arial" panose="020B0604020202020204" pitchFamily="34" charset="0"/>
                <a:cs typeface="Arial" panose="020B0604020202020204" pitchFamily="34" charset="0"/>
                <a:sym typeface="+mn-ea"/>
              </a:rPr>
              <a:t>â</a:t>
            </a:r>
            <a:r>
              <a:rPr lang="en-US" altLang="pt-BR" sz="1800" dirty="0" err="1">
                <a:latin typeface="Arial" panose="020B0604020202020204" pitchFamily="34" charset="0"/>
                <a:cs typeface="Arial" panose="020B0604020202020204" pitchFamily="34" charset="0"/>
                <a:sym typeface="+mn-ea"/>
              </a:rPr>
              <a:t>ncia</a:t>
            </a:r>
            <a:r>
              <a:rPr lang="en-US" altLang="pt-BR" sz="1800" dirty="0">
                <a:latin typeface="Arial" panose="020B0604020202020204" pitchFamily="34" charset="0"/>
                <a:cs typeface="Arial" panose="020B0604020202020204" pitchFamily="34" charset="0"/>
                <a:sym typeface="+mn-ea"/>
              </a:rPr>
              <a:t>. </a:t>
            </a:r>
          </a:p>
          <a:p>
            <a:pPr algn="just"/>
            <a:endParaRPr lang="en-US" altLang="pt-BR" sz="1800" b="1" dirty="0">
              <a:latin typeface="Arial" panose="020B0604020202020204" pitchFamily="34" charset="0"/>
              <a:cs typeface="Arial" panose="020B0604020202020204" pitchFamily="34" charset="0"/>
              <a:sym typeface="+mn-ea"/>
            </a:endParaRPr>
          </a:p>
          <a:p>
            <a:pPr algn="just"/>
            <a:r>
              <a:rPr lang="en-US" altLang="pt-BR" sz="1800" b="1" dirty="0" err="1">
                <a:latin typeface="Arial" panose="020B0604020202020204" pitchFamily="34" charset="0"/>
                <a:cs typeface="Arial" panose="020B0604020202020204" pitchFamily="34" charset="0"/>
                <a:sym typeface="+mn-ea"/>
              </a:rPr>
              <a:t>Propriedade</a:t>
            </a:r>
            <a:r>
              <a:rPr lang="en-US" altLang="pt-BR" sz="1800" b="1" dirty="0">
                <a:latin typeface="Arial" panose="020B0604020202020204" pitchFamily="34" charset="0"/>
                <a:cs typeface="Arial" panose="020B0604020202020204" pitchFamily="34" charset="0"/>
                <a:sym typeface="+mn-ea"/>
              </a:rPr>
              <a:t>: </a:t>
            </a:r>
            <a:r>
              <a:rPr lang="en-US" altLang="pt-BR" sz="1800" dirty="0">
                <a:latin typeface="Arial" panose="020B0604020202020204" pitchFamily="34" charset="0"/>
                <a:cs typeface="Arial" panose="020B0604020202020204" pitchFamily="34" charset="0"/>
                <a:sym typeface="+mn-ea"/>
              </a:rPr>
              <a:t>A </a:t>
            </a:r>
            <a:r>
              <a:rPr lang="en-US" altLang="pt-BR" sz="1800" dirty="0" err="1">
                <a:latin typeface="Arial" panose="020B0604020202020204" pitchFamily="34" charset="0"/>
                <a:cs typeface="Arial" panose="020B0604020202020204" pitchFamily="34" charset="0"/>
                <a:sym typeface="+mn-ea"/>
              </a:rPr>
              <a:t>propriedade</a:t>
            </a:r>
            <a:r>
              <a:rPr lang="en-US" altLang="pt-BR" sz="1800" dirty="0">
                <a:latin typeface="Arial" panose="020B0604020202020204" pitchFamily="34" charset="0"/>
                <a:cs typeface="Arial" panose="020B0604020202020204" pitchFamily="34" charset="0"/>
                <a:sym typeface="+mn-ea"/>
              </a:rPr>
              <a:t> do </a:t>
            </a:r>
            <a:r>
              <a:rPr lang="en-US" altLang="pt-BR" sz="1800" dirty="0" err="1">
                <a:latin typeface="Arial" panose="020B0604020202020204" pitchFamily="34" charset="0"/>
                <a:cs typeface="Arial" panose="020B0604020202020204" pitchFamily="34" charset="0"/>
                <a:sym typeface="+mn-ea"/>
              </a:rPr>
              <a:t>patrimônio</a:t>
            </a:r>
            <a:r>
              <a:rPr lang="en-US" altLang="pt-BR" sz="1800" dirty="0">
                <a:latin typeface="Arial" panose="020B0604020202020204" pitchFamily="34" charset="0"/>
                <a:cs typeface="Arial" panose="020B0604020202020204" pitchFamily="34" charset="0"/>
                <a:sym typeface="+mn-ea"/>
              </a:rPr>
              <a:t> </a:t>
            </a:r>
            <a:r>
              <a:rPr lang="en-US" altLang="pt-BR" sz="1800" dirty="0" err="1">
                <a:latin typeface="Arial" panose="020B0604020202020204" pitchFamily="34" charset="0"/>
                <a:cs typeface="Arial" panose="020B0604020202020204" pitchFamily="34" charset="0"/>
                <a:sym typeface="+mn-ea"/>
              </a:rPr>
              <a:t>p</a:t>
            </a:r>
            <a:r>
              <a:rPr lang="en-US" altLang="en-US" sz="1800" dirty="0" err="1">
                <a:latin typeface="Arial" panose="020B0604020202020204" pitchFamily="34" charset="0"/>
                <a:cs typeface="Arial" panose="020B0604020202020204" pitchFamily="34" charset="0"/>
                <a:sym typeface="+mn-ea"/>
              </a:rPr>
              <a:t>ú</a:t>
            </a:r>
            <a:r>
              <a:rPr lang="en-US" altLang="pt-BR" sz="1800" dirty="0" err="1">
                <a:latin typeface="Arial" panose="020B0604020202020204" pitchFamily="34" charset="0"/>
                <a:cs typeface="Arial" panose="020B0604020202020204" pitchFamily="34" charset="0"/>
                <a:sym typeface="+mn-ea"/>
              </a:rPr>
              <a:t>blico</a:t>
            </a:r>
            <a:r>
              <a:rPr lang="en-US" altLang="pt-BR" sz="1800" dirty="0">
                <a:latin typeface="Arial" panose="020B0604020202020204" pitchFamily="34" charset="0"/>
                <a:cs typeface="Arial" panose="020B0604020202020204" pitchFamily="34" charset="0"/>
                <a:sym typeface="+mn-ea"/>
              </a:rPr>
              <a:t> </a:t>
            </a:r>
            <a:r>
              <a:rPr lang="en-US" altLang="pt-BR" sz="1800" dirty="0" err="1">
                <a:latin typeface="Arial" panose="020B0604020202020204" pitchFamily="34" charset="0"/>
                <a:cs typeface="Arial" panose="020B0604020202020204" pitchFamily="34" charset="0"/>
                <a:sym typeface="+mn-ea"/>
              </a:rPr>
              <a:t>pertence</a:t>
            </a:r>
            <a:r>
              <a:rPr lang="en-US" altLang="pt-BR" sz="1800" dirty="0">
                <a:latin typeface="Arial" panose="020B0604020202020204" pitchFamily="34" charset="0"/>
                <a:cs typeface="Arial" panose="020B0604020202020204" pitchFamily="34" charset="0"/>
                <a:sym typeface="+mn-ea"/>
              </a:rPr>
              <a:t> </a:t>
            </a:r>
            <a:r>
              <a:rPr lang="en-US" altLang="pt-BR" sz="1800" dirty="0" err="1">
                <a:latin typeface="Arial" panose="020B0604020202020204" pitchFamily="34" charset="0"/>
                <a:cs typeface="Arial" panose="020B0604020202020204" pitchFamily="34" charset="0"/>
                <a:sym typeface="+mn-ea"/>
              </a:rPr>
              <a:t>ao</a:t>
            </a:r>
            <a:r>
              <a:rPr lang="en-US" altLang="pt-BR" sz="1800" dirty="0">
                <a:latin typeface="Arial" panose="020B0604020202020204" pitchFamily="34" charset="0"/>
                <a:cs typeface="Arial" panose="020B0604020202020204" pitchFamily="34" charset="0"/>
                <a:sym typeface="+mn-ea"/>
              </a:rPr>
              <a:t> Estado, que </a:t>
            </a:r>
            <a:r>
              <a:rPr lang="en-US" altLang="pt-BR" sz="1800" dirty="0" err="1">
                <a:latin typeface="Arial" panose="020B0604020202020204" pitchFamily="34" charset="0"/>
                <a:cs typeface="Arial" panose="020B0604020202020204" pitchFamily="34" charset="0"/>
                <a:sym typeface="+mn-ea"/>
              </a:rPr>
              <a:t>tem</a:t>
            </a:r>
            <a:r>
              <a:rPr lang="en-US" altLang="pt-BR" sz="1800" dirty="0">
                <a:latin typeface="Arial" panose="020B0604020202020204" pitchFamily="34" charset="0"/>
                <a:cs typeface="Arial" panose="020B0604020202020204" pitchFamily="34" charset="0"/>
                <a:sym typeface="+mn-ea"/>
              </a:rPr>
              <a:t> o </a:t>
            </a:r>
            <a:r>
              <a:rPr lang="en-US" altLang="pt-BR" sz="1800" dirty="0" err="1">
                <a:latin typeface="Arial" panose="020B0604020202020204" pitchFamily="34" charset="0"/>
                <a:cs typeface="Arial" panose="020B0604020202020204" pitchFamily="34" charset="0"/>
                <a:sym typeface="+mn-ea"/>
              </a:rPr>
              <a:t>dever</a:t>
            </a:r>
            <a:r>
              <a:rPr lang="en-US" altLang="pt-BR" sz="1800" dirty="0">
                <a:latin typeface="Arial" panose="020B0604020202020204" pitchFamily="34" charset="0"/>
                <a:cs typeface="Arial" panose="020B0604020202020204" pitchFamily="34" charset="0"/>
                <a:sym typeface="+mn-ea"/>
              </a:rPr>
              <a:t> de </a:t>
            </a:r>
            <a:r>
              <a:rPr lang="en-US" altLang="pt-BR" sz="1800" dirty="0" err="1">
                <a:latin typeface="Arial" panose="020B0604020202020204" pitchFamily="34" charset="0"/>
                <a:cs typeface="Arial" panose="020B0604020202020204" pitchFamily="34" charset="0"/>
                <a:sym typeface="+mn-ea"/>
              </a:rPr>
              <a:t>administr</a:t>
            </a:r>
            <a:r>
              <a:rPr lang="en-US" altLang="en-US" sz="1800" dirty="0" err="1">
                <a:latin typeface="Arial" panose="020B0604020202020204" pitchFamily="34" charset="0"/>
                <a:cs typeface="Arial" panose="020B0604020202020204" pitchFamily="34" charset="0"/>
                <a:sym typeface="+mn-ea"/>
              </a:rPr>
              <a:t>á</a:t>
            </a:r>
            <a:r>
              <a:rPr lang="en-US" altLang="pt-BR" sz="1800" dirty="0">
                <a:latin typeface="Arial" panose="020B0604020202020204" pitchFamily="34" charset="0"/>
                <a:cs typeface="Arial" panose="020B0604020202020204" pitchFamily="34" charset="0"/>
                <a:sym typeface="+mn-ea"/>
              </a:rPr>
              <a:t>-lo e </a:t>
            </a:r>
            <a:r>
              <a:rPr lang="en-US" altLang="pt-BR" sz="1800" dirty="0" err="1">
                <a:latin typeface="Arial" panose="020B0604020202020204" pitchFamily="34" charset="0"/>
                <a:cs typeface="Arial" panose="020B0604020202020204" pitchFamily="34" charset="0"/>
                <a:sym typeface="+mn-ea"/>
              </a:rPr>
              <a:t>conserv</a:t>
            </a:r>
            <a:r>
              <a:rPr lang="en-US" altLang="en-US" sz="1800" dirty="0" err="1">
                <a:latin typeface="Arial" panose="020B0604020202020204" pitchFamily="34" charset="0"/>
                <a:cs typeface="Arial" panose="020B0604020202020204" pitchFamily="34" charset="0"/>
                <a:sym typeface="+mn-ea"/>
              </a:rPr>
              <a:t>á</a:t>
            </a:r>
            <a:r>
              <a:rPr lang="en-US" altLang="pt-BR" sz="1800" dirty="0">
                <a:latin typeface="Arial" panose="020B0604020202020204" pitchFamily="34" charset="0"/>
                <a:cs typeface="Arial" panose="020B0604020202020204" pitchFamily="34" charset="0"/>
                <a:sym typeface="+mn-ea"/>
              </a:rPr>
              <a:t>-lo </a:t>
            </a:r>
            <a:r>
              <a:rPr lang="en-US" altLang="pt-BR" sz="1800" dirty="0" err="1">
                <a:latin typeface="Arial" panose="020B0604020202020204" pitchFamily="34" charset="0"/>
                <a:cs typeface="Arial" panose="020B0604020202020204" pitchFamily="34" charset="0"/>
                <a:sym typeface="+mn-ea"/>
              </a:rPr>
              <a:t>em</a:t>
            </a:r>
            <a:r>
              <a:rPr lang="en-US" altLang="pt-BR" sz="1800" dirty="0">
                <a:latin typeface="Arial" panose="020B0604020202020204" pitchFamily="34" charset="0"/>
                <a:cs typeface="Arial" panose="020B0604020202020204" pitchFamily="34" charset="0"/>
                <a:sym typeface="+mn-ea"/>
              </a:rPr>
              <a:t> </a:t>
            </a:r>
            <a:r>
              <a:rPr lang="en-US" altLang="pt-BR" sz="1800" dirty="0" err="1">
                <a:latin typeface="Arial" panose="020B0604020202020204" pitchFamily="34" charset="0"/>
                <a:cs typeface="Arial" panose="020B0604020202020204" pitchFamily="34" charset="0"/>
                <a:sym typeface="+mn-ea"/>
              </a:rPr>
              <a:t>benef</a:t>
            </a:r>
            <a:r>
              <a:rPr lang="en-US" altLang="en-US" sz="1800" dirty="0" err="1">
                <a:latin typeface="Arial" panose="020B0604020202020204" pitchFamily="34" charset="0"/>
                <a:cs typeface="Arial" panose="020B0604020202020204" pitchFamily="34" charset="0"/>
                <a:sym typeface="+mn-ea"/>
              </a:rPr>
              <a:t>í</a:t>
            </a:r>
            <a:r>
              <a:rPr lang="en-US" altLang="pt-BR" sz="1800" dirty="0" err="1">
                <a:latin typeface="Arial" panose="020B0604020202020204" pitchFamily="34" charset="0"/>
                <a:cs typeface="Arial" panose="020B0604020202020204" pitchFamily="34" charset="0"/>
                <a:sym typeface="+mn-ea"/>
              </a:rPr>
              <a:t>cio</a:t>
            </a:r>
            <a:r>
              <a:rPr lang="en-US" altLang="pt-BR" sz="1800" dirty="0">
                <a:latin typeface="Arial" panose="020B0604020202020204" pitchFamily="34" charset="0"/>
                <a:cs typeface="Arial" panose="020B0604020202020204" pitchFamily="34" charset="0"/>
                <a:sym typeface="+mn-ea"/>
              </a:rPr>
              <a:t> da </a:t>
            </a:r>
            <a:r>
              <a:rPr lang="en-US" altLang="pt-BR" sz="1800" dirty="0" err="1">
                <a:latin typeface="Arial" panose="020B0604020202020204" pitchFamily="34" charset="0"/>
                <a:cs typeface="Arial" panose="020B0604020202020204" pitchFamily="34" charset="0"/>
                <a:sym typeface="+mn-ea"/>
              </a:rPr>
              <a:t>coletividade</a:t>
            </a:r>
            <a:r>
              <a:rPr lang="en-US" altLang="pt-BR" sz="1800" dirty="0">
                <a:latin typeface="Arial" panose="020B0604020202020204" pitchFamily="34" charset="0"/>
                <a:cs typeface="Arial" panose="020B0604020202020204" pitchFamily="34" charset="0"/>
                <a:sym typeface="+mn-ea"/>
              </a:rPr>
              <a:t>. </a:t>
            </a:r>
          </a:p>
          <a:p>
            <a:pPr algn="just"/>
            <a:endParaRPr lang="en-US" altLang="pt-BR" sz="1800" b="1" dirty="0">
              <a:latin typeface="Arial" panose="020B0604020202020204" pitchFamily="34" charset="0"/>
              <a:cs typeface="Arial" panose="020B0604020202020204" pitchFamily="34" charset="0"/>
              <a:sym typeface="+mn-ea"/>
            </a:endParaRPr>
          </a:p>
          <a:p>
            <a:pPr algn="just"/>
            <a:r>
              <a:rPr lang="en-US" altLang="pt-BR" sz="1800" b="1" dirty="0" err="1">
                <a:latin typeface="Arial" panose="020B0604020202020204" pitchFamily="34" charset="0"/>
                <a:cs typeface="Arial" panose="020B0604020202020204" pitchFamily="34" charset="0"/>
                <a:sym typeface="+mn-ea"/>
              </a:rPr>
              <a:t>Fiscaliza</a:t>
            </a:r>
            <a:r>
              <a:rPr lang="" altLang="en-US" sz="1800" b="1" dirty="0">
                <a:latin typeface="Arial" panose="020B0604020202020204" pitchFamily="34" charset="0"/>
                <a:cs typeface="Arial" panose="020B0604020202020204" pitchFamily="34" charset="0"/>
                <a:sym typeface="+mn-ea"/>
              </a:rPr>
              <a:t>ç</a:t>
            </a:r>
            <a:r>
              <a:rPr lang="en-US" altLang="en-US" sz="1800" b="1" dirty="0" err="1">
                <a:latin typeface="Arial" panose="020B0604020202020204" pitchFamily="34" charset="0"/>
                <a:cs typeface="Arial" panose="020B0604020202020204" pitchFamily="34" charset="0"/>
                <a:sym typeface="+mn-ea"/>
              </a:rPr>
              <a:t>ã</a:t>
            </a:r>
            <a:r>
              <a:rPr lang="en-US" altLang="pt-BR" sz="1800" b="1" dirty="0" err="1">
                <a:latin typeface="Arial" panose="020B0604020202020204" pitchFamily="34" charset="0"/>
                <a:cs typeface="Arial" panose="020B0604020202020204" pitchFamily="34" charset="0"/>
                <a:sym typeface="+mn-ea"/>
              </a:rPr>
              <a:t>o</a:t>
            </a:r>
            <a:r>
              <a:rPr lang="en-US" altLang="pt-BR" sz="1800" b="1" dirty="0">
                <a:latin typeface="Arial" panose="020B0604020202020204" pitchFamily="34" charset="0"/>
                <a:cs typeface="Arial" panose="020B0604020202020204" pitchFamily="34" charset="0"/>
                <a:sym typeface="+mn-ea"/>
              </a:rPr>
              <a:t>: </a:t>
            </a:r>
            <a:r>
              <a:rPr lang="en-US" altLang="pt-BR" sz="1800" dirty="0" err="1">
                <a:latin typeface="Arial" panose="020B0604020202020204" pitchFamily="34" charset="0"/>
                <a:cs typeface="Arial" panose="020B0604020202020204" pitchFamily="34" charset="0"/>
                <a:sym typeface="+mn-ea"/>
              </a:rPr>
              <a:t>Cidad</a:t>
            </a:r>
            <a:r>
              <a:rPr lang="en-US" altLang="en-US" sz="1800" dirty="0" err="1">
                <a:latin typeface="Arial" panose="020B0604020202020204" pitchFamily="34" charset="0"/>
                <a:cs typeface="Arial" panose="020B0604020202020204" pitchFamily="34" charset="0"/>
                <a:sym typeface="+mn-ea"/>
              </a:rPr>
              <a:t>ã</a:t>
            </a:r>
            <a:r>
              <a:rPr lang="en-US" altLang="pt-BR" sz="1800" dirty="0" err="1">
                <a:latin typeface="Arial" panose="020B0604020202020204" pitchFamily="34" charset="0"/>
                <a:cs typeface="Arial" panose="020B0604020202020204" pitchFamily="34" charset="0"/>
                <a:sym typeface="+mn-ea"/>
              </a:rPr>
              <a:t>os</a:t>
            </a:r>
            <a:r>
              <a:rPr lang="en-US" altLang="pt-BR" sz="1800" dirty="0">
                <a:latin typeface="Arial" panose="020B0604020202020204" pitchFamily="34" charset="0"/>
                <a:cs typeface="Arial" panose="020B0604020202020204" pitchFamily="34" charset="0"/>
                <a:sym typeface="+mn-ea"/>
              </a:rPr>
              <a:t> </a:t>
            </a:r>
            <a:r>
              <a:rPr lang="en-US" altLang="pt-BR" sz="1800" dirty="0" err="1">
                <a:latin typeface="Arial" panose="020B0604020202020204" pitchFamily="34" charset="0"/>
                <a:cs typeface="Arial" panose="020B0604020202020204" pitchFamily="34" charset="0"/>
                <a:sym typeface="+mn-ea"/>
              </a:rPr>
              <a:t>t</a:t>
            </a:r>
            <a:r>
              <a:rPr lang="en-US" altLang="en-US" sz="1800" dirty="0" err="1">
                <a:latin typeface="Arial" panose="020B0604020202020204" pitchFamily="34" charset="0"/>
                <a:cs typeface="Arial" panose="020B0604020202020204" pitchFamily="34" charset="0"/>
                <a:sym typeface="+mn-ea"/>
              </a:rPr>
              <a:t>ê</a:t>
            </a:r>
            <a:r>
              <a:rPr lang="en-US" altLang="pt-BR" sz="1800" dirty="0" err="1">
                <a:latin typeface="Arial" panose="020B0604020202020204" pitchFamily="34" charset="0"/>
                <a:cs typeface="Arial" panose="020B0604020202020204" pitchFamily="34" charset="0"/>
                <a:sym typeface="+mn-ea"/>
              </a:rPr>
              <a:t>m</a:t>
            </a:r>
            <a:r>
              <a:rPr lang="en-US" altLang="pt-BR" sz="1800" dirty="0">
                <a:latin typeface="Arial" panose="020B0604020202020204" pitchFamily="34" charset="0"/>
                <a:cs typeface="Arial" panose="020B0604020202020204" pitchFamily="34" charset="0"/>
                <a:sym typeface="+mn-ea"/>
              </a:rPr>
              <a:t> o </a:t>
            </a:r>
            <a:r>
              <a:rPr lang="en-US" altLang="pt-BR" sz="1800" dirty="0" err="1">
                <a:latin typeface="Arial" panose="020B0604020202020204" pitchFamily="34" charset="0"/>
                <a:cs typeface="Arial" panose="020B0604020202020204" pitchFamily="34" charset="0"/>
                <a:sym typeface="+mn-ea"/>
              </a:rPr>
              <a:t>direito</a:t>
            </a:r>
            <a:r>
              <a:rPr lang="en-US" altLang="pt-BR" sz="1800" dirty="0">
                <a:latin typeface="Arial" panose="020B0604020202020204" pitchFamily="34" charset="0"/>
                <a:cs typeface="Arial" panose="020B0604020202020204" pitchFamily="34" charset="0"/>
                <a:sym typeface="+mn-ea"/>
              </a:rPr>
              <a:t> e o </a:t>
            </a:r>
            <a:r>
              <a:rPr lang="en-US" altLang="pt-BR" sz="1800" dirty="0" err="1">
                <a:latin typeface="Arial" panose="020B0604020202020204" pitchFamily="34" charset="0"/>
                <a:cs typeface="Arial" panose="020B0604020202020204" pitchFamily="34" charset="0"/>
                <a:sym typeface="+mn-ea"/>
              </a:rPr>
              <a:t>dever</a:t>
            </a:r>
            <a:r>
              <a:rPr lang="en-US" altLang="pt-BR" sz="1800" dirty="0">
                <a:latin typeface="Arial" panose="020B0604020202020204" pitchFamily="34" charset="0"/>
                <a:cs typeface="Arial" panose="020B0604020202020204" pitchFamily="34" charset="0"/>
                <a:sym typeface="+mn-ea"/>
              </a:rPr>
              <a:t> de </a:t>
            </a:r>
            <a:r>
              <a:rPr lang="en-US" altLang="pt-BR" sz="1800" dirty="0" err="1">
                <a:latin typeface="Arial" panose="020B0604020202020204" pitchFamily="34" charset="0"/>
                <a:cs typeface="Arial" panose="020B0604020202020204" pitchFamily="34" charset="0"/>
                <a:sym typeface="+mn-ea"/>
              </a:rPr>
              <a:t>fiscalizar</a:t>
            </a:r>
            <a:r>
              <a:rPr lang="en-US" altLang="pt-BR" sz="1800" dirty="0">
                <a:latin typeface="Arial" panose="020B0604020202020204" pitchFamily="34" charset="0"/>
                <a:cs typeface="Arial" panose="020B0604020202020204" pitchFamily="34" charset="0"/>
                <a:sym typeface="+mn-ea"/>
              </a:rPr>
              <a:t> o </a:t>
            </a:r>
            <a:r>
              <a:rPr lang="en-US" altLang="pt-BR" sz="1800" dirty="0" err="1">
                <a:latin typeface="Arial" panose="020B0604020202020204" pitchFamily="34" charset="0"/>
                <a:cs typeface="Arial" panose="020B0604020202020204" pitchFamily="34" charset="0"/>
                <a:sym typeface="+mn-ea"/>
              </a:rPr>
              <a:t>uso</a:t>
            </a:r>
            <a:r>
              <a:rPr lang="en-US" altLang="pt-BR" sz="1800" dirty="0">
                <a:latin typeface="Arial" panose="020B0604020202020204" pitchFamily="34" charset="0"/>
                <a:cs typeface="Arial" panose="020B0604020202020204" pitchFamily="34" charset="0"/>
                <a:sym typeface="+mn-ea"/>
              </a:rPr>
              <a:t> e a </a:t>
            </a:r>
            <a:r>
              <a:rPr lang="en-US" altLang="pt-BR" sz="1800" dirty="0" err="1">
                <a:latin typeface="Arial" panose="020B0604020202020204" pitchFamily="34" charset="0"/>
                <a:cs typeface="Arial" panose="020B0604020202020204" pitchFamily="34" charset="0"/>
                <a:sym typeface="+mn-ea"/>
              </a:rPr>
              <a:t>gest</a:t>
            </a:r>
            <a:r>
              <a:rPr lang="en-US" altLang="en-US" sz="1800" dirty="0" err="1">
                <a:latin typeface="Arial" panose="020B0604020202020204" pitchFamily="34" charset="0"/>
                <a:cs typeface="Arial" panose="020B0604020202020204" pitchFamily="34" charset="0"/>
                <a:sym typeface="+mn-ea"/>
              </a:rPr>
              <a:t>ã</a:t>
            </a:r>
            <a:r>
              <a:rPr lang="en-US" altLang="pt-BR" sz="1800" dirty="0" err="1">
                <a:latin typeface="Arial" panose="020B0604020202020204" pitchFamily="34" charset="0"/>
                <a:cs typeface="Arial" panose="020B0604020202020204" pitchFamily="34" charset="0"/>
                <a:sym typeface="+mn-ea"/>
              </a:rPr>
              <a:t>o</a:t>
            </a:r>
            <a:r>
              <a:rPr lang="en-US" altLang="pt-BR" sz="1800" dirty="0">
                <a:latin typeface="Arial" panose="020B0604020202020204" pitchFamily="34" charset="0"/>
                <a:cs typeface="Arial" panose="020B0604020202020204" pitchFamily="34" charset="0"/>
                <a:sym typeface="+mn-ea"/>
              </a:rPr>
              <a:t> dos bens </a:t>
            </a:r>
            <a:r>
              <a:rPr lang="en-US" altLang="pt-BR" sz="1800" dirty="0" err="1">
                <a:latin typeface="Arial" panose="020B0604020202020204" pitchFamily="34" charset="0"/>
                <a:cs typeface="Arial" panose="020B0604020202020204" pitchFamily="34" charset="0"/>
                <a:sym typeface="+mn-ea"/>
              </a:rPr>
              <a:t>p</a:t>
            </a:r>
            <a:r>
              <a:rPr lang="en-US" altLang="en-US" sz="1800" dirty="0" err="1">
                <a:latin typeface="Arial" panose="020B0604020202020204" pitchFamily="34" charset="0"/>
                <a:cs typeface="Arial" panose="020B0604020202020204" pitchFamily="34" charset="0"/>
                <a:sym typeface="+mn-ea"/>
              </a:rPr>
              <a:t>ú</a:t>
            </a:r>
            <a:r>
              <a:rPr lang="en-US" altLang="pt-BR" sz="1800" dirty="0" err="1">
                <a:latin typeface="Arial" panose="020B0604020202020204" pitchFamily="34" charset="0"/>
                <a:cs typeface="Arial" panose="020B0604020202020204" pitchFamily="34" charset="0"/>
                <a:sym typeface="+mn-ea"/>
              </a:rPr>
              <a:t>blicos</a:t>
            </a:r>
            <a:r>
              <a:rPr lang="en-US" altLang="pt-BR" sz="1800" dirty="0">
                <a:latin typeface="Arial" panose="020B0604020202020204" pitchFamily="34" charset="0"/>
                <a:cs typeface="Arial" panose="020B0604020202020204" pitchFamily="34" charset="0"/>
                <a:sym typeface="+mn-ea"/>
              </a:rPr>
              <a:t>, </a:t>
            </a:r>
            <a:r>
              <a:rPr lang="en-US" altLang="pt-BR" sz="1800" dirty="0" err="1">
                <a:latin typeface="Arial" panose="020B0604020202020204" pitchFamily="34" charset="0"/>
                <a:cs typeface="Arial" panose="020B0604020202020204" pitchFamily="34" charset="0"/>
                <a:sym typeface="+mn-ea"/>
              </a:rPr>
              <a:t>denunciando</a:t>
            </a:r>
            <a:r>
              <a:rPr lang="en-US" altLang="pt-BR" sz="1800" dirty="0">
                <a:latin typeface="Arial" panose="020B0604020202020204" pitchFamily="34" charset="0"/>
                <a:cs typeface="Arial" panose="020B0604020202020204" pitchFamily="34" charset="0"/>
                <a:sym typeface="+mn-ea"/>
              </a:rPr>
              <a:t> </a:t>
            </a:r>
            <a:r>
              <a:rPr lang="en-US" altLang="pt-BR" sz="1800" dirty="0" err="1">
                <a:latin typeface="Arial" panose="020B0604020202020204" pitchFamily="34" charset="0"/>
                <a:cs typeface="Arial" panose="020B0604020202020204" pitchFamily="34" charset="0"/>
                <a:sym typeface="+mn-ea"/>
              </a:rPr>
              <a:t>qualquer</a:t>
            </a:r>
            <a:r>
              <a:rPr lang="en-US" altLang="pt-BR" sz="1800" dirty="0">
                <a:latin typeface="Arial" panose="020B0604020202020204" pitchFamily="34" charset="0"/>
                <a:cs typeface="Arial" panose="020B0604020202020204" pitchFamily="34" charset="0"/>
                <a:sym typeface="+mn-ea"/>
              </a:rPr>
              <a:t> </a:t>
            </a:r>
            <a:r>
              <a:rPr lang="en-US" altLang="pt-BR" sz="1800" dirty="0" err="1">
                <a:latin typeface="Arial" panose="020B0604020202020204" pitchFamily="34" charset="0"/>
                <a:cs typeface="Arial" panose="020B0604020202020204" pitchFamily="34" charset="0"/>
                <a:sym typeface="+mn-ea"/>
              </a:rPr>
              <a:t>irregularidade</a:t>
            </a:r>
            <a:r>
              <a:rPr lang="en-US" altLang="pt-BR" sz="1800" dirty="0">
                <a:latin typeface="Arial" panose="020B0604020202020204" pitchFamily="34" charset="0"/>
                <a:cs typeface="Arial" panose="020B0604020202020204" pitchFamily="34" charset="0"/>
                <a:sym typeface="+mn-ea"/>
              </a:rPr>
              <a:t> </a:t>
            </a:r>
            <a:r>
              <a:rPr lang="en-US" altLang="pt-BR" sz="1800" dirty="0" err="1">
                <a:latin typeface="Arial" panose="020B0604020202020204" pitchFamily="34" charset="0"/>
                <a:cs typeface="Arial" panose="020B0604020202020204" pitchFamily="34" charset="0"/>
                <a:sym typeface="+mn-ea"/>
              </a:rPr>
              <a:t>ou</a:t>
            </a:r>
            <a:r>
              <a:rPr lang="en-US" altLang="pt-BR" sz="1800" dirty="0">
                <a:latin typeface="Arial" panose="020B0604020202020204" pitchFamily="34" charset="0"/>
                <a:cs typeface="Arial" panose="020B0604020202020204" pitchFamily="34" charset="0"/>
                <a:sym typeface="+mn-ea"/>
              </a:rPr>
              <a:t> </a:t>
            </a:r>
            <a:r>
              <a:rPr lang="en-US" altLang="pt-BR" sz="1800" dirty="0" err="1">
                <a:latin typeface="Arial" panose="020B0604020202020204" pitchFamily="34" charset="0"/>
                <a:cs typeface="Arial" panose="020B0604020202020204" pitchFamily="34" charset="0"/>
                <a:sym typeface="+mn-ea"/>
              </a:rPr>
              <a:t>dano</a:t>
            </a:r>
            <a:r>
              <a:rPr lang="en-US" altLang="pt-BR" sz="1800" dirty="0">
                <a:latin typeface="Arial" panose="020B0604020202020204" pitchFamily="34" charset="0"/>
                <a:cs typeface="Arial" panose="020B0604020202020204" pitchFamily="34" charset="0"/>
                <a:sym typeface="+mn-ea"/>
              </a:rPr>
              <a:t>. </a:t>
            </a:r>
          </a:p>
          <a:p>
            <a:pPr algn="just"/>
            <a:endParaRPr lang="en-US" altLang="pt-BR" sz="1800" b="1" dirty="0">
              <a:latin typeface="Arial" panose="020B0604020202020204" pitchFamily="34" charset="0"/>
              <a:cs typeface="Arial" panose="020B0604020202020204" pitchFamily="34" charset="0"/>
              <a:sym typeface="+mn-ea"/>
            </a:endParaRPr>
          </a:p>
          <a:p>
            <a:pPr algn="just"/>
            <a:r>
              <a:rPr lang="en-US" altLang="pt-BR" sz="1800" b="1" dirty="0" err="1">
                <a:latin typeface="Arial" panose="020B0604020202020204" pitchFamily="34" charset="0"/>
                <a:cs typeface="Arial" panose="020B0604020202020204" pitchFamily="34" charset="0"/>
                <a:sym typeface="+mn-ea"/>
              </a:rPr>
              <a:t>Acesso</a:t>
            </a:r>
            <a:r>
              <a:rPr lang="en-US" altLang="pt-BR" sz="1800" b="1" dirty="0">
                <a:latin typeface="Arial" panose="020B0604020202020204" pitchFamily="34" charset="0"/>
                <a:cs typeface="Arial" panose="020B0604020202020204" pitchFamily="34" charset="0"/>
                <a:sym typeface="+mn-ea"/>
              </a:rPr>
              <a:t> à </a:t>
            </a:r>
            <a:r>
              <a:rPr lang="en-US" altLang="pt-BR" sz="1800" b="1" dirty="0" err="1">
                <a:latin typeface="Arial" panose="020B0604020202020204" pitchFamily="34" charset="0"/>
                <a:cs typeface="Arial" panose="020B0604020202020204" pitchFamily="34" charset="0"/>
                <a:sym typeface="+mn-ea"/>
              </a:rPr>
              <a:t>informa</a:t>
            </a:r>
            <a:r>
              <a:rPr lang="" altLang="en-US" sz="1800" b="1" dirty="0">
                <a:latin typeface="Arial" panose="020B0604020202020204" pitchFamily="34" charset="0"/>
                <a:cs typeface="Arial" panose="020B0604020202020204" pitchFamily="34" charset="0"/>
                <a:sym typeface="+mn-ea"/>
              </a:rPr>
              <a:t>ç</a:t>
            </a:r>
            <a:r>
              <a:rPr lang="en-US" altLang="en-US" sz="1800" b="1" dirty="0" err="1">
                <a:latin typeface="Arial" panose="020B0604020202020204" pitchFamily="34" charset="0"/>
                <a:cs typeface="Arial" panose="020B0604020202020204" pitchFamily="34" charset="0"/>
                <a:sym typeface="+mn-ea"/>
              </a:rPr>
              <a:t>ã</a:t>
            </a:r>
            <a:r>
              <a:rPr lang="en-US" altLang="pt-BR" sz="1800" b="1" dirty="0" err="1">
                <a:latin typeface="Arial" panose="020B0604020202020204" pitchFamily="34" charset="0"/>
                <a:cs typeface="Arial" panose="020B0604020202020204" pitchFamily="34" charset="0"/>
                <a:sym typeface="+mn-ea"/>
              </a:rPr>
              <a:t>o</a:t>
            </a:r>
            <a:r>
              <a:rPr lang="en-US" altLang="pt-BR" sz="1800" b="1" dirty="0">
                <a:latin typeface="Arial" panose="020B0604020202020204" pitchFamily="34" charset="0"/>
                <a:cs typeface="Arial" panose="020B0604020202020204" pitchFamily="34" charset="0"/>
                <a:sym typeface="+mn-ea"/>
              </a:rPr>
              <a:t>: </a:t>
            </a:r>
            <a:r>
              <a:rPr lang="en-US" altLang="pt-BR" sz="1800" dirty="0">
                <a:latin typeface="Arial" panose="020B0604020202020204" pitchFamily="34" charset="0"/>
                <a:cs typeface="Arial" panose="020B0604020202020204" pitchFamily="34" charset="0"/>
                <a:sym typeface="+mn-ea"/>
              </a:rPr>
              <a:t>O </a:t>
            </a:r>
            <a:r>
              <a:rPr lang="en-US" altLang="pt-BR" sz="1800" dirty="0" err="1">
                <a:latin typeface="Arial" panose="020B0604020202020204" pitchFamily="34" charset="0"/>
                <a:cs typeface="Arial" panose="020B0604020202020204" pitchFamily="34" charset="0"/>
                <a:sym typeface="+mn-ea"/>
              </a:rPr>
              <a:t>acesso</a:t>
            </a:r>
            <a:r>
              <a:rPr lang="en-US" altLang="pt-BR" sz="1800" dirty="0">
                <a:latin typeface="Arial" panose="020B0604020202020204" pitchFamily="34" charset="0"/>
                <a:cs typeface="Arial" panose="020B0604020202020204" pitchFamily="34" charset="0"/>
                <a:sym typeface="+mn-ea"/>
              </a:rPr>
              <a:t> a </a:t>
            </a:r>
            <a:r>
              <a:rPr lang="en-US" altLang="pt-BR" sz="1800" dirty="0" err="1">
                <a:latin typeface="Arial" panose="020B0604020202020204" pitchFamily="34" charset="0"/>
                <a:cs typeface="Arial" panose="020B0604020202020204" pitchFamily="34" charset="0"/>
                <a:sym typeface="+mn-ea"/>
              </a:rPr>
              <a:t>informa</a:t>
            </a:r>
            <a:r>
              <a:rPr lang="" altLang="en-US" sz="1800" dirty="0">
                <a:latin typeface="Arial" panose="020B0604020202020204" pitchFamily="34" charset="0"/>
                <a:cs typeface="Arial" panose="020B0604020202020204" pitchFamily="34" charset="0"/>
                <a:sym typeface="+mn-ea"/>
              </a:rPr>
              <a:t>çõ</a:t>
            </a:r>
            <a:r>
              <a:rPr lang="en-US" altLang="pt-BR" sz="1800" dirty="0">
                <a:latin typeface="Arial" panose="020B0604020202020204" pitchFamily="34" charset="0"/>
                <a:cs typeface="Arial" panose="020B0604020202020204" pitchFamily="34" charset="0"/>
                <a:sym typeface="+mn-ea"/>
              </a:rPr>
              <a:t>es </a:t>
            </a:r>
            <a:r>
              <a:rPr lang="en-US" altLang="pt-BR" sz="1800" dirty="0" err="1">
                <a:latin typeface="Arial" panose="020B0604020202020204" pitchFamily="34" charset="0"/>
                <a:cs typeface="Arial" panose="020B0604020202020204" pitchFamily="34" charset="0"/>
                <a:sym typeface="+mn-ea"/>
              </a:rPr>
              <a:t>sobre</a:t>
            </a:r>
            <a:r>
              <a:rPr lang="en-US" altLang="pt-BR" sz="1800" dirty="0">
                <a:latin typeface="Arial" panose="020B0604020202020204" pitchFamily="34" charset="0"/>
                <a:cs typeface="Arial" panose="020B0604020202020204" pitchFamily="34" charset="0"/>
                <a:sym typeface="+mn-ea"/>
              </a:rPr>
              <a:t> o </a:t>
            </a:r>
            <a:r>
              <a:rPr lang="en-US" altLang="pt-BR" sz="1800" dirty="0" err="1">
                <a:latin typeface="Arial" panose="020B0604020202020204" pitchFamily="34" charset="0"/>
                <a:cs typeface="Arial" panose="020B0604020202020204" pitchFamily="34" charset="0"/>
                <a:sym typeface="+mn-ea"/>
              </a:rPr>
              <a:t>patrimônio</a:t>
            </a:r>
            <a:r>
              <a:rPr lang="en-US" altLang="pt-BR" sz="1800" dirty="0">
                <a:latin typeface="Arial" panose="020B0604020202020204" pitchFamily="34" charset="0"/>
                <a:cs typeface="Arial" panose="020B0604020202020204" pitchFamily="34" charset="0"/>
                <a:sym typeface="+mn-ea"/>
              </a:rPr>
              <a:t> </a:t>
            </a:r>
            <a:r>
              <a:rPr lang="en-US" altLang="pt-BR" sz="1800" dirty="0" err="1">
                <a:latin typeface="Arial" panose="020B0604020202020204" pitchFamily="34" charset="0"/>
                <a:cs typeface="Arial" panose="020B0604020202020204" pitchFamily="34" charset="0"/>
                <a:sym typeface="+mn-ea"/>
              </a:rPr>
              <a:t>p</a:t>
            </a:r>
            <a:r>
              <a:rPr lang="en-US" altLang="en-US" sz="1800" dirty="0" err="1">
                <a:latin typeface="Arial" panose="020B0604020202020204" pitchFamily="34" charset="0"/>
                <a:cs typeface="Arial" panose="020B0604020202020204" pitchFamily="34" charset="0"/>
                <a:sym typeface="+mn-ea"/>
              </a:rPr>
              <a:t>ú</a:t>
            </a:r>
            <a:r>
              <a:rPr lang="en-US" altLang="pt-BR" sz="1800" dirty="0" err="1">
                <a:latin typeface="Arial" panose="020B0604020202020204" pitchFamily="34" charset="0"/>
                <a:cs typeface="Arial" panose="020B0604020202020204" pitchFamily="34" charset="0"/>
                <a:sym typeface="+mn-ea"/>
              </a:rPr>
              <a:t>blico</a:t>
            </a:r>
            <a:r>
              <a:rPr lang="en-US" altLang="pt-BR" sz="1800" dirty="0">
                <a:latin typeface="Arial" panose="020B0604020202020204" pitchFamily="34" charset="0"/>
                <a:cs typeface="Arial" panose="020B0604020202020204" pitchFamily="34" charset="0"/>
                <a:sym typeface="+mn-ea"/>
              </a:rPr>
              <a:t> </a:t>
            </a:r>
            <a:r>
              <a:rPr lang="en-US" altLang="en-US" sz="1800" dirty="0">
                <a:latin typeface="Arial" panose="020B0604020202020204" pitchFamily="34" charset="0"/>
                <a:cs typeface="Arial" panose="020B0604020202020204" pitchFamily="34" charset="0"/>
                <a:sym typeface="+mn-ea"/>
              </a:rPr>
              <a:t>é</a:t>
            </a:r>
            <a:r>
              <a:rPr lang="en-US" altLang="pt-BR" sz="1800" dirty="0">
                <a:latin typeface="Arial" panose="020B0604020202020204" pitchFamily="34" charset="0"/>
                <a:cs typeface="Arial" panose="020B0604020202020204" pitchFamily="34" charset="0"/>
                <a:sym typeface="+mn-ea"/>
              </a:rPr>
              <a:t> um </a:t>
            </a:r>
            <a:r>
              <a:rPr lang="en-US" altLang="pt-BR" sz="1800" dirty="0" err="1">
                <a:latin typeface="Arial" panose="020B0604020202020204" pitchFamily="34" charset="0"/>
                <a:cs typeface="Arial" panose="020B0604020202020204" pitchFamily="34" charset="0"/>
                <a:sym typeface="+mn-ea"/>
              </a:rPr>
              <a:t>direito</a:t>
            </a:r>
            <a:r>
              <a:rPr lang="en-US" altLang="pt-BR" sz="1800" dirty="0">
                <a:latin typeface="Arial" panose="020B0604020202020204" pitchFamily="34" charset="0"/>
                <a:cs typeface="Arial" panose="020B0604020202020204" pitchFamily="34" charset="0"/>
                <a:sym typeface="+mn-ea"/>
              </a:rPr>
              <a:t> fundamental, </a:t>
            </a:r>
            <a:r>
              <a:rPr lang="en-US" altLang="pt-BR" sz="1800" dirty="0" err="1">
                <a:latin typeface="Arial" panose="020B0604020202020204" pitchFamily="34" charset="0"/>
                <a:cs typeface="Arial" panose="020B0604020202020204" pitchFamily="34" charset="0"/>
                <a:sym typeface="+mn-ea"/>
              </a:rPr>
              <a:t>garantindo</a:t>
            </a:r>
            <a:r>
              <a:rPr lang="en-US" altLang="pt-BR" sz="1800" dirty="0">
                <a:latin typeface="Arial" panose="020B0604020202020204" pitchFamily="34" charset="0"/>
                <a:cs typeface="Arial" panose="020B0604020202020204" pitchFamily="34" charset="0"/>
                <a:sym typeface="+mn-ea"/>
              </a:rPr>
              <a:t> a </a:t>
            </a:r>
            <a:r>
              <a:rPr lang="en-US" altLang="pt-BR" sz="1800" dirty="0" err="1">
                <a:latin typeface="Arial" panose="020B0604020202020204" pitchFamily="34" charset="0"/>
                <a:cs typeface="Arial" panose="020B0604020202020204" pitchFamily="34" charset="0"/>
                <a:sym typeface="+mn-ea"/>
              </a:rPr>
              <a:t>transpar</a:t>
            </a:r>
            <a:r>
              <a:rPr lang="en-US" altLang="en-US" sz="1800" dirty="0" err="1">
                <a:latin typeface="Arial" panose="020B0604020202020204" pitchFamily="34" charset="0"/>
                <a:cs typeface="Arial" panose="020B0604020202020204" pitchFamily="34" charset="0"/>
                <a:sym typeface="+mn-ea"/>
              </a:rPr>
              <a:t>ê</a:t>
            </a:r>
            <a:r>
              <a:rPr lang="en-US" altLang="pt-BR" sz="1800" dirty="0" err="1">
                <a:latin typeface="Arial" panose="020B0604020202020204" pitchFamily="34" charset="0"/>
                <a:cs typeface="Arial" panose="020B0604020202020204" pitchFamily="34" charset="0"/>
                <a:sym typeface="+mn-ea"/>
              </a:rPr>
              <a:t>ncia</a:t>
            </a:r>
            <a:r>
              <a:rPr lang="en-US" altLang="pt-BR" sz="1800" dirty="0">
                <a:latin typeface="Arial" panose="020B0604020202020204" pitchFamily="34" charset="0"/>
                <a:cs typeface="Arial" panose="020B0604020202020204" pitchFamily="34" charset="0"/>
                <a:sym typeface="+mn-ea"/>
              </a:rPr>
              <a:t> </a:t>
            </a:r>
            <a:r>
              <a:rPr lang="en-US" altLang="pt-BR" sz="1800" dirty="0" err="1">
                <a:latin typeface="Arial" panose="020B0604020202020204" pitchFamily="34" charset="0"/>
                <a:cs typeface="Arial" panose="020B0604020202020204" pitchFamily="34" charset="0"/>
                <a:sym typeface="+mn-ea"/>
              </a:rPr>
              <a:t>na</a:t>
            </a:r>
            <a:r>
              <a:rPr lang="en-US" altLang="pt-BR" sz="1800" dirty="0">
                <a:latin typeface="Arial" panose="020B0604020202020204" pitchFamily="34" charset="0"/>
                <a:cs typeface="Arial" panose="020B0604020202020204" pitchFamily="34" charset="0"/>
                <a:sym typeface="+mn-ea"/>
              </a:rPr>
              <a:t> </a:t>
            </a:r>
            <a:r>
              <a:rPr lang="en-US" altLang="pt-BR" sz="1800" dirty="0" err="1">
                <a:latin typeface="Arial" panose="020B0604020202020204" pitchFamily="34" charset="0"/>
                <a:cs typeface="Arial" panose="020B0604020202020204" pitchFamily="34" charset="0"/>
                <a:sym typeface="+mn-ea"/>
              </a:rPr>
              <a:t>gest</a:t>
            </a:r>
            <a:r>
              <a:rPr lang="en-US" altLang="en-US" sz="1800" dirty="0" err="1">
                <a:latin typeface="Arial" panose="020B0604020202020204" pitchFamily="34" charset="0"/>
                <a:cs typeface="Arial" panose="020B0604020202020204" pitchFamily="34" charset="0"/>
                <a:sym typeface="+mn-ea"/>
              </a:rPr>
              <a:t>ã</a:t>
            </a:r>
            <a:r>
              <a:rPr lang="en-US" altLang="pt-BR" sz="1800" dirty="0" err="1">
                <a:latin typeface="Arial" panose="020B0604020202020204" pitchFamily="34" charset="0"/>
                <a:cs typeface="Arial" panose="020B0604020202020204" pitchFamily="34" charset="0"/>
                <a:sym typeface="+mn-ea"/>
              </a:rPr>
              <a:t>o</a:t>
            </a:r>
            <a:r>
              <a:rPr lang="en-US" altLang="pt-BR" sz="1800" dirty="0">
                <a:latin typeface="Arial" panose="020B0604020202020204" pitchFamily="34" charset="0"/>
                <a:cs typeface="Arial" panose="020B0604020202020204" pitchFamily="34" charset="0"/>
                <a:sym typeface="+mn-ea"/>
              </a:rPr>
              <a:t> dos bens </a:t>
            </a:r>
            <a:r>
              <a:rPr lang="en-US" altLang="pt-BR" sz="1800" dirty="0" err="1">
                <a:latin typeface="Arial" panose="020B0604020202020204" pitchFamily="34" charset="0"/>
                <a:cs typeface="Arial" panose="020B0604020202020204" pitchFamily="34" charset="0"/>
                <a:sym typeface="+mn-ea"/>
              </a:rPr>
              <a:t>p</a:t>
            </a:r>
            <a:r>
              <a:rPr lang="en-US" altLang="en-US" sz="1800" dirty="0" err="1">
                <a:latin typeface="Arial" panose="020B0604020202020204" pitchFamily="34" charset="0"/>
                <a:cs typeface="Arial" panose="020B0604020202020204" pitchFamily="34" charset="0"/>
                <a:sym typeface="+mn-ea"/>
              </a:rPr>
              <a:t>ú</a:t>
            </a:r>
            <a:r>
              <a:rPr lang="en-US" altLang="pt-BR" sz="1800" dirty="0" err="1">
                <a:latin typeface="Arial" panose="020B0604020202020204" pitchFamily="34" charset="0"/>
                <a:cs typeface="Arial" panose="020B0604020202020204" pitchFamily="34" charset="0"/>
                <a:sym typeface="+mn-ea"/>
              </a:rPr>
              <a:t>blicos</a:t>
            </a:r>
            <a:r>
              <a:rPr lang="en-US" altLang="pt-BR" sz="1800" dirty="0">
                <a:latin typeface="Arial" panose="020B0604020202020204" pitchFamily="34" charset="0"/>
                <a:cs typeface="Arial" panose="020B0604020202020204" pitchFamily="34" charset="0"/>
                <a:sym typeface="+mn-ea"/>
              </a:rPr>
              <a:t>. </a:t>
            </a:r>
          </a:p>
          <a:p>
            <a:pPr algn="just"/>
            <a:endParaRPr lang="en-US" altLang="pt-BR" sz="1800" b="1" dirty="0">
              <a:latin typeface="Arial" panose="020B0604020202020204" pitchFamily="34" charset="0"/>
              <a:cs typeface="Arial" panose="020B0604020202020204" pitchFamily="34" charset="0"/>
              <a:sym typeface="+mn-ea"/>
            </a:endParaRPr>
          </a:p>
          <a:p>
            <a:pPr algn="just"/>
            <a:r>
              <a:rPr lang="en-US" altLang="pt-BR" sz="1800" b="1" dirty="0" err="1">
                <a:latin typeface="Arial" panose="020B0604020202020204" pitchFamily="34" charset="0"/>
                <a:cs typeface="Arial" panose="020B0604020202020204" pitchFamily="34" charset="0"/>
                <a:sym typeface="+mn-ea"/>
              </a:rPr>
              <a:t>Prote</a:t>
            </a:r>
            <a:r>
              <a:rPr lang="" altLang="en-US" sz="1800" b="1" dirty="0">
                <a:latin typeface="Arial" panose="020B0604020202020204" pitchFamily="34" charset="0"/>
                <a:cs typeface="Arial" panose="020B0604020202020204" pitchFamily="34" charset="0"/>
                <a:sym typeface="+mn-ea"/>
              </a:rPr>
              <a:t>ç</a:t>
            </a:r>
            <a:r>
              <a:rPr lang="en-US" altLang="en-US" sz="1800" b="1" dirty="0" err="1">
                <a:latin typeface="Arial" panose="020B0604020202020204" pitchFamily="34" charset="0"/>
                <a:cs typeface="Arial" panose="020B0604020202020204" pitchFamily="34" charset="0"/>
                <a:sym typeface="+mn-ea"/>
              </a:rPr>
              <a:t>ã</a:t>
            </a:r>
            <a:r>
              <a:rPr lang="en-US" altLang="pt-BR" sz="1800" b="1" dirty="0" err="1">
                <a:latin typeface="Arial" panose="020B0604020202020204" pitchFamily="34" charset="0"/>
                <a:cs typeface="Arial" panose="020B0604020202020204" pitchFamily="34" charset="0"/>
                <a:sym typeface="+mn-ea"/>
              </a:rPr>
              <a:t>o</a:t>
            </a:r>
            <a:r>
              <a:rPr lang="en-US" altLang="pt-BR" sz="1800" b="1" dirty="0">
                <a:latin typeface="Arial" panose="020B0604020202020204" pitchFamily="34" charset="0"/>
                <a:cs typeface="Arial" panose="020B0604020202020204" pitchFamily="34" charset="0"/>
                <a:sym typeface="+mn-ea"/>
              </a:rPr>
              <a:t> Legal: </a:t>
            </a:r>
            <a:r>
              <a:rPr lang="en-US" altLang="pt-BR" sz="1800" dirty="0" err="1">
                <a:latin typeface="Arial" panose="020B0604020202020204" pitchFamily="34" charset="0"/>
                <a:cs typeface="Arial" panose="020B0604020202020204" pitchFamily="34" charset="0"/>
                <a:sym typeface="+mn-ea"/>
              </a:rPr>
              <a:t>Existem</a:t>
            </a:r>
            <a:r>
              <a:rPr lang="en-US" altLang="pt-BR" sz="1800" dirty="0">
                <a:latin typeface="Arial" panose="020B0604020202020204" pitchFamily="34" charset="0"/>
                <a:cs typeface="Arial" panose="020B0604020202020204" pitchFamily="34" charset="0"/>
                <a:sym typeface="+mn-ea"/>
              </a:rPr>
              <a:t> leis </a:t>
            </a:r>
            <a:r>
              <a:rPr lang="en-US" altLang="pt-BR" sz="1800" dirty="0" err="1">
                <a:latin typeface="Arial" panose="020B0604020202020204" pitchFamily="34" charset="0"/>
                <a:cs typeface="Arial" panose="020B0604020202020204" pitchFamily="34" charset="0"/>
                <a:sym typeface="+mn-ea"/>
              </a:rPr>
              <a:t>espec</a:t>
            </a:r>
            <a:r>
              <a:rPr lang="en-US" altLang="en-US" sz="1800" dirty="0" err="1">
                <a:latin typeface="Arial" panose="020B0604020202020204" pitchFamily="34" charset="0"/>
                <a:cs typeface="Arial" panose="020B0604020202020204" pitchFamily="34" charset="0"/>
                <a:sym typeface="+mn-ea"/>
              </a:rPr>
              <a:t>í</a:t>
            </a:r>
            <a:r>
              <a:rPr lang="en-US" altLang="pt-BR" sz="1800" dirty="0" err="1">
                <a:latin typeface="Arial" panose="020B0604020202020204" pitchFamily="34" charset="0"/>
                <a:cs typeface="Arial" panose="020B0604020202020204" pitchFamily="34" charset="0"/>
                <a:sym typeface="+mn-ea"/>
              </a:rPr>
              <a:t>ficas</a:t>
            </a:r>
            <a:r>
              <a:rPr lang="en-US" altLang="pt-BR" sz="1800" dirty="0">
                <a:latin typeface="Arial" panose="020B0604020202020204" pitchFamily="34" charset="0"/>
                <a:cs typeface="Arial" panose="020B0604020202020204" pitchFamily="34" charset="0"/>
                <a:sym typeface="+mn-ea"/>
              </a:rPr>
              <a:t> que </a:t>
            </a:r>
            <a:r>
              <a:rPr lang="en-US" altLang="pt-BR" sz="1800" dirty="0" err="1">
                <a:latin typeface="Arial" panose="020B0604020202020204" pitchFamily="34" charset="0"/>
                <a:cs typeface="Arial" panose="020B0604020202020204" pitchFamily="34" charset="0"/>
                <a:sym typeface="+mn-ea"/>
              </a:rPr>
              <a:t>protegem</a:t>
            </a:r>
            <a:r>
              <a:rPr lang="en-US" altLang="pt-BR" sz="1800" dirty="0">
                <a:latin typeface="Arial" panose="020B0604020202020204" pitchFamily="34" charset="0"/>
                <a:cs typeface="Arial" panose="020B0604020202020204" pitchFamily="34" charset="0"/>
                <a:sym typeface="+mn-ea"/>
              </a:rPr>
              <a:t> o </a:t>
            </a:r>
            <a:r>
              <a:rPr lang="en-US" altLang="pt-BR" sz="1800" dirty="0" err="1">
                <a:latin typeface="Arial" panose="020B0604020202020204" pitchFamily="34" charset="0"/>
                <a:cs typeface="Arial" panose="020B0604020202020204" pitchFamily="34" charset="0"/>
                <a:sym typeface="+mn-ea"/>
              </a:rPr>
              <a:t>patrimônio</a:t>
            </a:r>
            <a:r>
              <a:rPr lang="en-US" altLang="pt-BR" sz="1800" dirty="0">
                <a:latin typeface="Arial" panose="020B0604020202020204" pitchFamily="34" charset="0"/>
                <a:cs typeface="Arial" panose="020B0604020202020204" pitchFamily="34" charset="0"/>
                <a:sym typeface="+mn-ea"/>
              </a:rPr>
              <a:t> </a:t>
            </a:r>
            <a:r>
              <a:rPr lang="en-US" altLang="pt-BR" sz="1800" dirty="0" err="1">
                <a:latin typeface="Arial" panose="020B0604020202020204" pitchFamily="34" charset="0"/>
                <a:cs typeface="Arial" panose="020B0604020202020204" pitchFamily="34" charset="0"/>
                <a:sym typeface="+mn-ea"/>
              </a:rPr>
              <a:t>p</a:t>
            </a:r>
            <a:r>
              <a:rPr lang="en-US" altLang="en-US" sz="1800" dirty="0" err="1">
                <a:latin typeface="Arial" panose="020B0604020202020204" pitchFamily="34" charset="0"/>
                <a:cs typeface="Arial" panose="020B0604020202020204" pitchFamily="34" charset="0"/>
                <a:sym typeface="+mn-ea"/>
              </a:rPr>
              <a:t>ú</a:t>
            </a:r>
            <a:r>
              <a:rPr lang="en-US" altLang="pt-BR" sz="1800" dirty="0" err="1">
                <a:latin typeface="Arial" panose="020B0604020202020204" pitchFamily="34" charset="0"/>
                <a:cs typeface="Arial" panose="020B0604020202020204" pitchFamily="34" charset="0"/>
                <a:sym typeface="+mn-ea"/>
              </a:rPr>
              <a:t>blico</a:t>
            </a:r>
            <a:r>
              <a:rPr lang="en-US" altLang="pt-BR" sz="1800" dirty="0">
                <a:latin typeface="Arial" panose="020B0604020202020204" pitchFamily="34" charset="0"/>
                <a:cs typeface="Arial" panose="020B0604020202020204" pitchFamily="34" charset="0"/>
                <a:sym typeface="+mn-ea"/>
              </a:rPr>
              <a:t> contra </a:t>
            </a:r>
            <a:r>
              <a:rPr lang="en-US" altLang="pt-BR" sz="1800" dirty="0" err="1">
                <a:latin typeface="Arial" panose="020B0604020202020204" pitchFamily="34" charset="0"/>
                <a:cs typeface="Arial" panose="020B0604020202020204" pitchFamily="34" charset="0"/>
                <a:sym typeface="+mn-ea"/>
              </a:rPr>
              <a:t>danos</a:t>
            </a:r>
            <a:r>
              <a:rPr lang="en-US" altLang="pt-BR" sz="1800" dirty="0">
                <a:latin typeface="Arial" panose="020B0604020202020204" pitchFamily="34" charset="0"/>
                <a:cs typeface="Arial" panose="020B0604020202020204" pitchFamily="34" charset="0"/>
                <a:sym typeface="+mn-ea"/>
              </a:rPr>
              <a:t>, </a:t>
            </a:r>
            <a:r>
              <a:rPr lang="en-US" altLang="pt-BR" sz="1800" dirty="0" err="1">
                <a:latin typeface="Arial" panose="020B0604020202020204" pitchFamily="34" charset="0"/>
                <a:cs typeface="Arial" panose="020B0604020202020204" pitchFamily="34" charset="0"/>
                <a:sym typeface="+mn-ea"/>
              </a:rPr>
              <a:t>vandalismo</a:t>
            </a:r>
            <a:r>
              <a:rPr lang="en-US" altLang="pt-BR" sz="1800" dirty="0">
                <a:latin typeface="Arial" panose="020B0604020202020204" pitchFamily="34" charset="0"/>
                <a:cs typeface="Arial" panose="020B0604020202020204" pitchFamily="34" charset="0"/>
                <a:sym typeface="+mn-ea"/>
              </a:rPr>
              <a:t> e </a:t>
            </a:r>
            <a:r>
              <a:rPr lang="en-US" altLang="pt-BR" sz="1800" dirty="0" err="1">
                <a:latin typeface="Arial" panose="020B0604020202020204" pitchFamily="34" charset="0"/>
                <a:cs typeface="Arial" panose="020B0604020202020204" pitchFamily="34" charset="0"/>
                <a:sym typeface="+mn-ea"/>
              </a:rPr>
              <a:t>desvio</a:t>
            </a:r>
            <a:r>
              <a:rPr lang="en-US" altLang="pt-BR" sz="1800" dirty="0">
                <a:latin typeface="Arial" panose="020B0604020202020204" pitchFamily="34" charset="0"/>
                <a:cs typeface="Arial" panose="020B0604020202020204" pitchFamily="34" charset="0"/>
                <a:sym typeface="+mn-ea"/>
              </a:rPr>
              <a:t> de </a:t>
            </a:r>
            <a:r>
              <a:rPr lang="en-US" altLang="pt-BR" sz="1800" dirty="0" err="1">
                <a:latin typeface="Arial" panose="020B0604020202020204" pitchFamily="34" charset="0"/>
                <a:cs typeface="Arial" panose="020B0604020202020204" pitchFamily="34" charset="0"/>
                <a:sym typeface="+mn-ea"/>
              </a:rPr>
              <a:t>recursos</a:t>
            </a:r>
            <a:r>
              <a:rPr lang="en-US" altLang="pt-BR" sz="1800" dirty="0">
                <a:latin typeface="Arial" panose="020B0604020202020204" pitchFamily="34" charset="0"/>
                <a:cs typeface="Arial" panose="020B0604020202020204" pitchFamily="34" charset="0"/>
                <a:sym typeface="+mn-ea"/>
              </a:rPr>
              <a:t>. </a:t>
            </a:r>
          </a:p>
          <a:p>
            <a:pPr algn="just"/>
            <a:endParaRPr lang="en-US" altLang="pt-BR" dirty="0">
              <a:latin typeface="Arial" panose="020B0604020202020204" pitchFamily="34" charset="0"/>
              <a:cs typeface="Arial" panose="020B0604020202020204" pitchFamily="34" charset="0"/>
              <a:sym typeface="+mn-ea"/>
            </a:endParaRPr>
          </a:p>
          <a:p>
            <a:pPr algn="just"/>
            <a:endParaRPr lang="en-US" altLang="pt-BR" sz="1800" dirty="0">
              <a:latin typeface="Arial" panose="020B0604020202020204" pitchFamily="34" charset="0"/>
              <a:cs typeface="Arial" panose="020B0604020202020204" pitchFamily="34" charset="0"/>
              <a:sym typeface="+mn-ea"/>
            </a:endParaRPr>
          </a:p>
          <a:p>
            <a:pPr algn="just"/>
            <a:endParaRPr lang="en-US" altLang="pt-BR" sz="1800" dirty="0">
              <a:latin typeface="Arial" panose="020B0604020202020204" pitchFamily="34" charset="0"/>
              <a:cs typeface="Arial" panose="020B0604020202020204" pitchFamily="34" charset="0"/>
              <a:sym typeface="+mn-ea"/>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60"/>
        <p:cNvGrpSpPr/>
        <p:nvPr/>
      </p:nvGrpSpPr>
      <p:grpSpPr>
        <a:xfrm>
          <a:off x="0" y="0"/>
          <a:ext cx="0" cy="0"/>
          <a:chOff x="0" y="0"/>
          <a:chExt cx="0" cy="0"/>
        </a:xfrm>
      </p:grpSpPr>
      <p:pic>
        <p:nvPicPr>
          <p:cNvPr id="61" name="Google Shape;61;p14"/>
          <p:cNvPicPr preferRelativeResize="0"/>
          <p:nvPr/>
        </p:nvPicPr>
        <p:blipFill>
          <a:blip r:embed="rId3"/>
          <a:stretch>
            <a:fillRect/>
          </a:stretch>
        </p:blipFill>
        <p:spPr>
          <a:xfrm>
            <a:off x="0" y="0"/>
            <a:ext cx="12191987" cy="6858000"/>
          </a:xfrm>
          <a:prstGeom prst="rect">
            <a:avLst/>
          </a:prstGeom>
          <a:noFill/>
          <a:ln>
            <a:noFill/>
          </a:ln>
        </p:spPr>
      </p:pic>
      <p:sp>
        <p:nvSpPr>
          <p:cNvPr id="2" name="Caixa de Texto 1"/>
          <p:cNvSpPr txBox="1"/>
          <p:nvPr/>
        </p:nvSpPr>
        <p:spPr>
          <a:xfrm>
            <a:off x="565785" y="247650"/>
            <a:ext cx="10681970" cy="5570756"/>
          </a:xfrm>
          <a:prstGeom prst="rect">
            <a:avLst/>
          </a:prstGeom>
          <a:noFill/>
        </p:spPr>
        <p:txBody>
          <a:bodyPr wrap="square" rtlCol="0" anchor="t">
            <a:spAutoFit/>
          </a:bodyPr>
          <a:lstStyle/>
          <a:p>
            <a:pPr algn="ctr"/>
            <a:r>
              <a:rPr lang="pt-BR" sz="2400" b="1" u="sng" dirty="0">
                <a:solidFill>
                  <a:srgbClr val="0563C1"/>
                </a:solidFill>
                <a:latin typeface="Arial Black" panose="020B0A04020102020204" pitchFamily="34" charset="0"/>
                <a:cs typeface="Arial" panose="020B0604020202020204" pitchFamily="34" charset="0"/>
                <a:sym typeface="+mn-ea"/>
                <a:hlinkClick r:id="rId4">
                  <a:extLst>
                    <a:ext uri="{A12FA001-AC4F-418D-AE19-62706E023703}">
                      <ahyp:hlinkClr xmlns:ahyp="http://schemas.microsoft.com/office/drawing/2018/hyperlinkcolor" val="tx"/>
                    </a:ext>
                  </a:extLst>
                </a:hlinkClick>
              </a:rPr>
              <a:t>CONTROLE INTERNO MUNICIPAL </a:t>
            </a:r>
            <a:r>
              <a:rPr lang="pt-BR" sz="2400" b="1" u="sng" dirty="0">
                <a:solidFill>
                  <a:srgbClr val="0563C1"/>
                </a:solidFill>
                <a:latin typeface="Arial" panose="020B0604020202020204" pitchFamily="34" charset="0"/>
                <a:cs typeface="Arial" panose="020B0604020202020204" pitchFamily="34" charset="0"/>
                <a:sym typeface="+mn-ea"/>
                <a:hlinkClick r:id="rId4">
                  <a:extLst>
                    <a:ext uri="{A12FA001-AC4F-418D-AE19-62706E023703}">
                      <ahyp:hlinkClr xmlns:ahyp="http://schemas.microsoft.com/office/drawing/2018/hyperlinkcolor" val="tx"/>
                    </a:ext>
                  </a:extLst>
                </a:hlinkClick>
              </a:rPr>
              <a:t>- </a:t>
            </a:r>
            <a:r>
              <a:rPr lang="pt-BR" sz="2400" b="1" u="sng" dirty="0">
                <a:solidFill>
                  <a:srgbClr val="0563C1"/>
                </a:solidFill>
                <a:latin typeface="Arial Black" panose="020B0A04020102020204" pitchFamily="34" charset="0"/>
                <a:cs typeface="Arial" panose="020B0604020202020204" pitchFamily="34" charset="0"/>
                <a:sym typeface="+mn-ea"/>
                <a:hlinkClick r:id="rId4">
                  <a:extLst>
                    <a:ext uri="{A12FA001-AC4F-418D-AE19-62706E023703}">
                      <ahyp:hlinkClr xmlns:ahyp="http://schemas.microsoft.com/office/drawing/2018/hyperlinkcolor" val="tx"/>
                    </a:ext>
                  </a:extLst>
                </a:hlinkClick>
              </a:rPr>
              <a:t>O Controle das Finanças</a:t>
            </a:r>
          </a:p>
          <a:p>
            <a:pPr algn="ctr"/>
            <a:endParaRPr lang="pt-BR" sz="2400" b="1" u="sng" dirty="0">
              <a:solidFill>
                <a:srgbClr val="0563C1"/>
              </a:solidFill>
              <a:latin typeface="Arial Black" panose="020B0A04020102020204" pitchFamily="34" charset="0"/>
              <a:cs typeface="Arial" panose="020B0604020202020204" pitchFamily="34" charset="0"/>
              <a:sym typeface="+mn-ea"/>
              <a:hlinkClick r:id="rId4">
                <a:extLst>
                  <a:ext uri="{A12FA001-AC4F-418D-AE19-62706E023703}">
                    <ahyp:hlinkClr xmlns:ahyp="http://schemas.microsoft.com/office/drawing/2018/hyperlinkcolor" val="tx"/>
                  </a:ext>
                </a:extLst>
              </a:hlinkClick>
            </a:endParaRPr>
          </a:p>
          <a:p>
            <a:pPr algn="l"/>
            <a:r>
              <a:rPr lang="pt-BR" sz="2400" b="1" dirty="0">
                <a:solidFill>
                  <a:schemeClr val="accent2"/>
                </a:solidFill>
                <a:latin typeface="Arial" panose="020B0604020202020204" pitchFamily="34" charset="0"/>
                <a:cs typeface="Arial" panose="020B0604020202020204" pitchFamily="34" charset="0"/>
                <a:sym typeface="+mn-ea"/>
                <a:hlinkClick r:id="rId4">
                  <a:extLst>
                    <a:ext uri="{A12FA001-AC4F-418D-AE19-62706E023703}">
                      <ahyp:hlinkClr xmlns:ahyp="http://schemas.microsoft.com/office/drawing/2018/hyperlinkcolor" val="tx"/>
                    </a:ext>
                  </a:extLst>
                </a:hlinkClick>
              </a:rPr>
              <a:t>2.6. AÇÕES</a:t>
            </a:r>
          </a:p>
          <a:p>
            <a:pPr algn="l"/>
            <a:endParaRPr lang="pt-BR" sz="2400" b="1" dirty="0">
              <a:solidFill>
                <a:schemeClr val="accent2"/>
              </a:solidFill>
              <a:latin typeface="Arial" panose="020B0604020202020204" pitchFamily="34" charset="0"/>
              <a:cs typeface="Arial" panose="020B0604020202020204" pitchFamily="34" charset="0"/>
              <a:sym typeface="+mn-ea"/>
              <a:hlinkClick r:id="rId4">
                <a:extLst>
                  <a:ext uri="{A12FA001-AC4F-418D-AE19-62706E023703}">
                    <ahyp:hlinkClr xmlns:ahyp="http://schemas.microsoft.com/office/drawing/2018/hyperlinkcolor" val="tx"/>
                  </a:ext>
                </a:extLst>
              </a:hlinkClick>
            </a:endParaRPr>
          </a:p>
          <a:p>
            <a:pPr algn="just"/>
            <a:r>
              <a:rPr lang="en-US" altLang="pt-BR" sz="2800" b="1" dirty="0">
                <a:latin typeface="Arial" panose="020B0604020202020204" pitchFamily="34" charset="0"/>
                <a:cs typeface="Arial" panose="020B0604020202020204" pitchFamily="34" charset="0"/>
                <a:sym typeface="+mn-ea"/>
              </a:rPr>
              <a:t>Bens incorp</a:t>
            </a:r>
            <a:r>
              <a:rPr lang="en-US" altLang="en-US" sz="2800" b="1" dirty="0">
                <a:latin typeface="Arial" panose="020B0604020202020204" pitchFamily="34" charset="0"/>
                <a:cs typeface="Arial" panose="020B0604020202020204" pitchFamily="34" charset="0"/>
                <a:sym typeface="+mn-ea"/>
              </a:rPr>
              <a:t>ó</a:t>
            </a:r>
            <a:r>
              <a:rPr lang="en-US" altLang="pt-BR" sz="2800" b="1" dirty="0">
                <a:latin typeface="Arial" panose="020B0604020202020204" pitchFamily="34" charset="0"/>
                <a:cs typeface="Arial" panose="020B0604020202020204" pitchFamily="34" charset="0"/>
                <a:sym typeface="+mn-ea"/>
              </a:rPr>
              <a:t>reos</a:t>
            </a:r>
            <a:r>
              <a:rPr lang="en-US" altLang="pt-BR" sz="2800" dirty="0">
                <a:latin typeface="Arial" panose="020B0604020202020204" pitchFamily="34" charset="0"/>
                <a:cs typeface="Arial" panose="020B0604020202020204" pitchFamily="34" charset="0"/>
                <a:sym typeface="+mn-ea"/>
              </a:rPr>
              <a:t>, tamb</a:t>
            </a:r>
            <a:r>
              <a:rPr lang="en-US" altLang="en-US" sz="2800" dirty="0">
                <a:latin typeface="Arial" panose="020B0604020202020204" pitchFamily="34" charset="0"/>
                <a:cs typeface="Arial" panose="020B0604020202020204" pitchFamily="34" charset="0"/>
                <a:sym typeface="+mn-ea"/>
              </a:rPr>
              <a:t>é</a:t>
            </a:r>
            <a:r>
              <a:rPr lang="en-US" altLang="pt-BR" sz="2800" dirty="0">
                <a:latin typeface="Arial" panose="020B0604020202020204" pitchFamily="34" charset="0"/>
                <a:cs typeface="Arial" panose="020B0604020202020204" pitchFamily="34" charset="0"/>
                <a:sym typeface="+mn-ea"/>
              </a:rPr>
              <a:t>m conhecidos como </a:t>
            </a:r>
            <a:r>
              <a:rPr lang="en-US" altLang="pt-BR" sz="2800" b="1" dirty="0">
                <a:latin typeface="Arial" panose="020B0604020202020204" pitchFamily="34" charset="0"/>
                <a:cs typeface="Arial" panose="020B0604020202020204" pitchFamily="34" charset="0"/>
                <a:sym typeface="+mn-ea"/>
              </a:rPr>
              <a:t>bens imateriais </a:t>
            </a:r>
            <a:r>
              <a:rPr lang="en-US" altLang="pt-BR" sz="2800" dirty="0">
                <a:latin typeface="Arial" panose="020B0604020202020204" pitchFamily="34" charset="0"/>
                <a:cs typeface="Arial" panose="020B0604020202020204" pitchFamily="34" charset="0"/>
                <a:sym typeface="+mn-ea"/>
              </a:rPr>
              <a:t>ou intang</a:t>
            </a:r>
            <a:r>
              <a:rPr lang="en-US" altLang="en-US" sz="2800" dirty="0">
                <a:latin typeface="Arial" panose="020B0604020202020204" pitchFamily="34" charset="0"/>
                <a:cs typeface="Arial" panose="020B0604020202020204" pitchFamily="34" charset="0"/>
                <a:sym typeface="+mn-ea"/>
              </a:rPr>
              <a:t>í</a:t>
            </a:r>
            <a:r>
              <a:rPr lang="en-US" altLang="pt-BR" sz="2800" dirty="0">
                <a:latin typeface="Arial" panose="020B0604020202020204" pitchFamily="34" charset="0"/>
                <a:cs typeface="Arial" panose="020B0604020202020204" pitchFamily="34" charset="0"/>
                <a:sym typeface="+mn-ea"/>
              </a:rPr>
              <a:t>veis, s</a:t>
            </a:r>
            <a:r>
              <a:rPr lang="en-US" altLang="en-US" sz="2800" dirty="0">
                <a:latin typeface="Arial" panose="020B0604020202020204" pitchFamily="34" charset="0"/>
                <a:cs typeface="Arial" panose="020B0604020202020204" pitchFamily="34" charset="0"/>
                <a:sym typeface="+mn-ea"/>
              </a:rPr>
              <a:t>ã</a:t>
            </a:r>
            <a:r>
              <a:rPr lang="en-US" altLang="pt-BR" sz="2800" dirty="0">
                <a:latin typeface="Arial" panose="020B0604020202020204" pitchFamily="34" charset="0"/>
                <a:cs typeface="Arial" panose="020B0604020202020204" pitchFamily="34" charset="0"/>
                <a:sym typeface="+mn-ea"/>
              </a:rPr>
              <a:t>o aqueles que n</a:t>
            </a:r>
            <a:r>
              <a:rPr lang="en-US" altLang="en-US" sz="2800" dirty="0">
                <a:latin typeface="Arial" panose="020B0604020202020204" pitchFamily="34" charset="0"/>
                <a:cs typeface="Arial" panose="020B0604020202020204" pitchFamily="34" charset="0"/>
                <a:sym typeface="+mn-ea"/>
              </a:rPr>
              <a:t>ã</a:t>
            </a:r>
            <a:r>
              <a:rPr lang="en-US" altLang="pt-BR" sz="2800" dirty="0">
                <a:latin typeface="Arial" panose="020B0604020202020204" pitchFamily="34" charset="0"/>
                <a:cs typeface="Arial" panose="020B0604020202020204" pitchFamily="34" charset="0"/>
                <a:sym typeface="+mn-ea"/>
              </a:rPr>
              <a:t>o possuem exist</a:t>
            </a:r>
            <a:r>
              <a:rPr lang="en-US" altLang="en-US" sz="2800" dirty="0">
                <a:latin typeface="Arial" panose="020B0604020202020204" pitchFamily="34" charset="0"/>
                <a:cs typeface="Arial" panose="020B0604020202020204" pitchFamily="34" charset="0"/>
                <a:sym typeface="+mn-ea"/>
              </a:rPr>
              <a:t>ê</a:t>
            </a:r>
            <a:r>
              <a:rPr lang="en-US" altLang="pt-BR" sz="2800" dirty="0">
                <a:latin typeface="Arial" panose="020B0604020202020204" pitchFamily="34" charset="0"/>
                <a:cs typeface="Arial" panose="020B0604020202020204" pitchFamily="34" charset="0"/>
                <a:sym typeface="+mn-ea"/>
              </a:rPr>
              <a:t>ncia f</a:t>
            </a:r>
            <a:r>
              <a:rPr lang="en-US" altLang="en-US" sz="2800" dirty="0">
                <a:latin typeface="Arial" panose="020B0604020202020204" pitchFamily="34" charset="0"/>
                <a:cs typeface="Arial" panose="020B0604020202020204" pitchFamily="34" charset="0"/>
                <a:sym typeface="+mn-ea"/>
              </a:rPr>
              <a:t>í</a:t>
            </a:r>
            <a:r>
              <a:rPr lang="en-US" altLang="pt-BR" sz="2800" dirty="0">
                <a:latin typeface="Arial" panose="020B0604020202020204" pitchFamily="34" charset="0"/>
                <a:cs typeface="Arial" panose="020B0604020202020204" pitchFamily="34" charset="0"/>
                <a:sym typeface="+mn-ea"/>
              </a:rPr>
              <a:t>sica e n</a:t>
            </a:r>
            <a:r>
              <a:rPr lang="en-US" altLang="en-US" sz="2800" dirty="0">
                <a:latin typeface="Arial" panose="020B0604020202020204" pitchFamily="34" charset="0"/>
                <a:cs typeface="Arial" panose="020B0604020202020204" pitchFamily="34" charset="0"/>
                <a:sym typeface="+mn-ea"/>
              </a:rPr>
              <a:t>ã</a:t>
            </a:r>
            <a:r>
              <a:rPr lang="en-US" altLang="pt-BR" sz="2800" dirty="0">
                <a:latin typeface="Arial" panose="020B0604020202020204" pitchFamily="34" charset="0"/>
                <a:cs typeface="Arial" panose="020B0604020202020204" pitchFamily="34" charset="0"/>
                <a:sym typeface="+mn-ea"/>
              </a:rPr>
              <a:t>o podem ser tocados ou percebidos pelos sentidos. Eles s</a:t>
            </a:r>
            <a:r>
              <a:rPr lang="en-US" altLang="en-US" sz="2800" dirty="0">
                <a:latin typeface="Arial" panose="020B0604020202020204" pitchFamily="34" charset="0"/>
                <a:cs typeface="Arial" panose="020B0604020202020204" pitchFamily="34" charset="0"/>
                <a:sym typeface="+mn-ea"/>
              </a:rPr>
              <a:t>ã</a:t>
            </a:r>
            <a:r>
              <a:rPr lang="en-US" altLang="pt-BR" sz="2800" dirty="0">
                <a:latin typeface="Arial" panose="020B0604020202020204" pitchFamily="34" charset="0"/>
                <a:cs typeface="Arial" panose="020B0604020202020204" pitchFamily="34" charset="0"/>
                <a:sym typeface="+mn-ea"/>
              </a:rPr>
              <a:t>o, em ess</a:t>
            </a:r>
            <a:r>
              <a:rPr lang="en-US" altLang="en-US" sz="2800" dirty="0">
                <a:latin typeface="Arial" panose="020B0604020202020204" pitchFamily="34" charset="0"/>
                <a:cs typeface="Arial" panose="020B0604020202020204" pitchFamily="34" charset="0"/>
                <a:sym typeface="+mn-ea"/>
              </a:rPr>
              <a:t>ê</a:t>
            </a:r>
            <a:r>
              <a:rPr lang="en-US" altLang="pt-BR" sz="2800" dirty="0">
                <a:latin typeface="Arial" panose="020B0604020202020204" pitchFamily="34" charset="0"/>
                <a:cs typeface="Arial" panose="020B0604020202020204" pitchFamily="34" charset="0"/>
                <a:sym typeface="+mn-ea"/>
              </a:rPr>
              <a:t>ncia, </a:t>
            </a:r>
            <a:r>
              <a:rPr lang="en-US" altLang="pt-BR" sz="2800" dirty="0" err="1">
                <a:latin typeface="Arial" panose="020B0604020202020204" pitchFamily="34" charset="0"/>
                <a:cs typeface="Arial" panose="020B0604020202020204" pitchFamily="34" charset="0"/>
                <a:sym typeface="+mn-ea"/>
              </a:rPr>
              <a:t>direitos</a:t>
            </a:r>
            <a:r>
              <a:rPr lang="en-US" altLang="pt-BR" sz="2800" dirty="0">
                <a:latin typeface="Arial" panose="020B0604020202020204" pitchFamily="34" charset="0"/>
                <a:cs typeface="Arial" panose="020B0604020202020204" pitchFamily="34" charset="0"/>
                <a:sym typeface="+mn-ea"/>
              </a:rPr>
              <a:t> ou ideias que possuem valor econômico e s</a:t>
            </a:r>
            <a:r>
              <a:rPr lang="en-US" altLang="en-US" sz="2800" dirty="0">
                <a:latin typeface="Arial" panose="020B0604020202020204" pitchFamily="34" charset="0"/>
                <a:cs typeface="Arial" panose="020B0604020202020204" pitchFamily="34" charset="0"/>
                <a:sym typeface="+mn-ea"/>
              </a:rPr>
              <a:t>ã</a:t>
            </a:r>
            <a:r>
              <a:rPr lang="en-US" altLang="pt-BR" sz="2800" dirty="0">
                <a:latin typeface="Arial" panose="020B0604020202020204" pitchFamily="34" charset="0"/>
                <a:cs typeface="Arial" panose="020B0604020202020204" pitchFamily="34" charset="0"/>
                <a:sym typeface="+mn-ea"/>
              </a:rPr>
              <a:t>o protegidos por lei. </a:t>
            </a:r>
            <a:endParaRPr lang="pt-BR" sz="2800" dirty="0">
              <a:latin typeface="Arial" panose="020B0604020202020204" pitchFamily="34" charset="0"/>
              <a:cs typeface="Arial" panose="020B0604020202020204" pitchFamily="34" charset="0"/>
              <a:sym typeface="+mn-ea"/>
            </a:endParaRPr>
          </a:p>
          <a:p>
            <a:pPr algn="ctr"/>
            <a:endParaRPr lang="pt-BR" sz="2400" b="1" u="sng" dirty="0">
              <a:solidFill>
                <a:schemeClr val="accent2"/>
              </a:solidFill>
              <a:latin typeface="Arial Black" panose="020B0A04020102020204" pitchFamily="34" charset="0"/>
              <a:cs typeface="Arial" panose="020B0604020202020204" pitchFamily="34" charset="0"/>
              <a:sym typeface="+mn-ea"/>
              <a:hlinkClick r:id="rId4"/>
            </a:endParaRPr>
          </a:p>
          <a:p>
            <a:pPr algn="ctr"/>
            <a:endParaRPr lang="pt-BR" sz="2400" b="1" u="sng" dirty="0">
              <a:solidFill>
                <a:schemeClr val="accent2"/>
              </a:solidFill>
              <a:latin typeface="Arial Black" panose="020B0A04020102020204" pitchFamily="34" charset="0"/>
              <a:cs typeface="Arial" panose="020B0604020202020204" pitchFamily="34" charset="0"/>
              <a:sym typeface="+mn-ea"/>
              <a:hlinkClick r:id="rId4"/>
            </a:endParaRPr>
          </a:p>
          <a:p>
            <a:pPr algn="ctr"/>
            <a:endParaRPr lang="pt-BR" sz="2400" b="1" u="sng" dirty="0">
              <a:solidFill>
                <a:schemeClr val="accent2"/>
              </a:solidFill>
              <a:latin typeface="Arial Black" panose="020B0A04020102020204" pitchFamily="34" charset="0"/>
              <a:cs typeface="Arial" panose="020B0604020202020204" pitchFamily="34" charset="0"/>
              <a:sym typeface="+mn-ea"/>
              <a:hlinkClick r:id="rId4"/>
            </a:endParaRPr>
          </a:p>
          <a:p>
            <a:pPr algn="ctr"/>
            <a:endParaRPr lang="pt-BR" sz="2400" b="1" u="sng" dirty="0">
              <a:solidFill>
                <a:schemeClr val="accent2"/>
              </a:solidFill>
              <a:latin typeface="Arial Black" panose="020B0A04020102020204" pitchFamily="34" charset="0"/>
              <a:cs typeface="Arial" panose="020B0604020202020204" pitchFamily="34" charset="0"/>
              <a:sym typeface="+mn-ea"/>
              <a:hlinkClick r:id="rId4"/>
            </a:endParaRPr>
          </a:p>
          <a:p>
            <a:pPr algn="ctr"/>
            <a:endParaRPr lang="pt-BR" altLang="en-US" sz="2400" b="1" u="sng" dirty="0">
              <a:solidFill>
                <a:schemeClr val="accent2"/>
              </a:solidFill>
              <a:latin typeface="Arial Black" panose="020B0A04020102020204" pitchFamily="34" charset="0"/>
              <a:cs typeface="Arial" panose="020B0604020202020204" pitchFamily="34" charset="0"/>
              <a:sym typeface="+mn-ea"/>
              <a:hlinkClick r:id="rId4"/>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F1157C69-F2AD-28F8-76F0-570D6A6512A4}"/>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C26018AF-B2A0-4DE1-82F0-4090CF5774D7}"/>
              </a:ext>
            </a:extLst>
          </p:cNvPr>
          <p:cNvPicPr preferRelativeResize="0"/>
          <p:nvPr/>
        </p:nvPicPr>
        <p:blipFill>
          <a:blip r:embed="rId3"/>
          <a:stretch>
            <a:fillRect/>
          </a:stretch>
        </p:blipFill>
        <p:spPr>
          <a:xfrm>
            <a:off x="0" y="0"/>
            <a:ext cx="12191987" cy="6858000"/>
          </a:xfrm>
          <a:prstGeom prst="rect">
            <a:avLst/>
          </a:prstGeom>
          <a:noFill/>
          <a:ln>
            <a:noFill/>
          </a:ln>
        </p:spPr>
      </p:pic>
      <p:sp>
        <p:nvSpPr>
          <p:cNvPr id="3" name="CaixaDeTexto 2">
            <a:extLst>
              <a:ext uri="{FF2B5EF4-FFF2-40B4-BE49-F238E27FC236}">
                <a16:creationId xmlns:a16="http://schemas.microsoft.com/office/drawing/2014/main" id="{3E945EFF-9E3C-83D7-0B97-53443BC6DBD9}"/>
              </a:ext>
            </a:extLst>
          </p:cNvPr>
          <p:cNvSpPr txBox="1"/>
          <p:nvPr/>
        </p:nvSpPr>
        <p:spPr>
          <a:xfrm>
            <a:off x="622168" y="131186"/>
            <a:ext cx="11142483" cy="5724644"/>
          </a:xfrm>
          <a:prstGeom prst="rect">
            <a:avLst/>
          </a:prstGeom>
          <a:noFill/>
        </p:spPr>
        <p:txBody>
          <a:bodyPr wrap="square">
            <a:spAutoFit/>
          </a:bodyPr>
          <a:lstStyle/>
          <a:p>
            <a:pPr algn="ctr"/>
            <a:r>
              <a:rPr lang="pt-BR" sz="2400" b="1" u="sng" dirty="0">
                <a:solidFill>
                  <a:srgbClr val="0563C1"/>
                </a:solidFill>
                <a:latin typeface="Arial Black" panose="020B0A04020102020204" pitchFamily="34" charset="0"/>
                <a:cs typeface="Arial" panose="020B0604020202020204" pitchFamily="34" charset="0"/>
                <a:sym typeface="+mn-ea"/>
                <a:hlinkClick r:id="rId4">
                  <a:extLst>
                    <a:ext uri="{A12FA001-AC4F-418D-AE19-62706E023703}">
                      <ahyp:hlinkClr xmlns:ahyp="http://schemas.microsoft.com/office/drawing/2018/hyperlinkcolor" val="tx"/>
                    </a:ext>
                  </a:extLst>
                </a:hlinkClick>
              </a:rPr>
              <a:t>CONTROLE INTERNO MUNICIPAL </a:t>
            </a:r>
            <a:r>
              <a:rPr lang="pt-BR" sz="2400" b="1" u="sng" dirty="0">
                <a:solidFill>
                  <a:srgbClr val="0563C1"/>
                </a:solidFill>
                <a:latin typeface="Arial" panose="020B0604020202020204" pitchFamily="34" charset="0"/>
                <a:cs typeface="Arial" panose="020B0604020202020204" pitchFamily="34" charset="0"/>
                <a:sym typeface="+mn-ea"/>
                <a:hlinkClick r:id="rId4">
                  <a:extLst>
                    <a:ext uri="{A12FA001-AC4F-418D-AE19-62706E023703}">
                      <ahyp:hlinkClr xmlns:ahyp="http://schemas.microsoft.com/office/drawing/2018/hyperlinkcolor" val="tx"/>
                    </a:ext>
                  </a:extLst>
                </a:hlinkClick>
              </a:rPr>
              <a:t>- </a:t>
            </a:r>
            <a:r>
              <a:rPr lang="pt-BR" sz="2400" b="1" u="sng" dirty="0">
                <a:solidFill>
                  <a:srgbClr val="0563C1"/>
                </a:solidFill>
                <a:latin typeface="Arial Black" panose="020B0A04020102020204" pitchFamily="34" charset="0"/>
                <a:cs typeface="Arial" panose="020B0604020202020204" pitchFamily="34" charset="0"/>
                <a:sym typeface="+mn-ea"/>
                <a:hlinkClick r:id="rId4">
                  <a:extLst>
                    <a:ext uri="{A12FA001-AC4F-418D-AE19-62706E023703}">
                      <ahyp:hlinkClr xmlns:ahyp="http://schemas.microsoft.com/office/drawing/2018/hyperlinkcolor" val="tx"/>
                    </a:ext>
                  </a:extLst>
                </a:hlinkClick>
              </a:rPr>
              <a:t>O Controle das Finanças</a:t>
            </a:r>
          </a:p>
          <a:p>
            <a:pPr algn="ctr"/>
            <a:endParaRPr lang="pt-BR" sz="2400" b="1" u="sng" dirty="0">
              <a:solidFill>
                <a:srgbClr val="0563C1"/>
              </a:solidFill>
              <a:latin typeface="Arial Black" panose="020B0A04020102020204" pitchFamily="34" charset="0"/>
              <a:cs typeface="Arial" panose="020B0604020202020204" pitchFamily="34" charset="0"/>
              <a:sym typeface="+mn-ea"/>
              <a:hlinkClick r:id="rId4">
                <a:extLst>
                  <a:ext uri="{A12FA001-AC4F-418D-AE19-62706E023703}">
                    <ahyp:hlinkClr xmlns:ahyp="http://schemas.microsoft.com/office/drawing/2018/hyperlinkcolor" val="tx"/>
                  </a:ext>
                </a:extLst>
              </a:hlinkClick>
            </a:endParaRPr>
          </a:p>
          <a:p>
            <a:pPr algn="just"/>
            <a:r>
              <a:rPr lang="en-US" altLang="pt-BR" sz="2400" b="1" dirty="0" err="1">
                <a:solidFill>
                  <a:schemeClr val="accent2"/>
                </a:solidFill>
                <a:latin typeface="Arial" panose="020B0604020202020204" pitchFamily="34" charset="0"/>
                <a:cs typeface="Arial" panose="020B0604020202020204" pitchFamily="34" charset="0"/>
                <a:sym typeface="+mn-ea"/>
              </a:rPr>
              <a:t>Exemplos</a:t>
            </a:r>
            <a:r>
              <a:rPr lang="en-US" altLang="pt-BR" sz="2400" b="1" dirty="0">
                <a:solidFill>
                  <a:schemeClr val="accent2"/>
                </a:solidFill>
                <a:latin typeface="Arial" panose="020B0604020202020204" pitchFamily="34" charset="0"/>
                <a:cs typeface="Arial" panose="020B0604020202020204" pitchFamily="34" charset="0"/>
                <a:sym typeface="+mn-ea"/>
              </a:rPr>
              <a:t> de bens </a:t>
            </a:r>
            <a:r>
              <a:rPr lang="en-US" altLang="pt-BR" sz="2400" b="1" dirty="0" err="1">
                <a:solidFill>
                  <a:schemeClr val="accent2"/>
                </a:solidFill>
                <a:latin typeface="Arial" panose="020B0604020202020204" pitchFamily="34" charset="0"/>
                <a:cs typeface="Arial" panose="020B0604020202020204" pitchFamily="34" charset="0"/>
                <a:sym typeface="+mn-ea"/>
              </a:rPr>
              <a:t>incorp</a:t>
            </a:r>
            <a:r>
              <a:rPr lang="en-US" altLang="en-US" sz="2400" b="1" dirty="0" err="1">
                <a:solidFill>
                  <a:schemeClr val="accent2"/>
                </a:solidFill>
                <a:latin typeface="Arial" panose="020B0604020202020204" pitchFamily="34" charset="0"/>
                <a:cs typeface="Arial" panose="020B0604020202020204" pitchFamily="34" charset="0"/>
                <a:sym typeface="+mn-ea"/>
              </a:rPr>
              <a:t>ó</a:t>
            </a:r>
            <a:r>
              <a:rPr lang="en-US" altLang="pt-BR" sz="2400" b="1" dirty="0" err="1">
                <a:solidFill>
                  <a:schemeClr val="accent2"/>
                </a:solidFill>
                <a:latin typeface="Arial" panose="020B0604020202020204" pitchFamily="34" charset="0"/>
                <a:cs typeface="Arial" panose="020B0604020202020204" pitchFamily="34" charset="0"/>
                <a:sym typeface="+mn-ea"/>
              </a:rPr>
              <a:t>reos</a:t>
            </a:r>
            <a:r>
              <a:rPr lang="en-US" altLang="pt-BR" sz="2400" b="1" dirty="0">
                <a:solidFill>
                  <a:schemeClr val="accent2"/>
                </a:solidFill>
                <a:latin typeface="Arial" panose="020B0604020202020204" pitchFamily="34" charset="0"/>
                <a:cs typeface="Arial" panose="020B0604020202020204" pitchFamily="34" charset="0"/>
                <a:sym typeface="+mn-ea"/>
              </a:rPr>
              <a:t>:</a:t>
            </a:r>
          </a:p>
          <a:p>
            <a:pPr algn="just"/>
            <a:endParaRPr lang="en-US" altLang="pt-BR" sz="2400" b="1" dirty="0">
              <a:solidFill>
                <a:schemeClr val="accent2"/>
              </a:solidFill>
              <a:latin typeface="Arial" panose="020B0604020202020204" pitchFamily="34" charset="0"/>
              <a:cs typeface="Arial" panose="020B0604020202020204" pitchFamily="34" charset="0"/>
              <a:sym typeface="+mn-ea"/>
            </a:endParaRPr>
          </a:p>
          <a:p>
            <a:pPr algn="just"/>
            <a:r>
              <a:rPr lang="en-US" altLang="pt-BR" b="1" dirty="0">
                <a:latin typeface="Arial" panose="020B0604020202020204" pitchFamily="34" charset="0"/>
                <a:cs typeface="Arial" panose="020B0604020202020204" pitchFamily="34" charset="0"/>
                <a:sym typeface="+mn-ea"/>
              </a:rPr>
              <a:t>Direitos </a:t>
            </a:r>
            <a:r>
              <a:rPr lang="en-US" altLang="pt-BR" b="1" dirty="0" err="1">
                <a:latin typeface="Arial" panose="020B0604020202020204" pitchFamily="34" charset="0"/>
                <a:cs typeface="Arial" panose="020B0604020202020204" pitchFamily="34" charset="0"/>
                <a:sym typeface="+mn-ea"/>
              </a:rPr>
              <a:t>autorais</a:t>
            </a:r>
            <a:r>
              <a:rPr lang="en-US" altLang="pt-BR" b="1" dirty="0">
                <a:latin typeface="Arial" panose="020B0604020202020204" pitchFamily="34" charset="0"/>
                <a:cs typeface="Arial" panose="020B0604020202020204" pitchFamily="34" charset="0"/>
                <a:sym typeface="+mn-ea"/>
              </a:rPr>
              <a:t>: </a:t>
            </a:r>
            <a:r>
              <a:rPr lang="en-US" altLang="pt-BR" dirty="0" err="1">
                <a:latin typeface="Arial" panose="020B0604020202020204" pitchFamily="34" charset="0"/>
                <a:cs typeface="Arial" panose="020B0604020202020204" pitchFamily="34" charset="0"/>
                <a:sym typeface="+mn-ea"/>
              </a:rPr>
              <a:t>Protegem</a:t>
            </a:r>
            <a:r>
              <a:rPr lang="en-US" altLang="pt-BR" dirty="0">
                <a:latin typeface="Arial" panose="020B0604020202020204" pitchFamily="34" charset="0"/>
                <a:cs typeface="Arial" panose="020B0604020202020204" pitchFamily="34" charset="0"/>
                <a:sym typeface="+mn-ea"/>
              </a:rPr>
              <a:t> </a:t>
            </a:r>
            <a:r>
              <a:rPr lang="en-US" altLang="pt-BR" dirty="0" err="1">
                <a:latin typeface="Arial" panose="020B0604020202020204" pitchFamily="34" charset="0"/>
                <a:cs typeface="Arial" panose="020B0604020202020204" pitchFamily="34" charset="0"/>
                <a:sym typeface="+mn-ea"/>
              </a:rPr>
              <a:t>obras</a:t>
            </a:r>
            <a:r>
              <a:rPr lang="en-US" altLang="pt-BR" dirty="0">
                <a:latin typeface="Arial" panose="020B0604020202020204" pitchFamily="34" charset="0"/>
                <a:cs typeface="Arial" panose="020B0604020202020204" pitchFamily="34" charset="0"/>
                <a:sym typeface="+mn-ea"/>
              </a:rPr>
              <a:t> </a:t>
            </a:r>
            <a:r>
              <a:rPr lang="en-US" altLang="pt-BR" dirty="0" err="1">
                <a:latin typeface="Arial" panose="020B0604020202020204" pitchFamily="34" charset="0"/>
                <a:cs typeface="Arial" panose="020B0604020202020204" pitchFamily="34" charset="0"/>
                <a:sym typeface="+mn-ea"/>
              </a:rPr>
              <a:t>liter</a:t>
            </a:r>
            <a:r>
              <a:rPr lang="en-US" altLang="en-US" dirty="0" err="1">
                <a:latin typeface="Arial" panose="020B0604020202020204" pitchFamily="34" charset="0"/>
                <a:cs typeface="Arial" panose="020B0604020202020204" pitchFamily="34" charset="0"/>
                <a:sym typeface="+mn-ea"/>
              </a:rPr>
              <a:t>á</a:t>
            </a:r>
            <a:r>
              <a:rPr lang="en-US" altLang="pt-BR" dirty="0" err="1">
                <a:latin typeface="Arial" panose="020B0604020202020204" pitchFamily="34" charset="0"/>
                <a:cs typeface="Arial" panose="020B0604020202020204" pitchFamily="34" charset="0"/>
                <a:sym typeface="+mn-ea"/>
              </a:rPr>
              <a:t>rias</a:t>
            </a:r>
            <a:r>
              <a:rPr lang="en-US" altLang="pt-BR" dirty="0">
                <a:latin typeface="Arial" panose="020B0604020202020204" pitchFamily="34" charset="0"/>
                <a:cs typeface="Arial" panose="020B0604020202020204" pitchFamily="34" charset="0"/>
                <a:sym typeface="+mn-ea"/>
              </a:rPr>
              <a:t>, </a:t>
            </a:r>
            <a:r>
              <a:rPr lang="en-US" altLang="pt-BR" dirty="0" err="1">
                <a:latin typeface="Arial" panose="020B0604020202020204" pitchFamily="34" charset="0"/>
                <a:cs typeface="Arial" panose="020B0604020202020204" pitchFamily="34" charset="0"/>
                <a:sym typeface="+mn-ea"/>
              </a:rPr>
              <a:t>art</a:t>
            </a:r>
            <a:r>
              <a:rPr lang="en-US" altLang="en-US" dirty="0" err="1">
                <a:latin typeface="Arial" panose="020B0604020202020204" pitchFamily="34" charset="0"/>
                <a:cs typeface="Arial" panose="020B0604020202020204" pitchFamily="34" charset="0"/>
                <a:sym typeface="+mn-ea"/>
              </a:rPr>
              <a:t>í</a:t>
            </a:r>
            <a:r>
              <a:rPr lang="en-US" altLang="pt-BR" dirty="0" err="1">
                <a:latin typeface="Arial" panose="020B0604020202020204" pitchFamily="34" charset="0"/>
                <a:cs typeface="Arial" panose="020B0604020202020204" pitchFamily="34" charset="0"/>
                <a:sym typeface="+mn-ea"/>
              </a:rPr>
              <a:t>sticas</a:t>
            </a:r>
            <a:r>
              <a:rPr lang="en-US" altLang="pt-BR" dirty="0">
                <a:latin typeface="Arial" panose="020B0604020202020204" pitchFamily="34" charset="0"/>
                <a:cs typeface="Arial" panose="020B0604020202020204" pitchFamily="34" charset="0"/>
                <a:sym typeface="+mn-ea"/>
              </a:rPr>
              <a:t> e </a:t>
            </a:r>
            <a:r>
              <a:rPr lang="en-US" altLang="pt-BR" dirty="0" err="1">
                <a:latin typeface="Arial" panose="020B0604020202020204" pitchFamily="34" charset="0"/>
                <a:cs typeface="Arial" panose="020B0604020202020204" pitchFamily="34" charset="0"/>
                <a:sym typeface="+mn-ea"/>
              </a:rPr>
              <a:t>cient</a:t>
            </a:r>
            <a:r>
              <a:rPr lang="en-US" altLang="en-US" dirty="0" err="1">
                <a:latin typeface="Arial" panose="020B0604020202020204" pitchFamily="34" charset="0"/>
                <a:cs typeface="Arial" panose="020B0604020202020204" pitchFamily="34" charset="0"/>
                <a:sym typeface="+mn-ea"/>
              </a:rPr>
              <a:t>í</a:t>
            </a:r>
            <a:r>
              <a:rPr lang="en-US" altLang="pt-BR" dirty="0" err="1">
                <a:latin typeface="Arial" panose="020B0604020202020204" pitchFamily="34" charset="0"/>
                <a:cs typeface="Arial" panose="020B0604020202020204" pitchFamily="34" charset="0"/>
                <a:sym typeface="+mn-ea"/>
              </a:rPr>
              <a:t>ficas</a:t>
            </a:r>
            <a:r>
              <a:rPr lang="en-US" altLang="pt-BR" dirty="0">
                <a:latin typeface="Arial" panose="020B0604020202020204" pitchFamily="34" charset="0"/>
                <a:cs typeface="Arial" panose="020B0604020202020204" pitchFamily="34" charset="0"/>
                <a:sym typeface="+mn-ea"/>
              </a:rPr>
              <a:t>.</a:t>
            </a:r>
          </a:p>
          <a:p>
            <a:pPr algn="just"/>
            <a:endParaRPr lang="en-US" altLang="pt-BR" dirty="0">
              <a:latin typeface="Arial" panose="020B0604020202020204" pitchFamily="34" charset="0"/>
              <a:cs typeface="Arial" panose="020B0604020202020204" pitchFamily="34" charset="0"/>
              <a:sym typeface="+mn-ea"/>
            </a:endParaRPr>
          </a:p>
          <a:p>
            <a:pPr algn="just"/>
            <a:r>
              <a:rPr lang="en-US" altLang="pt-BR" b="1" dirty="0">
                <a:latin typeface="Arial" panose="020B0604020202020204" pitchFamily="34" charset="0"/>
                <a:cs typeface="Arial" panose="020B0604020202020204" pitchFamily="34" charset="0"/>
                <a:sym typeface="+mn-ea"/>
              </a:rPr>
              <a:t>Marcas </a:t>
            </a:r>
            <a:r>
              <a:rPr lang="en-US" altLang="pt-BR" b="1" dirty="0" err="1">
                <a:latin typeface="Arial" panose="020B0604020202020204" pitchFamily="34" charset="0"/>
                <a:cs typeface="Arial" panose="020B0604020202020204" pitchFamily="34" charset="0"/>
                <a:sym typeface="+mn-ea"/>
              </a:rPr>
              <a:t>registradas</a:t>
            </a:r>
            <a:r>
              <a:rPr lang="en-US" altLang="pt-BR" b="1" dirty="0">
                <a:latin typeface="Arial" panose="020B0604020202020204" pitchFamily="34" charset="0"/>
                <a:cs typeface="Arial" panose="020B0604020202020204" pitchFamily="34" charset="0"/>
                <a:sym typeface="+mn-ea"/>
              </a:rPr>
              <a:t>: </a:t>
            </a:r>
            <a:r>
              <a:rPr lang="en-US" altLang="pt-BR" dirty="0" err="1">
                <a:latin typeface="Arial" panose="020B0604020202020204" pitchFamily="34" charset="0"/>
                <a:cs typeface="Arial" panose="020B0604020202020204" pitchFamily="34" charset="0"/>
                <a:sym typeface="+mn-ea"/>
              </a:rPr>
              <a:t>Identificam</a:t>
            </a:r>
            <a:r>
              <a:rPr lang="en-US" altLang="pt-BR" dirty="0">
                <a:latin typeface="Arial" panose="020B0604020202020204" pitchFamily="34" charset="0"/>
                <a:cs typeface="Arial" panose="020B0604020202020204" pitchFamily="34" charset="0"/>
                <a:sym typeface="+mn-ea"/>
              </a:rPr>
              <a:t> </a:t>
            </a:r>
            <a:r>
              <a:rPr lang="en-US" altLang="pt-BR" dirty="0" err="1">
                <a:latin typeface="Arial" panose="020B0604020202020204" pitchFamily="34" charset="0"/>
                <a:cs typeface="Arial" panose="020B0604020202020204" pitchFamily="34" charset="0"/>
                <a:sym typeface="+mn-ea"/>
              </a:rPr>
              <a:t>produtos</a:t>
            </a:r>
            <a:r>
              <a:rPr lang="en-US" altLang="pt-BR" dirty="0">
                <a:latin typeface="Arial" panose="020B0604020202020204" pitchFamily="34" charset="0"/>
                <a:cs typeface="Arial" panose="020B0604020202020204" pitchFamily="34" charset="0"/>
                <a:sym typeface="+mn-ea"/>
              </a:rPr>
              <a:t> </a:t>
            </a:r>
            <a:r>
              <a:rPr lang="en-US" altLang="pt-BR" dirty="0" err="1">
                <a:latin typeface="Arial" panose="020B0604020202020204" pitchFamily="34" charset="0"/>
                <a:cs typeface="Arial" panose="020B0604020202020204" pitchFamily="34" charset="0"/>
                <a:sym typeface="+mn-ea"/>
              </a:rPr>
              <a:t>ou</a:t>
            </a:r>
            <a:r>
              <a:rPr lang="en-US" altLang="pt-BR" dirty="0">
                <a:latin typeface="Arial" panose="020B0604020202020204" pitchFamily="34" charset="0"/>
                <a:cs typeface="Arial" panose="020B0604020202020204" pitchFamily="34" charset="0"/>
                <a:sym typeface="+mn-ea"/>
              </a:rPr>
              <a:t> </a:t>
            </a:r>
            <a:r>
              <a:rPr lang="en-US" altLang="pt-BR" dirty="0" err="1">
                <a:latin typeface="Arial" panose="020B0604020202020204" pitchFamily="34" charset="0"/>
                <a:cs typeface="Arial" panose="020B0604020202020204" pitchFamily="34" charset="0"/>
                <a:sym typeface="+mn-ea"/>
              </a:rPr>
              <a:t>servi</a:t>
            </a:r>
            <a:r>
              <a:rPr lang="" altLang="en-US" dirty="0">
                <a:latin typeface="Arial" panose="020B0604020202020204" pitchFamily="34" charset="0"/>
                <a:cs typeface="Arial" panose="020B0604020202020204" pitchFamily="34" charset="0"/>
                <a:sym typeface="+mn-ea"/>
              </a:rPr>
              <a:t>ç</a:t>
            </a:r>
            <a:r>
              <a:rPr lang="en-US" altLang="pt-BR" dirty="0" err="1">
                <a:latin typeface="Arial" panose="020B0604020202020204" pitchFamily="34" charset="0"/>
                <a:cs typeface="Arial" panose="020B0604020202020204" pitchFamily="34" charset="0"/>
                <a:sym typeface="+mn-ea"/>
              </a:rPr>
              <a:t>os</a:t>
            </a:r>
            <a:r>
              <a:rPr lang="en-US" altLang="pt-BR" dirty="0">
                <a:latin typeface="Arial" panose="020B0604020202020204" pitchFamily="34" charset="0"/>
                <a:cs typeface="Arial" panose="020B0604020202020204" pitchFamily="34" charset="0"/>
                <a:sym typeface="+mn-ea"/>
              </a:rPr>
              <a:t> de </a:t>
            </a:r>
            <a:r>
              <a:rPr lang="en-US" altLang="pt-BR" dirty="0" err="1">
                <a:latin typeface="Arial" panose="020B0604020202020204" pitchFamily="34" charset="0"/>
                <a:cs typeface="Arial" panose="020B0604020202020204" pitchFamily="34" charset="0"/>
                <a:sym typeface="+mn-ea"/>
              </a:rPr>
              <a:t>uma</a:t>
            </a:r>
            <a:r>
              <a:rPr lang="en-US" altLang="pt-BR" dirty="0">
                <a:latin typeface="Arial" panose="020B0604020202020204" pitchFamily="34" charset="0"/>
                <a:cs typeface="Arial" panose="020B0604020202020204" pitchFamily="34" charset="0"/>
                <a:sym typeface="+mn-ea"/>
              </a:rPr>
              <a:t> </a:t>
            </a:r>
            <a:r>
              <a:rPr lang="en-US" altLang="pt-BR" dirty="0" err="1">
                <a:latin typeface="Arial" panose="020B0604020202020204" pitchFamily="34" charset="0"/>
                <a:cs typeface="Arial" panose="020B0604020202020204" pitchFamily="34" charset="0"/>
                <a:sym typeface="+mn-ea"/>
              </a:rPr>
              <a:t>empresa</a:t>
            </a:r>
            <a:r>
              <a:rPr lang="en-US" altLang="pt-BR" dirty="0">
                <a:latin typeface="Arial" panose="020B0604020202020204" pitchFamily="34" charset="0"/>
                <a:cs typeface="Arial" panose="020B0604020202020204" pitchFamily="34" charset="0"/>
                <a:sym typeface="+mn-ea"/>
              </a:rPr>
              <a:t>.</a:t>
            </a:r>
          </a:p>
          <a:p>
            <a:pPr algn="just"/>
            <a:endParaRPr lang="en-US" altLang="pt-BR" dirty="0">
              <a:latin typeface="Arial" panose="020B0604020202020204" pitchFamily="34" charset="0"/>
              <a:cs typeface="Arial" panose="020B0604020202020204" pitchFamily="34" charset="0"/>
              <a:sym typeface="+mn-ea"/>
            </a:endParaRPr>
          </a:p>
          <a:p>
            <a:pPr algn="just"/>
            <a:r>
              <a:rPr lang="en-US" altLang="pt-BR" b="1" dirty="0" err="1">
                <a:latin typeface="Arial" panose="020B0604020202020204" pitchFamily="34" charset="0"/>
                <a:cs typeface="Arial" panose="020B0604020202020204" pitchFamily="34" charset="0"/>
                <a:sym typeface="+mn-ea"/>
              </a:rPr>
              <a:t>Patentes</a:t>
            </a:r>
            <a:r>
              <a:rPr lang="en-US" altLang="pt-BR" b="1" dirty="0">
                <a:latin typeface="Arial" panose="020B0604020202020204" pitchFamily="34" charset="0"/>
                <a:cs typeface="Arial" panose="020B0604020202020204" pitchFamily="34" charset="0"/>
                <a:sym typeface="+mn-ea"/>
              </a:rPr>
              <a:t>: </a:t>
            </a:r>
            <a:r>
              <a:rPr lang="en-US" altLang="pt-BR" dirty="0" err="1">
                <a:latin typeface="Arial" panose="020B0604020202020204" pitchFamily="34" charset="0"/>
                <a:cs typeface="Arial" panose="020B0604020202020204" pitchFamily="34" charset="0"/>
                <a:sym typeface="+mn-ea"/>
              </a:rPr>
              <a:t>Conferem</a:t>
            </a:r>
            <a:r>
              <a:rPr lang="en-US" altLang="pt-BR" dirty="0">
                <a:latin typeface="Arial" panose="020B0604020202020204" pitchFamily="34" charset="0"/>
                <a:cs typeface="Arial" panose="020B0604020202020204" pitchFamily="34" charset="0"/>
                <a:sym typeface="+mn-ea"/>
              </a:rPr>
              <a:t> </a:t>
            </a:r>
            <a:r>
              <a:rPr lang="en-US" altLang="pt-BR" dirty="0" err="1">
                <a:latin typeface="Arial" panose="020B0604020202020204" pitchFamily="34" charset="0"/>
                <a:cs typeface="Arial" panose="020B0604020202020204" pitchFamily="34" charset="0"/>
                <a:sym typeface="+mn-ea"/>
              </a:rPr>
              <a:t>direitos</a:t>
            </a:r>
            <a:r>
              <a:rPr lang="en-US" altLang="pt-BR" dirty="0">
                <a:latin typeface="Arial" panose="020B0604020202020204" pitchFamily="34" charset="0"/>
                <a:cs typeface="Arial" panose="020B0604020202020204" pitchFamily="34" charset="0"/>
                <a:sym typeface="+mn-ea"/>
              </a:rPr>
              <a:t> </a:t>
            </a:r>
            <a:r>
              <a:rPr lang="en-US" altLang="pt-BR" dirty="0" err="1">
                <a:latin typeface="Arial" panose="020B0604020202020204" pitchFamily="34" charset="0"/>
                <a:cs typeface="Arial" panose="020B0604020202020204" pitchFamily="34" charset="0"/>
                <a:sym typeface="+mn-ea"/>
              </a:rPr>
              <a:t>exclusivos</a:t>
            </a:r>
            <a:r>
              <a:rPr lang="en-US" altLang="pt-BR" dirty="0">
                <a:latin typeface="Arial" panose="020B0604020202020204" pitchFamily="34" charset="0"/>
                <a:cs typeface="Arial" panose="020B0604020202020204" pitchFamily="34" charset="0"/>
                <a:sym typeface="+mn-ea"/>
              </a:rPr>
              <a:t> </a:t>
            </a:r>
            <a:r>
              <a:rPr lang="en-US" altLang="pt-BR" dirty="0" err="1">
                <a:latin typeface="Arial" panose="020B0604020202020204" pitchFamily="34" charset="0"/>
                <a:cs typeface="Arial" panose="020B0604020202020204" pitchFamily="34" charset="0"/>
                <a:sym typeface="+mn-ea"/>
              </a:rPr>
              <a:t>sobre</a:t>
            </a:r>
            <a:r>
              <a:rPr lang="en-US" altLang="pt-BR" dirty="0">
                <a:latin typeface="Arial" panose="020B0604020202020204" pitchFamily="34" charset="0"/>
                <a:cs typeface="Arial" panose="020B0604020202020204" pitchFamily="34" charset="0"/>
                <a:sym typeface="+mn-ea"/>
              </a:rPr>
              <a:t> </a:t>
            </a:r>
            <a:r>
              <a:rPr lang="en-US" altLang="pt-BR" dirty="0" err="1">
                <a:latin typeface="Arial" panose="020B0604020202020204" pitchFamily="34" charset="0"/>
                <a:cs typeface="Arial" panose="020B0604020202020204" pitchFamily="34" charset="0"/>
                <a:sym typeface="+mn-ea"/>
              </a:rPr>
              <a:t>inven</a:t>
            </a:r>
            <a:r>
              <a:rPr lang="" altLang="en-US" dirty="0">
                <a:latin typeface="Arial" panose="020B0604020202020204" pitchFamily="34" charset="0"/>
                <a:cs typeface="Arial" panose="020B0604020202020204" pitchFamily="34" charset="0"/>
                <a:sym typeface="+mn-ea"/>
              </a:rPr>
              <a:t>çõ</a:t>
            </a:r>
            <a:r>
              <a:rPr lang="en-US" altLang="pt-BR" dirty="0">
                <a:latin typeface="Arial" panose="020B0604020202020204" pitchFamily="34" charset="0"/>
                <a:cs typeface="Arial" panose="020B0604020202020204" pitchFamily="34" charset="0"/>
                <a:sym typeface="+mn-ea"/>
              </a:rPr>
              <a:t>es.</a:t>
            </a:r>
          </a:p>
          <a:p>
            <a:pPr algn="just"/>
            <a:endParaRPr lang="en-US" altLang="pt-BR" dirty="0">
              <a:latin typeface="Arial" panose="020B0604020202020204" pitchFamily="34" charset="0"/>
              <a:cs typeface="Arial" panose="020B0604020202020204" pitchFamily="34" charset="0"/>
              <a:sym typeface="+mn-ea"/>
            </a:endParaRPr>
          </a:p>
          <a:p>
            <a:pPr algn="just"/>
            <a:r>
              <a:rPr lang="en-US" altLang="pt-BR" b="1" dirty="0">
                <a:latin typeface="Arial" panose="020B0604020202020204" pitchFamily="34" charset="0"/>
                <a:cs typeface="Arial" panose="020B0604020202020204" pitchFamily="34" charset="0"/>
                <a:sym typeface="+mn-ea"/>
              </a:rPr>
              <a:t>Software: </a:t>
            </a:r>
            <a:r>
              <a:rPr lang="en-US" altLang="pt-BR" dirty="0" err="1">
                <a:latin typeface="Arial" panose="020B0604020202020204" pitchFamily="34" charset="0"/>
                <a:cs typeface="Arial" panose="020B0604020202020204" pitchFamily="34" charset="0"/>
                <a:sym typeface="+mn-ea"/>
              </a:rPr>
              <a:t>Programas</a:t>
            </a:r>
            <a:r>
              <a:rPr lang="en-US" altLang="pt-BR" dirty="0">
                <a:latin typeface="Arial" panose="020B0604020202020204" pitchFamily="34" charset="0"/>
                <a:cs typeface="Arial" panose="020B0604020202020204" pitchFamily="34" charset="0"/>
                <a:sym typeface="+mn-ea"/>
              </a:rPr>
              <a:t> de </a:t>
            </a:r>
            <a:r>
              <a:rPr lang="en-US" altLang="pt-BR" dirty="0" err="1">
                <a:latin typeface="Arial" panose="020B0604020202020204" pitchFamily="34" charset="0"/>
                <a:cs typeface="Arial" panose="020B0604020202020204" pitchFamily="34" charset="0"/>
                <a:sym typeface="+mn-ea"/>
              </a:rPr>
              <a:t>computador</a:t>
            </a:r>
            <a:r>
              <a:rPr lang="en-US" altLang="pt-BR" dirty="0">
                <a:latin typeface="Arial" panose="020B0604020202020204" pitchFamily="34" charset="0"/>
                <a:cs typeface="Arial" panose="020B0604020202020204" pitchFamily="34" charset="0"/>
                <a:sym typeface="+mn-ea"/>
              </a:rPr>
              <a:t> </a:t>
            </a:r>
            <a:r>
              <a:rPr lang="en-US" altLang="pt-BR" dirty="0" err="1">
                <a:latin typeface="Arial" panose="020B0604020202020204" pitchFamily="34" charset="0"/>
                <a:cs typeface="Arial" panose="020B0604020202020204" pitchFamily="34" charset="0"/>
                <a:sym typeface="+mn-ea"/>
              </a:rPr>
              <a:t>s</a:t>
            </a:r>
            <a:r>
              <a:rPr lang="en-US" altLang="en-US" dirty="0" err="1">
                <a:latin typeface="Arial" panose="020B0604020202020204" pitchFamily="34" charset="0"/>
                <a:cs typeface="Arial" panose="020B0604020202020204" pitchFamily="34" charset="0"/>
                <a:sym typeface="+mn-ea"/>
              </a:rPr>
              <a:t>ã</a:t>
            </a:r>
            <a:r>
              <a:rPr lang="en-US" altLang="pt-BR" dirty="0" err="1">
                <a:latin typeface="Arial" panose="020B0604020202020204" pitchFamily="34" charset="0"/>
                <a:cs typeface="Arial" panose="020B0604020202020204" pitchFamily="34" charset="0"/>
                <a:sym typeface="+mn-ea"/>
              </a:rPr>
              <a:t>o</a:t>
            </a:r>
            <a:r>
              <a:rPr lang="en-US" altLang="pt-BR" dirty="0">
                <a:latin typeface="Arial" panose="020B0604020202020204" pitchFamily="34" charset="0"/>
                <a:cs typeface="Arial" panose="020B0604020202020204" pitchFamily="34" charset="0"/>
                <a:sym typeface="+mn-ea"/>
              </a:rPr>
              <a:t> </a:t>
            </a:r>
            <a:r>
              <a:rPr lang="en-US" altLang="pt-BR" dirty="0" err="1">
                <a:latin typeface="Arial" panose="020B0604020202020204" pitchFamily="34" charset="0"/>
                <a:cs typeface="Arial" panose="020B0604020202020204" pitchFamily="34" charset="0"/>
                <a:sym typeface="+mn-ea"/>
              </a:rPr>
              <a:t>considerados</a:t>
            </a:r>
            <a:r>
              <a:rPr lang="en-US" altLang="pt-BR" dirty="0">
                <a:latin typeface="Arial" panose="020B0604020202020204" pitchFamily="34" charset="0"/>
                <a:cs typeface="Arial" panose="020B0604020202020204" pitchFamily="34" charset="0"/>
                <a:sym typeface="+mn-ea"/>
              </a:rPr>
              <a:t> bens </a:t>
            </a:r>
            <a:r>
              <a:rPr lang="en-US" altLang="pt-BR" dirty="0" err="1">
                <a:latin typeface="Arial" panose="020B0604020202020204" pitchFamily="34" charset="0"/>
                <a:cs typeface="Arial" panose="020B0604020202020204" pitchFamily="34" charset="0"/>
                <a:sym typeface="+mn-ea"/>
              </a:rPr>
              <a:t>incorp</a:t>
            </a:r>
            <a:r>
              <a:rPr lang="en-US" altLang="en-US" dirty="0" err="1">
                <a:latin typeface="Arial" panose="020B0604020202020204" pitchFamily="34" charset="0"/>
                <a:cs typeface="Arial" panose="020B0604020202020204" pitchFamily="34" charset="0"/>
                <a:sym typeface="+mn-ea"/>
              </a:rPr>
              <a:t>ó</a:t>
            </a:r>
            <a:r>
              <a:rPr lang="en-US" altLang="pt-BR" dirty="0" err="1">
                <a:latin typeface="Arial" panose="020B0604020202020204" pitchFamily="34" charset="0"/>
                <a:cs typeface="Arial" panose="020B0604020202020204" pitchFamily="34" charset="0"/>
                <a:sym typeface="+mn-ea"/>
              </a:rPr>
              <a:t>reos</a:t>
            </a:r>
            <a:r>
              <a:rPr lang="en-US" altLang="pt-BR" dirty="0">
                <a:latin typeface="Arial" panose="020B0604020202020204" pitchFamily="34" charset="0"/>
                <a:cs typeface="Arial" panose="020B0604020202020204" pitchFamily="34" charset="0"/>
                <a:sym typeface="+mn-ea"/>
              </a:rPr>
              <a:t>.</a:t>
            </a:r>
          </a:p>
          <a:p>
            <a:pPr algn="just"/>
            <a:endParaRPr lang="en-US" altLang="pt-BR" dirty="0">
              <a:latin typeface="Arial" panose="020B0604020202020204" pitchFamily="34" charset="0"/>
              <a:cs typeface="Arial" panose="020B0604020202020204" pitchFamily="34" charset="0"/>
              <a:sym typeface="+mn-ea"/>
            </a:endParaRPr>
          </a:p>
          <a:p>
            <a:pPr algn="just"/>
            <a:r>
              <a:rPr lang="en-US" altLang="pt-BR" b="1" dirty="0" err="1">
                <a:latin typeface="Arial" panose="020B0604020202020204" pitchFamily="34" charset="0"/>
                <a:cs typeface="Arial" panose="020B0604020202020204" pitchFamily="34" charset="0"/>
                <a:sym typeface="+mn-ea"/>
              </a:rPr>
              <a:t>Contratos</a:t>
            </a:r>
            <a:r>
              <a:rPr lang="en-US" altLang="pt-BR" b="1" dirty="0">
                <a:latin typeface="Arial" panose="020B0604020202020204" pitchFamily="34" charset="0"/>
                <a:cs typeface="Arial" panose="020B0604020202020204" pitchFamily="34" charset="0"/>
                <a:sym typeface="+mn-ea"/>
              </a:rPr>
              <a:t>: </a:t>
            </a:r>
            <a:r>
              <a:rPr lang="en-US" altLang="pt-BR" dirty="0">
                <a:latin typeface="Arial" panose="020B0604020202020204" pitchFamily="34" charset="0"/>
                <a:cs typeface="Arial" panose="020B0604020202020204" pitchFamily="34" charset="0"/>
                <a:sym typeface="+mn-ea"/>
              </a:rPr>
              <a:t>Direitos e </a:t>
            </a:r>
            <a:r>
              <a:rPr lang="en-US" altLang="pt-BR" dirty="0" err="1">
                <a:latin typeface="Arial" panose="020B0604020202020204" pitchFamily="34" charset="0"/>
                <a:cs typeface="Arial" panose="020B0604020202020204" pitchFamily="34" charset="0"/>
                <a:sym typeface="+mn-ea"/>
              </a:rPr>
              <a:t>obriga</a:t>
            </a:r>
            <a:r>
              <a:rPr lang="" altLang="en-US" dirty="0">
                <a:latin typeface="Arial" panose="020B0604020202020204" pitchFamily="34" charset="0"/>
                <a:cs typeface="Arial" panose="020B0604020202020204" pitchFamily="34" charset="0"/>
                <a:sym typeface="+mn-ea"/>
              </a:rPr>
              <a:t>çõ</a:t>
            </a:r>
            <a:r>
              <a:rPr lang="en-US" altLang="pt-BR" dirty="0">
                <a:latin typeface="Arial" panose="020B0604020202020204" pitchFamily="34" charset="0"/>
                <a:cs typeface="Arial" panose="020B0604020202020204" pitchFamily="34" charset="0"/>
                <a:sym typeface="+mn-ea"/>
              </a:rPr>
              <a:t>es </a:t>
            </a:r>
            <a:r>
              <a:rPr lang="en-US" altLang="pt-BR" dirty="0" err="1">
                <a:latin typeface="Arial" panose="020B0604020202020204" pitchFamily="34" charset="0"/>
                <a:cs typeface="Arial" panose="020B0604020202020204" pitchFamily="34" charset="0"/>
                <a:sym typeface="+mn-ea"/>
              </a:rPr>
              <a:t>decorrentes</a:t>
            </a:r>
            <a:r>
              <a:rPr lang="en-US" altLang="pt-BR" dirty="0">
                <a:latin typeface="Arial" panose="020B0604020202020204" pitchFamily="34" charset="0"/>
                <a:cs typeface="Arial" panose="020B0604020202020204" pitchFamily="34" charset="0"/>
                <a:sym typeface="+mn-ea"/>
              </a:rPr>
              <a:t> de </a:t>
            </a:r>
            <a:r>
              <a:rPr lang="en-US" altLang="pt-BR" dirty="0" err="1">
                <a:latin typeface="Arial" panose="020B0604020202020204" pitchFamily="34" charset="0"/>
                <a:cs typeface="Arial" panose="020B0604020202020204" pitchFamily="34" charset="0"/>
                <a:sym typeface="+mn-ea"/>
              </a:rPr>
              <a:t>acordos</a:t>
            </a:r>
            <a:r>
              <a:rPr lang="en-US" altLang="pt-BR" dirty="0">
                <a:latin typeface="Arial" panose="020B0604020202020204" pitchFamily="34" charset="0"/>
                <a:cs typeface="Arial" panose="020B0604020202020204" pitchFamily="34" charset="0"/>
                <a:sym typeface="+mn-ea"/>
              </a:rPr>
              <a:t> </a:t>
            </a:r>
            <a:r>
              <a:rPr lang="en-US" altLang="pt-BR" dirty="0" err="1">
                <a:latin typeface="Arial" panose="020B0604020202020204" pitchFamily="34" charset="0"/>
                <a:cs typeface="Arial" panose="020B0604020202020204" pitchFamily="34" charset="0"/>
                <a:sym typeface="+mn-ea"/>
              </a:rPr>
              <a:t>legais</a:t>
            </a:r>
            <a:r>
              <a:rPr lang="en-US" altLang="pt-BR" dirty="0">
                <a:latin typeface="Arial" panose="020B0604020202020204" pitchFamily="34" charset="0"/>
                <a:cs typeface="Arial" panose="020B0604020202020204" pitchFamily="34" charset="0"/>
                <a:sym typeface="+mn-ea"/>
              </a:rPr>
              <a:t>.</a:t>
            </a:r>
          </a:p>
          <a:p>
            <a:pPr algn="just"/>
            <a:endParaRPr lang="en-US" altLang="pt-BR" dirty="0">
              <a:latin typeface="Arial" panose="020B0604020202020204" pitchFamily="34" charset="0"/>
              <a:cs typeface="Arial" panose="020B0604020202020204" pitchFamily="34" charset="0"/>
              <a:sym typeface="+mn-ea"/>
            </a:endParaRPr>
          </a:p>
          <a:p>
            <a:pPr algn="just"/>
            <a:r>
              <a:rPr lang="en-US" altLang="pt-BR" b="1" dirty="0" err="1">
                <a:latin typeface="Arial" panose="020B0604020202020204" pitchFamily="34" charset="0"/>
                <a:cs typeface="Arial" panose="020B0604020202020204" pitchFamily="34" charset="0"/>
                <a:sym typeface="+mn-ea"/>
              </a:rPr>
              <a:t>Cr</a:t>
            </a:r>
            <a:r>
              <a:rPr lang="en-US" altLang="en-US" b="1" dirty="0" err="1">
                <a:latin typeface="Arial" panose="020B0604020202020204" pitchFamily="34" charset="0"/>
                <a:cs typeface="Arial" panose="020B0604020202020204" pitchFamily="34" charset="0"/>
                <a:sym typeface="+mn-ea"/>
              </a:rPr>
              <a:t>é</a:t>
            </a:r>
            <a:r>
              <a:rPr lang="en-US" altLang="pt-BR" b="1" dirty="0" err="1">
                <a:latin typeface="Arial" panose="020B0604020202020204" pitchFamily="34" charset="0"/>
                <a:cs typeface="Arial" panose="020B0604020202020204" pitchFamily="34" charset="0"/>
                <a:sym typeface="+mn-ea"/>
              </a:rPr>
              <a:t>ditos</a:t>
            </a:r>
            <a:r>
              <a:rPr lang="en-US" altLang="pt-BR" b="1" dirty="0">
                <a:latin typeface="Arial" panose="020B0604020202020204" pitchFamily="34" charset="0"/>
                <a:cs typeface="Arial" panose="020B0604020202020204" pitchFamily="34" charset="0"/>
                <a:sym typeface="+mn-ea"/>
              </a:rPr>
              <a:t>: </a:t>
            </a:r>
            <a:r>
              <a:rPr lang="en-US" altLang="pt-BR" dirty="0">
                <a:latin typeface="Arial" panose="020B0604020202020204" pitchFamily="34" charset="0"/>
                <a:cs typeface="Arial" panose="020B0604020202020204" pitchFamily="34" charset="0"/>
                <a:sym typeface="+mn-ea"/>
              </a:rPr>
              <a:t>Direitos de </a:t>
            </a:r>
            <a:r>
              <a:rPr lang="en-US" altLang="pt-BR" dirty="0" err="1">
                <a:latin typeface="Arial" panose="020B0604020202020204" pitchFamily="34" charset="0"/>
                <a:cs typeface="Arial" panose="020B0604020202020204" pitchFamily="34" charset="0"/>
                <a:sym typeface="+mn-ea"/>
              </a:rPr>
              <a:t>receber</a:t>
            </a:r>
            <a:r>
              <a:rPr lang="en-US" altLang="pt-BR" dirty="0">
                <a:latin typeface="Arial" panose="020B0604020202020204" pitchFamily="34" charset="0"/>
                <a:cs typeface="Arial" panose="020B0604020202020204" pitchFamily="34" charset="0"/>
                <a:sym typeface="+mn-ea"/>
              </a:rPr>
              <a:t> </a:t>
            </a:r>
            <a:r>
              <a:rPr lang="en-US" altLang="pt-BR" dirty="0" err="1">
                <a:latin typeface="Arial" panose="020B0604020202020204" pitchFamily="34" charset="0"/>
                <a:cs typeface="Arial" panose="020B0604020202020204" pitchFamily="34" charset="0"/>
                <a:sym typeface="+mn-ea"/>
              </a:rPr>
              <a:t>dinheiro</a:t>
            </a:r>
            <a:r>
              <a:rPr lang="en-US" altLang="pt-BR" dirty="0">
                <a:latin typeface="Arial" panose="020B0604020202020204" pitchFamily="34" charset="0"/>
                <a:cs typeface="Arial" panose="020B0604020202020204" pitchFamily="34" charset="0"/>
                <a:sym typeface="+mn-ea"/>
              </a:rPr>
              <a:t> </a:t>
            </a:r>
            <a:r>
              <a:rPr lang="en-US" altLang="pt-BR" dirty="0" err="1">
                <a:latin typeface="Arial" panose="020B0604020202020204" pitchFamily="34" charset="0"/>
                <a:cs typeface="Arial" panose="020B0604020202020204" pitchFamily="34" charset="0"/>
                <a:sym typeface="+mn-ea"/>
              </a:rPr>
              <a:t>ou</a:t>
            </a:r>
            <a:r>
              <a:rPr lang="en-US" altLang="pt-BR" dirty="0">
                <a:latin typeface="Arial" panose="020B0604020202020204" pitchFamily="34" charset="0"/>
                <a:cs typeface="Arial" panose="020B0604020202020204" pitchFamily="34" charset="0"/>
                <a:sym typeface="+mn-ea"/>
              </a:rPr>
              <a:t> outros bens.</a:t>
            </a:r>
          </a:p>
          <a:p>
            <a:pPr algn="just"/>
            <a:endParaRPr lang="en-US" altLang="pt-BR" dirty="0">
              <a:latin typeface="Arial" panose="020B0604020202020204" pitchFamily="34" charset="0"/>
              <a:cs typeface="Arial" panose="020B0604020202020204" pitchFamily="34" charset="0"/>
              <a:sym typeface="+mn-ea"/>
            </a:endParaRPr>
          </a:p>
          <a:p>
            <a:pPr algn="just"/>
            <a:r>
              <a:rPr lang="en-US" altLang="pt-BR" b="1" dirty="0">
                <a:latin typeface="Arial" panose="020B0604020202020204" pitchFamily="34" charset="0"/>
                <a:cs typeface="Arial" panose="020B0604020202020204" pitchFamily="34" charset="0"/>
                <a:sym typeface="+mn-ea"/>
              </a:rPr>
              <a:t>Know-how: </a:t>
            </a:r>
            <a:r>
              <a:rPr lang="en-US" altLang="pt-BR" dirty="0" err="1">
                <a:latin typeface="Arial" panose="020B0604020202020204" pitchFamily="34" charset="0"/>
                <a:cs typeface="Arial" panose="020B0604020202020204" pitchFamily="34" charset="0"/>
                <a:sym typeface="+mn-ea"/>
              </a:rPr>
              <a:t>Conhecimento</a:t>
            </a:r>
            <a:r>
              <a:rPr lang="en-US" altLang="pt-BR" dirty="0">
                <a:latin typeface="Arial" panose="020B0604020202020204" pitchFamily="34" charset="0"/>
                <a:cs typeface="Arial" panose="020B0604020202020204" pitchFamily="34" charset="0"/>
                <a:sym typeface="+mn-ea"/>
              </a:rPr>
              <a:t> </a:t>
            </a:r>
            <a:r>
              <a:rPr lang="en-US" altLang="pt-BR" dirty="0" err="1">
                <a:latin typeface="Arial" panose="020B0604020202020204" pitchFamily="34" charset="0"/>
                <a:cs typeface="Arial" panose="020B0604020202020204" pitchFamily="34" charset="0"/>
                <a:sym typeface="+mn-ea"/>
              </a:rPr>
              <a:t>t</a:t>
            </a:r>
            <a:r>
              <a:rPr lang="en-US" altLang="en-US" dirty="0" err="1">
                <a:latin typeface="Arial" panose="020B0604020202020204" pitchFamily="34" charset="0"/>
                <a:cs typeface="Arial" panose="020B0604020202020204" pitchFamily="34" charset="0"/>
                <a:sym typeface="+mn-ea"/>
              </a:rPr>
              <a:t>é</a:t>
            </a:r>
            <a:r>
              <a:rPr lang="en-US" altLang="pt-BR" dirty="0" err="1">
                <a:latin typeface="Arial" panose="020B0604020202020204" pitchFamily="34" charset="0"/>
                <a:cs typeface="Arial" panose="020B0604020202020204" pitchFamily="34" charset="0"/>
                <a:sym typeface="+mn-ea"/>
              </a:rPr>
              <a:t>cnico</a:t>
            </a:r>
            <a:r>
              <a:rPr lang="en-US" altLang="pt-BR" dirty="0">
                <a:latin typeface="Arial" panose="020B0604020202020204" pitchFamily="34" charset="0"/>
                <a:cs typeface="Arial" panose="020B0604020202020204" pitchFamily="34" charset="0"/>
                <a:sym typeface="+mn-ea"/>
              </a:rPr>
              <a:t> e </a:t>
            </a:r>
            <a:r>
              <a:rPr lang="en-US" altLang="pt-BR" dirty="0" err="1">
                <a:latin typeface="Arial" panose="020B0604020202020204" pitchFamily="34" charset="0"/>
                <a:cs typeface="Arial" panose="020B0604020202020204" pitchFamily="34" charset="0"/>
                <a:sym typeface="+mn-ea"/>
              </a:rPr>
              <a:t>habilidades</a:t>
            </a:r>
            <a:r>
              <a:rPr lang="en-US" altLang="pt-BR" dirty="0">
                <a:latin typeface="Arial" panose="020B0604020202020204" pitchFamily="34" charset="0"/>
                <a:cs typeface="Arial" panose="020B0604020202020204" pitchFamily="34" charset="0"/>
                <a:sym typeface="+mn-ea"/>
              </a:rPr>
              <a:t> </a:t>
            </a:r>
            <a:r>
              <a:rPr lang="en-US" altLang="pt-BR" dirty="0" err="1">
                <a:latin typeface="Arial" panose="020B0604020202020204" pitchFamily="34" charset="0"/>
                <a:cs typeface="Arial" panose="020B0604020202020204" pitchFamily="34" charset="0"/>
                <a:sym typeface="+mn-ea"/>
              </a:rPr>
              <a:t>especializadas</a:t>
            </a:r>
            <a:r>
              <a:rPr lang="en-US" altLang="pt-BR" dirty="0">
                <a:latin typeface="Arial" panose="020B0604020202020204" pitchFamily="34" charset="0"/>
                <a:cs typeface="Arial" panose="020B0604020202020204" pitchFamily="34" charset="0"/>
                <a:sym typeface="+mn-ea"/>
              </a:rPr>
              <a:t>.</a:t>
            </a:r>
          </a:p>
          <a:p>
            <a:pPr algn="just"/>
            <a:endParaRPr lang="en-US" altLang="pt-BR" dirty="0">
              <a:latin typeface="Arial" panose="020B0604020202020204" pitchFamily="34" charset="0"/>
              <a:cs typeface="Arial" panose="020B0604020202020204" pitchFamily="34" charset="0"/>
              <a:sym typeface="+mn-ea"/>
            </a:endParaRPr>
          </a:p>
          <a:p>
            <a:pPr algn="just"/>
            <a:r>
              <a:rPr lang="en-US" altLang="pt-BR" b="1" dirty="0">
                <a:latin typeface="Arial" panose="020B0604020202020204" pitchFamily="34" charset="0"/>
                <a:cs typeface="Arial" panose="020B0604020202020204" pitchFamily="34" charset="0"/>
                <a:sym typeface="+mn-ea"/>
              </a:rPr>
              <a:t>A</a:t>
            </a:r>
            <a:r>
              <a:rPr lang="" altLang="en-US" b="1" dirty="0">
                <a:latin typeface="Arial" panose="020B0604020202020204" pitchFamily="34" charset="0"/>
                <a:cs typeface="Arial" panose="020B0604020202020204" pitchFamily="34" charset="0"/>
                <a:sym typeface="+mn-ea"/>
              </a:rPr>
              <a:t>çõ</a:t>
            </a:r>
            <a:r>
              <a:rPr lang="en-US" altLang="pt-BR" b="1" dirty="0">
                <a:latin typeface="Arial" panose="020B0604020202020204" pitchFamily="34" charset="0"/>
                <a:cs typeface="Arial" panose="020B0604020202020204" pitchFamily="34" charset="0"/>
                <a:sym typeface="+mn-ea"/>
              </a:rPr>
              <a:t>es de </a:t>
            </a:r>
            <a:r>
              <a:rPr lang="en-US" altLang="pt-BR" b="1" dirty="0" err="1">
                <a:latin typeface="Arial" panose="020B0604020202020204" pitchFamily="34" charset="0"/>
                <a:cs typeface="Arial" panose="020B0604020202020204" pitchFamily="34" charset="0"/>
                <a:sym typeface="+mn-ea"/>
              </a:rPr>
              <a:t>empresas</a:t>
            </a:r>
            <a:r>
              <a:rPr lang="en-US" altLang="pt-BR" b="1" dirty="0">
                <a:latin typeface="Arial" panose="020B0604020202020204" pitchFamily="34" charset="0"/>
                <a:cs typeface="Arial" panose="020B0604020202020204" pitchFamily="34" charset="0"/>
                <a:sym typeface="+mn-ea"/>
              </a:rPr>
              <a:t>: </a:t>
            </a:r>
            <a:r>
              <a:rPr lang="en-US" altLang="pt-BR" dirty="0" err="1">
                <a:latin typeface="Arial" panose="020B0604020202020204" pitchFamily="34" charset="0"/>
                <a:cs typeface="Arial" panose="020B0604020202020204" pitchFamily="34" charset="0"/>
                <a:sym typeface="+mn-ea"/>
              </a:rPr>
              <a:t>Participa</a:t>
            </a:r>
            <a:r>
              <a:rPr lang="" altLang="en-US" dirty="0">
                <a:latin typeface="Arial" panose="020B0604020202020204" pitchFamily="34" charset="0"/>
                <a:cs typeface="Arial" panose="020B0604020202020204" pitchFamily="34" charset="0"/>
                <a:sym typeface="+mn-ea"/>
              </a:rPr>
              <a:t>çõ</a:t>
            </a:r>
            <a:r>
              <a:rPr lang="en-US" altLang="pt-BR" dirty="0">
                <a:latin typeface="Arial" panose="020B0604020202020204" pitchFamily="34" charset="0"/>
                <a:cs typeface="Arial" panose="020B0604020202020204" pitchFamily="34" charset="0"/>
                <a:sym typeface="+mn-ea"/>
              </a:rPr>
              <a:t>es no capital social de </a:t>
            </a:r>
            <a:r>
              <a:rPr lang="en-US" altLang="pt-BR" dirty="0" err="1">
                <a:latin typeface="Arial" panose="020B0604020202020204" pitchFamily="34" charset="0"/>
                <a:cs typeface="Arial" panose="020B0604020202020204" pitchFamily="34" charset="0"/>
                <a:sym typeface="+mn-ea"/>
              </a:rPr>
              <a:t>uma</a:t>
            </a:r>
            <a:r>
              <a:rPr lang="en-US" altLang="pt-BR" dirty="0">
                <a:latin typeface="Arial" panose="020B0604020202020204" pitchFamily="34" charset="0"/>
                <a:cs typeface="Arial" panose="020B0604020202020204" pitchFamily="34" charset="0"/>
                <a:sym typeface="+mn-ea"/>
              </a:rPr>
              <a:t> </a:t>
            </a:r>
            <a:r>
              <a:rPr lang="en-US" altLang="pt-BR" dirty="0" err="1">
                <a:latin typeface="Arial" panose="020B0604020202020204" pitchFamily="34" charset="0"/>
                <a:cs typeface="Arial" panose="020B0604020202020204" pitchFamily="34" charset="0"/>
                <a:sym typeface="+mn-ea"/>
              </a:rPr>
              <a:t>empresa</a:t>
            </a:r>
            <a:r>
              <a:rPr lang="en-US" altLang="pt-BR" dirty="0">
                <a:latin typeface="Arial" panose="020B0604020202020204" pitchFamily="34" charset="0"/>
                <a:cs typeface="Arial" panose="020B0604020202020204" pitchFamily="34" charset="0"/>
                <a:sym typeface="+mn-ea"/>
              </a:rPr>
              <a:t>. </a:t>
            </a:r>
          </a:p>
        </p:txBody>
      </p:sp>
    </p:spTree>
    <p:extLst>
      <p:ext uri="{BB962C8B-B14F-4D97-AF65-F5344CB8AC3E}">
        <p14:creationId xmlns:p14="http://schemas.microsoft.com/office/powerpoint/2010/main" val="99619384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7B774E2D-FA5C-2223-5BED-D5FA603DDC44}"/>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ECF38E6C-BD3E-998B-0C07-F5723DEC17D6}"/>
              </a:ext>
            </a:extLst>
          </p:cNvPr>
          <p:cNvPicPr preferRelativeResize="0"/>
          <p:nvPr/>
        </p:nvPicPr>
        <p:blipFill>
          <a:blip r:embed="rId3"/>
          <a:stretch>
            <a:fillRect/>
          </a:stretch>
        </p:blipFill>
        <p:spPr>
          <a:xfrm>
            <a:off x="0" y="0"/>
            <a:ext cx="12191987" cy="6858000"/>
          </a:xfrm>
          <a:prstGeom prst="rect">
            <a:avLst/>
          </a:prstGeom>
          <a:noFill/>
          <a:ln>
            <a:noFill/>
          </a:ln>
        </p:spPr>
      </p:pic>
      <p:sp>
        <p:nvSpPr>
          <p:cNvPr id="3" name="CaixaDeTexto 2">
            <a:extLst>
              <a:ext uri="{FF2B5EF4-FFF2-40B4-BE49-F238E27FC236}">
                <a16:creationId xmlns:a16="http://schemas.microsoft.com/office/drawing/2014/main" id="{9994537F-7CFF-F6F5-2C7E-6D1294B958AB}"/>
              </a:ext>
            </a:extLst>
          </p:cNvPr>
          <p:cNvSpPr txBox="1"/>
          <p:nvPr/>
        </p:nvSpPr>
        <p:spPr>
          <a:xfrm>
            <a:off x="311085" y="214907"/>
            <a:ext cx="11510127" cy="7755969"/>
          </a:xfrm>
          <a:prstGeom prst="rect">
            <a:avLst/>
          </a:prstGeom>
          <a:noFill/>
        </p:spPr>
        <p:txBody>
          <a:bodyPr wrap="square">
            <a:spAutoFit/>
          </a:bodyPr>
          <a:lstStyle/>
          <a:p>
            <a:pPr algn="ctr"/>
            <a:r>
              <a:rPr lang="pt-BR" sz="2400" b="1" u="sng" dirty="0">
                <a:solidFill>
                  <a:srgbClr val="0563C1"/>
                </a:solidFill>
                <a:latin typeface="Arial Black" panose="020B0A04020102020204" pitchFamily="34" charset="0"/>
                <a:cs typeface="Arial" panose="020B0604020202020204" pitchFamily="34" charset="0"/>
                <a:sym typeface="+mn-ea"/>
                <a:hlinkClick r:id="rId4">
                  <a:extLst>
                    <a:ext uri="{A12FA001-AC4F-418D-AE19-62706E023703}">
                      <ahyp:hlinkClr xmlns:ahyp="http://schemas.microsoft.com/office/drawing/2018/hyperlinkcolor" val="tx"/>
                    </a:ext>
                  </a:extLst>
                </a:hlinkClick>
              </a:rPr>
              <a:t>CONTROLE INTERNO MUNICIPAL </a:t>
            </a:r>
            <a:r>
              <a:rPr lang="pt-BR" sz="2400" b="1" u="sng" dirty="0">
                <a:solidFill>
                  <a:srgbClr val="0563C1"/>
                </a:solidFill>
                <a:latin typeface="Arial" panose="020B0604020202020204" pitchFamily="34" charset="0"/>
                <a:cs typeface="Arial" panose="020B0604020202020204" pitchFamily="34" charset="0"/>
                <a:sym typeface="+mn-ea"/>
                <a:hlinkClick r:id="rId4">
                  <a:extLst>
                    <a:ext uri="{A12FA001-AC4F-418D-AE19-62706E023703}">
                      <ahyp:hlinkClr xmlns:ahyp="http://schemas.microsoft.com/office/drawing/2018/hyperlinkcolor" val="tx"/>
                    </a:ext>
                  </a:extLst>
                </a:hlinkClick>
              </a:rPr>
              <a:t>- </a:t>
            </a:r>
            <a:r>
              <a:rPr lang="pt-BR" sz="2400" b="1" u="sng" dirty="0">
                <a:solidFill>
                  <a:srgbClr val="0563C1"/>
                </a:solidFill>
                <a:latin typeface="Arial Black" panose="020B0A04020102020204" pitchFamily="34" charset="0"/>
                <a:cs typeface="Arial" panose="020B0604020202020204" pitchFamily="34" charset="0"/>
                <a:sym typeface="+mn-ea"/>
                <a:hlinkClick r:id="rId4">
                  <a:extLst>
                    <a:ext uri="{A12FA001-AC4F-418D-AE19-62706E023703}">
                      <ahyp:hlinkClr xmlns:ahyp="http://schemas.microsoft.com/office/drawing/2018/hyperlinkcolor" val="tx"/>
                    </a:ext>
                  </a:extLst>
                </a:hlinkClick>
              </a:rPr>
              <a:t>O Controle das Finanças</a:t>
            </a:r>
          </a:p>
          <a:p>
            <a:pPr algn="just"/>
            <a:endParaRPr lang="en-US" altLang="pt-BR" sz="800" dirty="0">
              <a:latin typeface="Arial" panose="020B0604020202020204" pitchFamily="34" charset="0"/>
              <a:cs typeface="Arial" panose="020B0604020202020204" pitchFamily="34" charset="0"/>
              <a:sym typeface="+mn-ea"/>
            </a:endParaRPr>
          </a:p>
          <a:p>
            <a:pPr algn="just"/>
            <a:r>
              <a:rPr lang="en-US" altLang="pt-BR" b="1" dirty="0" err="1">
                <a:solidFill>
                  <a:schemeClr val="accent2"/>
                </a:solidFill>
                <a:latin typeface="Arial" panose="020B0604020202020204" pitchFamily="34" charset="0"/>
                <a:cs typeface="Arial" panose="020B0604020202020204" pitchFamily="34" charset="0"/>
                <a:sym typeface="+mn-ea"/>
              </a:rPr>
              <a:t>Caracter</a:t>
            </a:r>
            <a:r>
              <a:rPr lang="en-US" altLang="en-US" b="1" dirty="0" err="1">
                <a:solidFill>
                  <a:schemeClr val="accent2"/>
                </a:solidFill>
                <a:latin typeface="Arial" panose="020B0604020202020204" pitchFamily="34" charset="0"/>
                <a:cs typeface="Arial" panose="020B0604020202020204" pitchFamily="34" charset="0"/>
                <a:sym typeface="+mn-ea"/>
              </a:rPr>
              <a:t>í</a:t>
            </a:r>
            <a:r>
              <a:rPr lang="en-US" altLang="pt-BR" b="1" dirty="0" err="1">
                <a:solidFill>
                  <a:schemeClr val="accent2"/>
                </a:solidFill>
                <a:latin typeface="Arial" panose="020B0604020202020204" pitchFamily="34" charset="0"/>
                <a:cs typeface="Arial" panose="020B0604020202020204" pitchFamily="34" charset="0"/>
                <a:sym typeface="+mn-ea"/>
              </a:rPr>
              <a:t>sticas</a:t>
            </a:r>
            <a:r>
              <a:rPr lang="en-US" altLang="pt-BR" b="1" dirty="0">
                <a:solidFill>
                  <a:schemeClr val="accent2"/>
                </a:solidFill>
                <a:latin typeface="Arial" panose="020B0604020202020204" pitchFamily="34" charset="0"/>
                <a:cs typeface="Arial" panose="020B0604020202020204" pitchFamily="34" charset="0"/>
                <a:sym typeface="+mn-ea"/>
              </a:rPr>
              <a:t> de bens </a:t>
            </a:r>
            <a:r>
              <a:rPr lang="en-US" altLang="pt-BR" b="1" dirty="0" err="1">
                <a:solidFill>
                  <a:schemeClr val="accent2"/>
                </a:solidFill>
                <a:latin typeface="Arial" panose="020B0604020202020204" pitchFamily="34" charset="0"/>
                <a:cs typeface="Arial" panose="020B0604020202020204" pitchFamily="34" charset="0"/>
                <a:sym typeface="+mn-ea"/>
              </a:rPr>
              <a:t>incorpóreos</a:t>
            </a:r>
            <a:r>
              <a:rPr lang="en-US" altLang="pt-BR" b="1" dirty="0">
                <a:solidFill>
                  <a:schemeClr val="accent2"/>
                </a:solidFill>
                <a:latin typeface="Arial" panose="020B0604020202020204" pitchFamily="34" charset="0"/>
                <a:cs typeface="Arial" panose="020B0604020202020204" pitchFamily="34" charset="0"/>
                <a:sym typeface="+mn-ea"/>
              </a:rPr>
              <a:t>:</a:t>
            </a:r>
          </a:p>
          <a:p>
            <a:pPr marL="342900" indent="-342900" algn="just">
              <a:buFont typeface="Arial" panose="020B0604020202020204" pitchFamily="34" charset="0"/>
              <a:buChar char="•"/>
            </a:pPr>
            <a:endParaRPr lang="en-US" altLang="pt-BR" sz="800" b="1" dirty="0">
              <a:solidFill>
                <a:schemeClr val="accent2"/>
              </a:solidFill>
              <a:latin typeface="Arial" panose="020B0604020202020204" pitchFamily="34" charset="0"/>
              <a:cs typeface="Arial" panose="020B0604020202020204" pitchFamily="34" charset="0"/>
              <a:sym typeface="+mn-ea"/>
            </a:endParaRPr>
          </a:p>
          <a:p>
            <a:pPr marL="342900" indent="-342900" algn="just">
              <a:buFont typeface="Arial" panose="020B0604020202020204" pitchFamily="34" charset="0"/>
              <a:buChar char="•"/>
            </a:pPr>
            <a:r>
              <a:rPr lang="en-US" altLang="pt-BR" dirty="0" err="1">
                <a:latin typeface="Arial" panose="020B0604020202020204" pitchFamily="34" charset="0"/>
                <a:cs typeface="Arial" panose="020B0604020202020204" pitchFamily="34" charset="0"/>
                <a:sym typeface="+mn-ea"/>
              </a:rPr>
              <a:t>N</a:t>
            </a:r>
            <a:r>
              <a:rPr lang="en-US" altLang="en-US" dirty="0" err="1">
                <a:latin typeface="Arial" panose="020B0604020202020204" pitchFamily="34" charset="0"/>
                <a:cs typeface="Arial" panose="020B0604020202020204" pitchFamily="34" charset="0"/>
                <a:sym typeface="+mn-ea"/>
              </a:rPr>
              <a:t>ã</a:t>
            </a:r>
            <a:r>
              <a:rPr lang="en-US" altLang="pt-BR" dirty="0" err="1">
                <a:latin typeface="Arial" panose="020B0604020202020204" pitchFamily="34" charset="0"/>
                <a:cs typeface="Arial" panose="020B0604020202020204" pitchFamily="34" charset="0"/>
                <a:sym typeface="+mn-ea"/>
              </a:rPr>
              <a:t>o</a:t>
            </a:r>
            <a:r>
              <a:rPr lang="en-US" altLang="pt-BR" dirty="0">
                <a:latin typeface="Arial" panose="020B0604020202020204" pitchFamily="34" charset="0"/>
                <a:cs typeface="Arial" panose="020B0604020202020204" pitchFamily="34" charset="0"/>
                <a:sym typeface="+mn-ea"/>
              </a:rPr>
              <a:t> </a:t>
            </a:r>
            <a:r>
              <a:rPr lang="en-US" altLang="pt-BR" dirty="0" err="1">
                <a:latin typeface="Arial" panose="020B0604020202020204" pitchFamily="34" charset="0"/>
                <a:cs typeface="Arial" panose="020B0604020202020204" pitchFamily="34" charset="0"/>
                <a:sym typeface="+mn-ea"/>
              </a:rPr>
              <a:t>t</a:t>
            </a:r>
            <a:r>
              <a:rPr lang="en-US" altLang="en-US" dirty="0" err="1">
                <a:latin typeface="Arial" panose="020B0604020202020204" pitchFamily="34" charset="0"/>
                <a:cs typeface="Arial" panose="020B0604020202020204" pitchFamily="34" charset="0"/>
                <a:sym typeface="+mn-ea"/>
              </a:rPr>
              <a:t>ê</a:t>
            </a:r>
            <a:r>
              <a:rPr lang="en-US" altLang="pt-BR" dirty="0" err="1">
                <a:latin typeface="Arial" panose="020B0604020202020204" pitchFamily="34" charset="0"/>
                <a:cs typeface="Arial" panose="020B0604020202020204" pitchFamily="34" charset="0"/>
                <a:sym typeface="+mn-ea"/>
              </a:rPr>
              <a:t>m</a:t>
            </a:r>
            <a:r>
              <a:rPr lang="en-US" altLang="pt-BR" dirty="0">
                <a:latin typeface="Arial" panose="020B0604020202020204" pitchFamily="34" charset="0"/>
                <a:cs typeface="Arial" panose="020B0604020202020204" pitchFamily="34" charset="0"/>
                <a:sym typeface="+mn-ea"/>
              </a:rPr>
              <a:t> </a:t>
            </a:r>
            <a:r>
              <a:rPr lang="en-US" altLang="pt-BR" dirty="0" err="1">
                <a:latin typeface="Arial" panose="020B0604020202020204" pitchFamily="34" charset="0"/>
                <a:cs typeface="Arial" panose="020B0604020202020204" pitchFamily="34" charset="0"/>
                <a:sym typeface="+mn-ea"/>
              </a:rPr>
              <a:t>exist</a:t>
            </a:r>
            <a:r>
              <a:rPr lang="en-US" altLang="en-US" dirty="0" err="1">
                <a:latin typeface="Arial" panose="020B0604020202020204" pitchFamily="34" charset="0"/>
                <a:cs typeface="Arial" panose="020B0604020202020204" pitchFamily="34" charset="0"/>
                <a:sym typeface="+mn-ea"/>
              </a:rPr>
              <a:t>ê</a:t>
            </a:r>
            <a:r>
              <a:rPr lang="en-US" altLang="pt-BR" dirty="0" err="1">
                <a:latin typeface="Arial" panose="020B0604020202020204" pitchFamily="34" charset="0"/>
                <a:cs typeface="Arial" panose="020B0604020202020204" pitchFamily="34" charset="0"/>
                <a:sym typeface="+mn-ea"/>
              </a:rPr>
              <a:t>ncia</a:t>
            </a:r>
            <a:r>
              <a:rPr lang="en-US" altLang="pt-BR" dirty="0">
                <a:latin typeface="Arial" panose="020B0604020202020204" pitchFamily="34" charset="0"/>
                <a:cs typeface="Arial" panose="020B0604020202020204" pitchFamily="34" charset="0"/>
                <a:sym typeface="+mn-ea"/>
              </a:rPr>
              <a:t> </a:t>
            </a:r>
            <a:r>
              <a:rPr lang="en-US" altLang="pt-BR" dirty="0" err="1">
                <a:latin typeface="Arial" panose="020B0604020202020204" pitchFamily="34" charset="0"/>
                <a:cs typeface="Arial" panose="020B0604020202020204" pitchFamily="34" charset="0"/>
                <a:sym typeface="+mn-ea"/>
              </a:rPr>
              <a:t>f</a:t>
            </a:r>
            <a:r>
              <a:rPr lang="en-US" altLang="en-US" dirty="0" err="1">
                <a:latin typeface="Arial" panose="020B0604020202020204" pitchFamily="34" charset="0"/>
                <a:cs typeface="Arial" panose="020B0604020202020204" pitchFamily="34" charset="0"/>
                <a:sym typeface="+mn-ea"/>
              </a:rPr>
              <a:t>í</a:t>
            </a:r>
            <a:r>
              <a:rPr lang="en-US" altLang="pt-BR" dirty="0" err="1">
                <a:latin typeface="Arial" panose="020B0604020202020204" pitchFamily="34" charset="0"/>
                <a:cs typeface="Arial" panose="020B0604020202020204" pitchFamily="34" charset="0"/>
                <a:sym typeface="+mn-ea"/>
              </a:rPr>
              <a:t>sica</a:t>
            </a:r>
            <a:r>
              <a:rPr lang="en-US" altLang="pt-BR" dirty="0">
                <a:latin typeface="Arial" panose="020B0604020202020204" pitchFamily="34" charset="0"/>
                <a:cs typeface="Arial" panose="020B0604020202020204" pitchFamily="34" charset="0"/>
                <a:sym typeface="+mn-ea"/>
              </a:rPr>
              <a:t>, </a:t>
            </a:r>
            <a:r>
              <a:rPr lang="en-US" altLang="pt-BR" dirty="0" err="1">
                <a:latin typeface="Arial" panose="020B0604020202020204" pitchFamily="34" charset="0"/>
                <a:cs typeface="Arial" panose="020B0604020202020204" pitchFamily="34" charset="0"/>
                <a:sym typeface="+mn-ea"/>
              </a:rPr>
              <a:t>s</a:t>
            </a:r>
            <a:r>
              <a:rPr lang="en-US" altLang="en-US" dirty="0" err="1">
                <a:latin typeface="Arial" panose="020B0604020202020204" pitchFamily="34" charset="0"/>
                <a:cs typeface="Arial" panose="020B0604020202020204" pitchFamily="34" charset="0"/>
                <a:sym typeface="+mn-ea"/>
              </a:rPr>
              <a:t>ã</a:t>
            </a:r>
            <a:r>
              <a:rPr lang="en-US" altLang="pt-BR" dirty="0" err="1">
                <a:latin typeface="Arial" panose="020B0604020202020204" pitchFamily="34" charset="0"/>
                <a:cs typeface="Arial" panose="020B0604020202020204" pitchFamily="34" charset="0"/>
                <a:sym typeface="+mn-ea"/>
              </a:rPr>
              <a:t>o</a:t>
            </a:r>
            <a:r>
              <a:rPr lang="en-US" altLang="pt-BR" dirty="0">
                <a:latin typeface="Arial" panose="020B0604020202020204" pitchFamily="34" charset="0"/>
                <a:cs typeface="Arial" panose="020B0604020202020204" pitchFamily="34" charset="0"/>
                <a:sym typeface="+mn-ea"/>
              </a:rPr>
              <a:t> </a:t>
            </a:r>
            <a:r>
              <a:rPr lang="en-US" altLang="pt-BR" dirty="0" err="1">
                <a:latin typeface="Arial" panose="020B0604020202020204" pitchFamily="34" charset="0"/>
                <a:cs typeface="Arial" panose="020B0604020202020204" pitchFamily="34" charset="0"/>
                <a:sym typeface="+mn-ea"/>
              </a:rPr>
              <a:t>abstratos</a:t>
            </a:r>
            <a:r>
              <a:rPr lang="en-US" altLang="pt-BR" dirty="0">
                <a:latin typeface="Arial" panose="020B0604020202020204" pitchFamily="34" charset="0"/>
                <a:cs typeface="Arial" panose="020B0604020202020204" pitchFamily="34" charset="0"/>
                <a:sym typeface="+mn-ea"/>
              </a:rPr>
              <a:t>.</a:t>
            </a:r>
          </a:p>
          <a:p>
            <a:pPr marL="342900" indent="-342900" algn="just">
              <a:buFont typeface="Arial" panose="020B0604020202020204" pitchFamily="34" charset="0"/>
              <a:buChar char="•"/>
            </a:pPr>
            <a:endParaRPr lang="en-US" altLang="pt-BR" sz="800" dirty="0">
              <a:latin typeface="Arial" panose="020B0604020202020204" pitchFamily="34" charset="0"/>
              <a:cs typeface="Arial" panose="020B0604020202020204" pitchFamily="34" charset="0"/>
              <a:sym typeface="+mn-ea"/>
            </a:endParaRPr>
          </a:p>
          <a:p>
            <a:pPr marL="342900" indent="-342900" algn="just">
              <a:buFont typeface="Arial" panose="020B0604020202020204" pitchFamily="34" charset="0"/>
              <a:buChar char="•"/>
            </a:pPr>
            <a:r>
              <a:rPr lang="en-US" altLang="pt-BR" dirty="0" err="1">
                <a:latin typeface="Arial" panose="020B0604020202020204" pitchFamily="34" charset="0"/>
                <a:cs typeface="Arial" panose="020B0604020202020204" pitchFamily="34" charset="0"/>
                <a:sym typeface="+mn-ea"/>
              </a:rPr>
              <a:t>Podem</a:t>
            </a:r>
            <a:r>
              <a:rPr lang="en-US" altLang="pt-BR" dirty="0">
                <a:latin typeface="Arial" panose="020B0604020202020204" pitchFamily="34" charset="0"/>
                <a:cs typeface="Arial" panose="020B0604020202020204" pitchFamily="34" charset="0"/>
                <a:sym typeface="+mn-ea"/>
              </a:rPr>
              <a:t> ser </a:t>
            </a:r>
            <a:r>
              <a:rPr lang="en-US" altLang="pt-BR" dirty="0" err="1">
                <a:latin typeface="Arial" panose="020B0604020202020204" pitchFamily="34" charset="0"/>
                <a:cs typeface="Arial" panose="020B0604020202020204" pitchFamily="34" charset="0"/>
                <a:sym typeface="+mn-ea"/>
              </a:rPr>
              <a:t>objeto</a:t>
            </a:r>
            <a:r>
              <a:rPr lang="en-US" altLang="pt-BR" dirty="0">
                <a:latin typeface="Arial" panose="020B0604020202020204" pitchFamily="34" charset="0"/>
                <a:cs typeface="Arial" panose="020B0604020202020204" pitchFamily="34" charset="0"/>
                <a:sym typeface="+mn-ea"/>
              </a:rPr>
              <a:t> de </a:t>
            </a:r>
            <a:r>
              <a:rPr lang="en-US" altLang="pt-BR" dirty="0" err="1">
                <a:latin typeface="Arial" panose="020B0604020202020204" pitchFamily="34" charset="0"/>
                <a:cs typeface="Arial" panose="020B0604020202020204" pitchFamily="34" charset="0"/>
                <a:sym typeface="+mn-ea"/>
              </a:rPr>
              <a:t>propriedade</a:t>
            </a:r>
            <a:r>
              <a:rPr lang="en-US" altLang="pt-BR" dirty="0">
                <a:latin typeface="Arial" panose="020B0604020202020204" pitchFamily="34" charset="0"/>
                <a:cs typeface="Arial" panose="020B0604020202020204" pitchFamily="34" charset="0"/>
                <a:sym typeface="+mn-ea"/>
              </a:rPr>
              <a:t> e </a:t>
            </a:r>
            <a:r>
              <a:rPr lang="en-US" altLang="pt-BR" dirty="0" err="1">
                <a:latin typeface="Arial" panose="020B0604020202020204" pitchFamily="34" charset="0"/>
                <a:cs typeface="Arial" panose="020B0604020202020204" pitchFamily="34" charset="0"/>
                <a:sym typeface="+mn-ea"/>
              </a:rPr>
              <a:t>direitos</a:t>
            </a:r>
            <a:r>
              <a:rPr lang="en-US" altLang="pt-BR" dirty="0">
                <a:latin typeface="Arial" panose="020B0604020202020204" pitchFamily="34" charset="0"/>
                <a:cs typeface="Arial" panose="020B0604020202020204" pitchFamily="34" charset="0"/>
                <a:sym typeface="+mn-ea"/>
              </a:rPr>
              <a:t>.</a:t>
            </a:r>
          </a:p>
          <a:p>
            <a:pPr marL="342900" indent="-342900" algn="just">
              <a:buFont typeface="Arial" panose="020B0604020202020204" pitchFamily="34" charset="0"/>
              <a:buChar char="•"/>
            </a:pPr>
            <a:endParaRPr lang="en-US" altLang="pt-BR" sz="800" dirty="0">
              <a:latin typeface="Arial" panose="020B0604020202020204" pitchFamily="34" charset="0"/>
              <a:cs typeface="Arial" panose="020B0604020202020204" pitchFamily="34" charset="0"/>
              <a:sym typeface="+mn-ea"/>
            </a:endParaRPr>
          </a:p>
          <a:p>
            <a:pPr marL="342900" indent="-342900" algn="just">
              <a:buFont typeface="Arial" panose="020B0604020202020204" pitchFamily="34" charset="0"/>
              <a:buChar char="•"/>
            </a:pPr>
            <a:r>
              <a:rPr lang="en-US" altLang="pt-BR" dirty="0" err="1">
                <a:latin typeface="Arial" panose="020B0604020202020204" pitchFamily="34" charset="0"/>
                <a:cs typeface="Arial" panose="020B0604020202020204" pitchFamily="34" charset="0"/>
                <a:sym typeface="+mn-ea"/>
              </a:rPr>
              <a:t>T</a:t>
            </a:r>
            <a:r>
              <a:rPr lang="en-US" altLang="en-US" dirty="0" err="1">
                <a:latin typeface="Arial" panose="020B0604020202020204" pitchFamily="34" charset="0"/>
                <a:cs typeface="Arial" panose="020B0604020202020204" pitchFamily="34" charset="0"/>
                <a:sym typeface="+mn-ea"/>
              </a:rPr>
              <a:t>ê</a:t>
            </a:r>
            <a:r>
              <a:rPr lang="en-US" altLang="pt-BR" dirty="0" err="1">
                <a:latin typeface="Arial" panose="020B0604020202020204" pitchFamily="34" charset="0"/>
                <a:cs typeface="Arial" panose="020B0604020202020204" pitchFamily="34" charset="0"/>
                <a:sym typeface="+mn-ea"/>
              </a:rPr>
              <a:t>m</a:t>
            </a:r>
            <a:r>
              <a:rPr lang="en-US" altLang="pt-BR" dirty="0">
                <a:latin typeface="Arial" panose="020B0604020202020204" pitchFamily="34" charset="0"/>
                <a:cs typeface="Arial" panose="020B0604020202020204" pitchFamily="34" charset="0"/>
                <a:sym typeface="+mn-ea"/>
              </a:rPr>
              <a:t> valor </a:t>
            </a:r>
            <a:r>
              <a:rPr lang="en-US" altLang="pt-BR" dirty="0" err="1">
                <a:latin typeface="Arial" panose="020B0604020202020204" pitchFamily="34" charset="0"/>
                <a:cs typeface="Arial" panose="020B0604020202020204" pitchFamily="34" charset="0"/>
                <a:sym typeface="+mn-ea"/>
              </a:rPr>
              <a:t>econômico</a:t>
            </a:r>
            <a:r>
              <a:rPr lang="en-US" altLang="pt-BR" dirty="0">
                <a:latin typeface="Arial" panose="020B0604020202020204" pitchFamily="34" charset="0"/>
                <a:cs typeface="Arial" panose="020B0604020202020204" pitchFamily="34" charset="0"/>
                <a:sym typeface="+mn-ea"/>
              </a:rPr>
              <a:t>.</a:t>
            </a:r>
          </a:p>
          <a:p>
            <a:pPr marL="342900" indent="-342900" algn="just">
              <a:buFont typeface="Arial" panose="020B0604020202020204" pitchFamily="34" charset="0"/>
              <a:buChar char="•"/>
            </a:pPr>
            <a:endParaRPr lang="en-US" altLang="pt-BR" sz="800" dirty="0">
              <a:latin typeface="Arial" panose="020B0604020202020204" pitchFamily="34" charset="0"/>
              <a:cs typeface="Arial" panose="020B0604020202020204" pitchFamily="34" charset="0"/>
              <a:sym typeface="+mn-ea"/>
            </a:endParaRPr>
          </a:p>
          <a:p>
            <a:pPr marL="342900" indent="-342900" algn="just">
              <a:buFont typeface="Arial" panose="020B0604020202020204" pitchFamily="34" charset="0"/>
              <a:buChar char="•"/>
            </a:pPr>
            <a:r>
              <a:rPr lang="en-US" altLang="pt-BR" dirty="0">
                <a:latin typeface="Arial" panose="020B0604020202020204" pitchFamily="34" charset="0"/>
                <a:cs typeface="Arial" panose="020B0604020202020204" pitchFamily="34" charset="0"/>
                <a:sym typeface="+mn-ea"/>
              </a:rPr>
              <a:t>S</a:t>
            </a:r>
            <a:r>
              <a:rPr lang="en-US" altLang="en-US" dirty="0">
                <a:latin typeface="Arial" panose="020B0604020202020204" pitchFamily="34" charset="0"/>
                <a:cs typeface="Arial" panose="020B0604020202020204" pitchFamily="34" charset="0"/>
                <a:sym typeface="+mn-ea"/>
              </a:rPr>
              <a:t>ã</a:t>
            </a:r>
            <a:r>
              <a:rPr lang="en-US" altLang="pt-BR" dirty="0">
                <a:latin typeface="Arial" panose="020B0604020202020204" pitchFamily="34" charset="0"/>
                <a:cs typeface="Arial" panose="020B0604020202020204" pitchFamily="34" charset="0"/>
                <a:sym typeface="+mn-ea"/>
              </a:rPr>
              <a:t>o </a:t>
            </a:r>
            <a:r>
              <a:rPr lang="en-US" altLang="pt-BR" dirty="0" err="1">
                <a:latin typeface="Arial" panose="020B0604020202020204" pitchFamily="34" charset="0"/>
                <a:cs typeface="Arial" panose="020B0604020202020204" pitchFamily="34" charset="0"/>
                <a:sym typeface="+mn-ea"/>
              </a:rPr>
              <a:t>protegidos</a:t>
            </a:r>
            <a:r>
              <a:rPr lang="en-US" altLang="pt-BR" dirty="0">
                <a:latin typeface="Arial" panose="020B0604020202020204" pitchFamily="34" charset="0"/>
                <a:cs typeface="Arial" panose="020B0604020202020204" pitchFamily="34" charset="0"/>
                <a:sym typeface="+mn-ea"/>
              </a:rPr>
              <a:t> </a:t>
            </a:r>
            <a:r>
              <a:rPr lang="en-US" altLang="pt-BR" dirty="0" err="1">
                <a:latin typeface="Arial" panose="020B0604020202020204" pitchFamily="34" charset="0"/>
                <a:cs typeface="Arial" panose="020B0604020202020204" pitchFamily="34" charset="0"/>
                <a:sym typeface="+mn-ea"/>
              </a:rPr>
              <a:t>por</a:t>
            </a:r>
            <a:r>
              <a:rPr lang="en-US" altLang="pt-BR" dirty="0">
                <a:latin typeface="Arial" panose="020B0604020202020204" pitchFamily="34" charset="0"/>
                <a:cs typeface="Arial" panose="020B0604020202020204" pitchFamily="34" charset="0"/>
                <a:sym typeface="+mn-ea"/>
              </a:rPr>
              <a:t> leis </a:t>
            </a:r>
            <a:r>
              <a:rPr lang="en-US" altLang="pt-BR" dirty="0" err="1">
                <a:latin typeface="Arial" panose="020B0604020202020204" pitchFamily="34" charset="0"/>
                <a:cs typeface="Arial" panose="020B0604020202020204" pitchFamily="34" charset="0"/>
                <a:sym typeface="+mn-ea"/>
              </a:rPr>
              <a:t>espec</a:t>
            </a:r>
            <a:r>
              <a:rPr lang="en-US" altLang="en-US" dirty="0" err="1">
                <a:latin typeface="Arial" panose="020B0604020202020204" pitchFamily="34" charset="0"/>
                <a:cs typeface="Arial" panose="020B0604020202020204" pitchFamily="34" charset="0"/>
                <a:sym typeface="+mn-ea"/>
              </a:rPr>
              <a:t>í</a:t>
            </a:r>
            <a:r>
              <a:rPr lang="en-US" altLang="pt-BR" dirty="0" err="1">
                <a:latin typeface="Arial" panose="020B0604020202020204" pitchFamily="34" charset="0"/>
                <a:cs typeface="Arial" panose="020B0604020202020204" pitchFamily="34" charset="0"/>
                <a:sym typeface="+mn-ea"/>
              </a:rPr>
              <a:t>ficas</a:t>
            </a:r>
            <a:r>
              <a:rPr lang="en-US" altLang="pt-BR" dirty="0">
                <a:latin typeface="Arial" panose="020B0604020202020204" pitchFamily="34" charset="0"/>
                <a:cs typeface="Arial" panose="020B0604020202020204" pitchFamily="34" charset="0"/>
                <a:sym typeface="+mn-ea"/>
              </a:rPr>
              <a:t>. </a:t>
            </a:r>
          </a:p>
          <a:p>
            <a:pPr algn="just"/>
            <a:endParaRPr lang="en-US" altLang="pt-BR" sz="800" dirty="0">
              <a:latin typeface="Arial" panose="020B0604020202020204" pitchFamily="34" charset="0"/>
              <a:cs typeface="Arial" panose="020B0604020202020204" pitchFamily="34" charset="0"/>
              <a:sym typeface="+mn-ea"/>
            </a:endParaRPr>
          </a:p>
          <a:p>
            <a:pPr algn="just"/>
            <a:r>
              <a:rPr lang="en-US" altLang="pt-BR" b="1" dirty="0" err="1">
                <a:solidFill>
                  <a:schemeClr val="accent2"/>
                </a:solidFill>
                <a:latin typeface="Arial" panose="020B0604020202020204" pitchFamily="34" charset="0"/>
                <a:cs typeface="Arial" panose="020B0604020202020204" pitchFamily="34" charset="0"/>
                <a:sym typeface="+mn-ea"/>
              </a:rPr>
              <a:t>Import</a:t>
            </a:r>
            <a:r>
              <a:rPr lang="en-US" altLang="en-US" b="1" dirty="0" err="1">
                <a:solidFill>
                  <a:schemeClr val="accent2"/>
                </a:solidFill>
                <a:latin typeface="Arial" panose="020B0604020202020204" pitchFamily="34" charset="0"/>
                <a:cs typeface="Arial" panose="020B0604020202020204" pitchFamily="34" charset="0"/>
                <a:sym typeface="+mn-ea"/>
              </a:rPr>
              <a:t>â</a:t>
            </a:r>
            <a:r>
              <a:rPr lang="en-US" altLang="pt-BR" b="1" dirty="0" err="1">
                <a:solidFill>
                  <a:schemeClr val="accent2"/>
                </a:solidFill>
                <a:latin typeface="Arial" panose="020B0604020202020204" pitchFamily="34" charset="0"/>
                <a:cs typeface="Arial" panose="020B0604020202020204" pitchFamily="34" charset="0"/>
                <a:sym typeface="+mn-ea"/>
              </a:rPr>
              <a:t>ncia</a:t>
            </a:r>
            <a:r>
              <a:rPr lang="en-US" altLang="pt-BR" b="1" dirty="0">
                <a:solidFill>
                  <a:schemeClr val="accent2"/>
                </a:solidFill>
                <a:latin typeface="Arial" panose="020B0604020202020204" pitchFamily="34" charset="0"/>
                <a:cs typeface="Arial" panose="020B0604020202020204" pitchFamily="34" charset="0"/>
                <a:sym typeface="+mn-ea"/>
              </a:rPr>
              <a:t> dos bens </a:t>
            </a:r>
            <a:r>
              <a:rPr lang="en-US" altLang="pt-BR" b="1" dirty="0" err="1">
                <a:solidFill>
                  <a:schemeClr val="accent2"/>
                </a:solidFill>
                <a:latin typeface="Arial" panose="020B0604020202020204" pitchFamily="34" charset="0"/>
                <a:cs typeface="Arial" panose="020B0604020202020204" pitchFamily="34" charset="0"/>
                <a:sym typeface="+mn-ea"/>
              </a:rPr>
              <a:t>incorpóreos</a:t>
            </a:r>
            <a:r>
              <a:rPr lang="en-US" altLang="pt-BR" b="1" dirty="0">
                <a:solidFill>
                  <a:schemeClr val="accent2"/>
                </a:solidFill>
                <a:latin typeface="Arial" panose="020B0604020202020204" pitchFamily="34" charset="0"/>
                <a:cs typeface="Arial" panose="020B0604020202020204" pitchFamily="34" charset="0"/>
                <a:sym typeface="+mn-ea"/>
              </a:rPr>
              <a:t>:</a:t>
            </a:r>
          </a:p>
          <a:p>
            <a:pPr marL="342900" indent="-342900" algn="just">
              <a:buFont typeface="Arial" panose="020B0604020202020204" pitchFamily="34" charset="0"/>
              <a:buChar char="•"/>
            </a:pPr>
            <a:r>
              <a:rPr lang="en-US" altLang="pt-BR" dirty="0">
                <a:latin typeface="Arial" panose="020B0604020202020204" pitchFamily="34" charset="0"/>
                <a:cs typeface="Arial" panose="020B0604020202020204" pitchFamily="34" charset="0"/>
                <a:sym typeface="+mn-ea"/>
              </a:rPr>
              <a:t>Bens </a:t>
            </a:r>
            <a:r>
              <a:rPr lang="en-US" altLang="pt-BR" dirty="0" err="1">
                <a:latin typeface="Arial" panose="020B0604020202020204" pitchFamily="34" charset="0"/>
                <a:cs typeface="Arial" panose="020B0604020202020204" pitchFamily="34" charset="0"/>
                <a:sym typeface="+mn-ea"/>
              </a:rPr>
              <a:t>incorp</a:t>
            </a:r>
            <a:r>
              <a:rPr lang="en-US" altLang="en-US" dirty="0" err="1">
                <a:latin typeface="Arial" panose="020B0604020202020204" pitchFamily="34" charset="0"/>
                <a:cs typeface="Arial" panose="020B0604020202020204" pitchFamily="34" charset="0"/>
                <a:sym typeface="+mn-ea"/>
              </a:rPr>
              <a:t>ó</a:t>
            </a:r>
            <a:r>
              <a:rPr lang="en-US" altLang="pt-BR" dirty="0" err="1">
                <a:latin typeface="Arial" panose="020B0604020202020204" pitchFamily="34" charset="0"/>
                <a:cs typeface="Arial" panose="020B0604020202020204" pitchFamily="34" charset="0"/>
                <a:sym typeface="+mn-ea"/>
              </a:rPr>
              <a:t>reos</a:t>
            </a:r>
            <a:r>
              <a:rPr lang="en-US" altLang="pt-BR" dirty="0">
                <a:latin typeface="Arial" panose="020B0604020202020204" pitchFamily="34" charset="0"/>
                <a:cs typeface="Arial" panose="020B0604020202020204" pitchFamily="34" charset="0"/>
                <a:sym typeface="+mn-ea"/>
              </a:rPr>
              <a:t> </a:t>
            </a:r>
            <a:r>
              <a:rPr lang="en-US" altLang="pt-BR" dirty="0" err="1">
                <a:latin typeface="Arial" panose="020B0604020202020204" pitchFamily="34" charset="0"/>
                <a:cs typeface="Arial" panose="020B0604020202020204" pitchFamily="34" charset="0"/>
                <a:sym typeface="+mn-ea"/>
              </a:rPr>
              <a:t>s</a:t>
            </a:r>
            <a:r>
              <a:rPr lang="en-US" altLang="en-US" dirty="0" err="1">
                <a:latin typeface="Arial" panose="020B0604020202020204" pitchFamily="34" charset="0"/>
                <a:cs typeface="Arial" panose="020B0604020202020204" pitchFamily="34" charset="0"/>
                <a:sym typeface="+mn-ea"/>
              </a:rPr>
              <a:t>ã</a:t>
            </a:r>
            <a:r>
              <a:rPr lang="en-US" altLang="pt-BR" dirty="0" err="1">
                <a:latin typeface="Arial" panose="020B0604020202020204" pitchFamily="34" charset="0"/>
                <a:cs typeface="Arial" panose="020B0604020202020204" pitchFamily="34" charset="0"/>
                <a:sym typeface="+mn-ea"/>
              </a:rPr>
              <a:t>o</a:t>
            </a:r>
            <a:r>
              <a:rPr lang="en-US" altLang="pt-BR" dirty="0">
                <a:latin typeface="Arial" panose="020B0604020202020204" pitchFamily="34" charset="0"/>
                <a:cs typeface="Arial" panose="020B0604020202020204" pitchFamily="34" charset="0"/>
                <a:sym typeface="+mn-ea"/>
              </a:rPr>
              <a:t> </a:t>
            </a:r>
            <a:r>
              <a:rPr lang="en-US" altLang="pt-BR" dirty="0" err="1">
                <a:latin typeface="Arial" panose="020B0604020202020204" pitchFamily="34" charset="0"/>
                <a:cs typeface="Arial" panose="020B0604020202020204" pitchFamily="34" charset="0"/>
                <a:sym typeface="+mn-ea"/>
              </a:rPr>
              <a:t>cruciais</a:t>
            </a:r>
            <a:r>
              <a:rPr lang="en-US" altLang="pt-BR" dirty="0">
                <a:latin typeface="Arial" panose="020B0604020202020204" pitchFamily="34" charset="0"/>
                <a:cs typeface="Arial" panose="020B0604020202020204" pitchFamily="34" charset="0"/>
                <a:sym typeface="+mn-ea"/>
              </a:rPr>
              <a:t> para a </a:t>
            </a:r>
            <a:r>
              <a:rPr lang="en-US" altLang="pt-BR" dirty="0" err="1">
                <a:latin typeface="Arial" panose="020B0604020202020204" pitchFamily="34" charset="0"/>
                <a:cs typeface="Arial" panose="020B0604020202020204" pitchFamily="34" charset="0"/>
                <a:sym typeface="+mn-ea"/>
              </a:rPr>
              <a:t>economia</a:t>
            </a:r>
            <a:r>
              <a:rPr lang="en-US" altLang="pt-BR" dirty="0">
                <a:latin typeface="Arial" panose="020B0604020202020204" pitchFamily="34" charset="0"/>
                <a:cs typeface="Arial" panose="020B0604020202020204" pitchFamily="34" charset="0"/>
                <a:sym typeface="+mn-ea"/>
              </a:rPr>
              <a:t> moderna, </a:t>
            </a:r>
            <a:r>
              <a:rPr lang="en-US" altLang="pt-BR" dirty="0" err="1">
                <a:latin typeface="Arial" panose="020B0604020202020204" pitchFamily="34" charset="0"/>
                <a:cs typeface="Arial" panose="020B0604020202020204" pitchFamily="34" charset="0"/>
                <a:sym typeface="+mn-ea"/>
              </a:rPr>
              <a:t>especialmente</a:t>
            </a:r>
            <a:r>
              <a:rPr lang="en-US" altLang="pt-BR" dirty="0">
                <a:latin typeface="Arial" panose="020B0604020202020204" pitchFamily="34" charset="0"/>
                <a:cs typeface="Arial" panose="020B0604020202020204" pitchFamily="34" charset="0"/>
                <a:sym typeface="+mn-ea"/>
              </a:rPr>
              <a:t> </a:t>
            </a:r>
            <a:r>
              <a:rPr lang="en-US" altLang="pt-BR" dirty="0" err="1">
                <a:latin typeface="Arial" panose="020B0604020202020204" pitchFamily="34" charset="0"/>
                <a:cs typeface="Arial" panose="020B0604020202020204" pitchFamily="34" charset="0"/>
                <a:sym typeface="+mn-ea"/>
              </a:rPr>
              <a:t>na</a:t>
            </a:r>
            <a:r>
              <a:rPr lang="en-US" altLang="pt-BR" dirty="0">
                <a:latin typeface="Arial" panose="020B0604020202020204" pitchFamily="34" charset="0"/>
                <a:cs typeface="Arial" panose="020B0604020202020204" pitchFamily="34" charset="0"/>
                <a:sym typeface="+mn-ea"/>
              </a:rPr>
              <a:t> era digital. </a:t>
            </a:r>
          </a:p>
          <a:p>
            <a:pPr marL="342900" indent="-342900" algn="just">
              <a:buFont typeface="Arial" panose="020B0604020202020204" pitchFamily="34" charset="0"/>
              <a:buChar char="•"/>
            </a:pPr>
            <a:r>
              <a:rPr lang="en-US" altLang="pt-BR" dirty="0">
                <a:latin typeface="Arial" panose="020B0604020202020204" pitchFamily="34" charset="0"/>
                <a:cs typeface="Arial" panose="020B0604020202020204" pitchFamily="34" charset="0"/>
                <a:sym typeface="+mn-ea"/>
              </a:rPr>
              <a:t>A </a:t>
            </a:r>
            <a:r>
              <a:rPr lang="en-US" altLang="pt-BR" dirty="0" err="1">
                <a:latin typeface="Arial" panose="020B0604020202020204" pitchFamily="34" charset="0"/>
                <a:cs typeface="Arial" panose="020B0604020202020204" pitchFamily="34" charset="0"/>
                <a:sym typeface="+mn-ea"/>
              </a:rPr>
              <a:t>prote</a:t>
            </a:r>
            <a:r>
              <a:rPr lang="" altLang="en-US" dirty="0">
                <a:latin typeface="Arial" panose="020B0604020202020204" pitchFamily="34" charset="0"/>
                <a:cs typeface="Arial" panose="020B0604020202020204" pitchFamily="34" charset="0"/>
                <a:sym typeface="+mn-ea"/>
              </a:rPr>
              <a:t>ç</a:t>
            </a:r>
            <a:r>
              <a:rPr lang="en-US" altLang="en-US" dirty="0" err="1">
                <a:latin typeface="Arial" panose="020B0604020202020204" pitchFamily="34" charset="0"/>
                <a:cs typeface="Arial" panose="020B0604020202020204" pitchFamily="34" charset="0"/>
                <a:sym typeface="+mn-ea"/>
              </a:rPr>
              <a:t>ã</a:t>
            </a:r>
            <a:r>
              <a:rPr lang="en-US" altLang="pt-BR" dirty="0" err="1">
                <a:latin typeface="Arial" panose="020B0604020202020204" pitchFamily="34" charset="0"/>
                <a:cs typeface="Arial" panose="020B0604020202020204" pitchFamily="34" charset="0"/>
                <a:sym typeface="+mn-ea"/>
              </a:rPr>
              <a:t>o</a:t>
            </a:r>
            <a:r>
              <a:rPr lang="en-US" altLang="pt-BR" dirty="0">
                <a:latin typeface="Arial" panose="020B0604020202020204" pitchFamily="34" charset="0"/>
                <a:cs typeface="Arial" panose="020B0604020202020204" pitchFamily="34" charset="0"/>
                <a:sym typeface="+mn-ea"/>
              </a:rPr>
              <a:t> </a:t>
            </a:r>
            <a:r>
              <a:rPr lang="en-US" altLang="pt-BR" dirty="0" err="1">
                <a:latin typeface="Arial" panose="020B0604020202020204" pitchFamily="34" charset="0"/>
                <a:cs typeface="Arial" panose="020B0604020202020204" pitchFamily="34" charset="0"/>
                <a:sym typeface="+mn-ea"/>
              </a:rPr>
              <a:t>desses</a:t>
            </a:r>
            <a:r>
              <a:rPr lang="en-US" altLang="pt-BR" dirty="0">
                <a:latin typeface="Arial" panose="020B0604020202020204" pitchFamily="34" charset="0"/>
                <a:cs typeface="Arial" panose="020B0604020202020204" pitchFamily="34" charset="0"/>
                <a:sym typeface="+mn-ea"/>
              </a:rPr>
              <a:t> bens </a:t>
            </a:r>
            <a:r>
              <a:rPr lang="en-US" altLang="en-US" dirty="0">
                <a:latin typeface="Arial" panose="020B0604020202020204" pitchFamily="34" charset="0"/>
                <a:cs typeface="Arial" panose="020B0604020202020204" pitchFamily="34" charset="0"/>
                <a:sym typeface="+mn-ea"/>
              </a:rPr>
              <a:t>é</a:t>
            </a:r>
            <a:r>
              <a:rPr lang="en-US" altLang="pt-BR" dirty="0">
                <a:latin typeface="Arial" panose="020B0604020202020204" pitchFamily="34" charset="0"/>
                <a:cs typeface="Arial" panose="020B0604020202020204" pitchFamily="34" charset="0"/>
                <a:sym typeface="+mn-ea"/>
              </a:rPr>
              <a:t> fundamental para </a:t>
            </a:r>
            <a:r>
              <a:rPr lang="en-US" altLang="pt-BR" dirty="0" err="1">
                <a:latin typeface="Arial" panose="020B0604020202020204" pitchFamily="34" charset="0"/>
                <a:cs typeface="Arial" panose="020B0604020202020204" pitchFamily="34" charset="0"/>
                <a:sym typeface="+mn-ea"/>
              </a:rPr>
              <a:t>evitar</a:t>
            </a:r>
            <a:r>
              <a:rPr lang="en-US" altLang="pt-BR" dirty="0">
                <a:latin typeface="Arial" panose="020B0604020202020204" pitchFamily="34" charset="0"/>
                <a:cs typeface="Arial" panose="020B0604020202020204" pitchFamily="34" charset="0"/>
                <a:sym typeface="+mn-ea"/>
              </a:rPr>
              <a:t> </a:t>
            </a:r>
            <a:r>
              <a:rPr lang="en-US" altLang="pt-BR" dirty="0" err="1">
                <a:latin typeface="Arial" panose="020B0604020202020204" pitchFamily="34" charset="0"/>
                <a:cs typeface="Arial" panose="020B0604020202020204" pitchFamily="34" charset="0"/>
                <a:sym typeface="+mn-ea"/>
              </a:rPr>
              <a:t>fraudes</a:t>
            </a:r>
            <a:r>
              <a:rPr lang="en-US" altLang="pt-BR" dirty="0">
                <a:latin typeface="Arial" panose="020B0604020202020204" pitchFamily="34" charset="0"/>
                <a:cs typeface="Arial" panose="020B0604020202020204" pitchFamily="34" charset="0"/>
                <a:sym typeface="+mn-ea"/>
              </a:rPr>
              <a:t> e </a:t>
            </a:r>
            <a:r>
              <a:rPr lang="en-US" altLang="pt-BR" dirty="0" err="1">
                <a:latin typeface="Arial" panose="020B0604020202020204" pitchFamily="34" charset="0"/>
                <a:cs typeface="Arial" panose="020B0604020202020204" pitchFamily="34" charset="0"/>
                <a:sym typeface="+mn-ea"/>
              </a:rPr>
              <a:t>garantir</a:t>
            </a:r>
            <a:r>
              <a:rPr lang="en-US" altLang="pt-BR" dirty="0">
                <a:latin typeface="Arial" panose="020B0604020202020204" pitchFamily="34" charset="0"/>
                <a:cs typeface="Arial" panose="020B0604020202020204" pitchFamily="34" charset="0"/>
                <a:sym typeface="+mn-ea"/>
              </a:rPr>
              <a:t> a </a:t>
            </a:r>
            <a:r>
              <a:rPr lang="en-US" altLang="pt-BR" dirty="0" err="1">
                <a:latin typeface="Arial" panose="020B0604020202020204" pitchFamily="34" charset="0"/>
                <a:cs typeface="Arial" panose="020B0604020202020204" pitchFamily="34" charset="0"/>
                <a:sym typeface="+mn-ea"/>
              </a:rPr>
              <a:t>inova</a:t>
            </a:r>
            <a:r>
              <a:rPr lang="" altLang="en-US" dirty="0">
                <a:latin typeface="Arial" panose="020B0604020202020204" pitchFamily="34" charset="0"/>
                <a:cs typeface="Arial" panose="020B0604020202020204" pitchFamily="34" charset="0"/>
                <a:sym typeface="+mn-ea"/>
              </a:rPr>
              <a:t>ç</a:t>
            </a:r>
            <a:r>
              <a:rPr lang="en-US" altLang="en-US" dirty="0" err="1">
                <a:latin typeface="Arial" panose="020B0604020202020204" pitchFamily="34" charset="0"/>
                <a:cs typeface="Arial" panose="020B0604020202020204" pitchFamily="34" charset="0"/>
                <a:sym typeface="+mn-ea"/>
              </a:rPr>
              <a:t>ã</a:t>
            </a:r>
            <a:r>
              <a:rPr lang="en-US" altLang="pt-BR" dirty="0" err="1">
                <a:latin typeface="Arial" panose="020B0604020202020204" pitchFamily="34" charset="0"/>
                <a:cs typeface="Arial" panose="020B0604020202020204" pitchFamily="34" charset="0"/>
                <a:sym typeface="+mn-ea"/>
              </a:rPr>
              <a:t>o</a:t>
            </a:r>
            <a:r>
              <a:rPr lang="en-US" altLang="pt-BR" dirty="0">
                <a:latin typeface="Arial" panose="020B0604020202020204" pitchFamily="34" charset="0"/>
                <a:cs typeface="Arial" panose="020B0604020202020204" pitchFamily="34" charset="0"/>
                <a:sym typeface="+mn-ea"/>
              </a:rPr>
              <a:t>. </a:t>
            </a:r>
          </a:p>
          <a:p>
            <a:pPr marL="342900" indent="-342900" algn="just">
              <a:buFont typeface="Arial" panose="020B0604020202020204" pitchFamily="34" charset="0"/>
              <a:buChar char="•"/>
            </a:pPr>
            <a:r>
              <a:rPr lang="en-US" altLang="pt-BR" dirty="0">
                <a:latin typeface="Arial" panose="020B0604020202020204" pitchFamily="34" charset="0"/>
                <a:cs typeface="Arial" panose="020B0604020202020204" pitchFamily="34" charset="0"/>
                <a:sym typeface="+mn-ea"/>
              </a:rPr>
              <a:t>Eles </a:t>
            </a:r>
            <a:r>
              <a:rPr lang="en-US" altLang="pt-BR" dirty="0" err="1">
                <a:latin typeface="Arial" panose="020B0604020202020204" pitchFamily="34" charset="0"/>
                <a:cs typeface="Arial" panose="020B0604020202020204" pitchFamily="34" charset="0"/>
                <a:sym typeface="+mn-ea"/>
              </a:rPr>
              <a:t>representam</a:t>
            </a:r>
            <a:r>
              <a:rPr lang="en-US" altLang="pt-BR" dirty="0">
                <a:latin typeface="Arial" panose="020B0604020202020204" pitchFamily="34" charset="0"/>
                <a:cs typeface="Arial" panose="020B0604020202020204" pitchFamily="34" charset="0"/>
                <a:sym typeface="+mn-ea"/>
              </a:rPr>
              <a:t> um valor </a:t>
            </a:r>
            <a:r>
              <a:rPr lang="en-US" altLang="pt-BR" dirty="0" err="1">
                <a:latin typeface="Arial" panose="020B0604020202020204" pitchFamily="34" charset="0"/>
                <a:cs typeface="Arial" panose="020B0604020202020204" pitchFamily="34" charset="0"/>
                <a:sym typeface="+mn-ea"/>
              </a:rPr>
              <a:t>significativo</a:t>
            </a:r>
            <a:r>
              <a:rPr lang="en-US" altLang="pt-BR" dirty="0">
                <a:latin typeface="Arial" panose="020B0604020202020204" pitchFamily="34" charset="0"/>
                <a:cs typeface="Arial" panose="020B0604020202020204" pitchFamily="34" charset="0"/>
                <a:sym typeface="+mn-ea"/>
              </a:rPr>
              <a:t> para </a:t>
            </a:r>
            <a:r>
              <a:rPr lang="en-US" altLang="pt-BR" dirty="0" err="1">
                <a:latin typeface="Arial" panose="020B0604020202020204" pitchFamily="34" charset="0"/>
                <a:cs typeface="Arial" panose="020B0604020202020204" pitchFamily="34" charset="0"/>
                <a:sym typeface="+mn-ea"/>
              </a:rPr>
              <a:t>empresas</a:t>
            </a:r>
            <a:r>
              <a:rPr lang="en-US" altLang="pt-BR" dirty="0">
                <a:latin typeface="Arial" panose="020B0604020202020204" pitchFamily="34" charset="0"/>
                <a:cs typeface="Arial" panose="020B0604020202020204" pitchFamily="34" charset="0"/>
                <a:sym typeface="+mn-ea"/>
              </a:rPr>
              <a:t> e </a:t>
            </a:r>
            <a:r>
              <a:rPr lang="en-US" altLang="pt-BR" dirty="0" err="1">
                <a:latin typeface="Arial" panose="020B0604020202020204" pitchFamily="34" charset="0"/>
                <a:cs typeface="Arial" panose="020B0604020202020204" pitchFamily="34" charset="0"/>
                <a:sym typeface="+mn-ea"/>
              </a:rPr>
              <a:t>indiv</a:t>
            </a:r>
            <a:r>
              <a:rPr lang="en-US" altLang="en-US" dirty="0" err="1">
                <a:latin typeface="Arial" panose="020B0604020202020204" pitchFamily="34" charset="0"/>
                <a:cs typeface="Arial" panose="020B0604020202020204" pitchFamily="34" charset="0"/>
                <a:sym typeface="+mn-ea"/>
              </a:rPr>
              <a:t>í</a:t>
            </a:r>
            <a:r>
              <a:rPr lang="en-US" altLang="pt-BR" dirty="0" err="1">
                <a:latin typeface="Arial" panose="020B0604020202020204" pitchFamily="34" charset="0"/>
                <a:cs typeface="Arial" panose="020B0604020202020204" pitchFamily="34" charset="0"/>
                <a:sym typeface="+mn-ea"/>
              </a:rPr>
              <a:t>duos</a:t>
            </a:r>
            <a:r>
              <a:rPr lang="en-US" altLang="pt-BR" dirty="0">
                <a:latin typeface="Arial" panose="020B0604020202020204" pitchFamily="34" charset="0"/>
                <a:cs typeface="Arial" panose="020B0604020202020204" pitchFamily="34" charset="0"/>
                <a:sym typeface="+mn-ea"/>
              </a:rPr>
              <a:t>. </a:t>
            </a:r>
          </a:p>
          <a:p>
            <a:pPr algn="just"/>
            <a:endParaRPr lang="en-US" altLang="pt-BR" sz="800" dirty="0">
              <a:latin typeface="Arial" panose="020B0604020202020204" pitchFamily="34" charset="0"/>
              <a:cs typeface="Arial" panose="020B0604020202020204" pitchFamily="34" charset="0"/>
              <a:sym typeface="+mn-ea"/>
            </a:endParaRPr>
          </a:p>
          <a:p>
            <a:pPr algn="just"/>
            <a:endParaRPr lang="en-US" altLang="pt-BR" sz="800" dirty="0">
              <a:latin typeface="Arial" panose="020B0604020202020204" pitchFamily="34" charset="0"/>
              <a:cs typeface="Arial" panose="020B0604020202020204" pitchFamily="34" charset="0"/>
              <a:sym typeface="+mn-ea"/>
            </a:endParaRPr>
          </a:p>
          <a:p>
            <a:pPr algn="just"/>
            <a:r>
              <a:rPr lang="en-US" altLang="pt-BR" sz="1600" b="1" dirty="0">
                <a:latin typeface="Arial" panose="020B0604020202020204" pitchFamily="34" charset="0"/>
                <a:cs typeface="Arial" panose="020B0604020202020204" pitchFamily="34" charset="0"/>
                <a:sym typeface="+mn-ea"/>
              </a:rPr>
              <a:t>NOTA: AÇÕES – Bens </a:t>
            </a:r>
            <a:r>
              <a:rPr lang="en-US" altLang="pt-BR" sz="1600" b="1" dirty="0" err="1">
                <a:latin typeface="Arial" panose="020B0604020202020204" pitchFamily="34" charset="0"/>
                <a:cs typeface="Arial" panose="020B0604020202020204" pitchFamily="34" charset="0"/>
                <a:sym typeface="+mn-ea"/>
              </a:rPr>
              <a:t>Incorpóreos</a:t>
            </a:r>
            <a:r>
              <a:rPr lang="en-US" altLang="pt-BR" sz="1600" b="1" dirty="0">
                <a:latin typeface="Arial" panose="020B0604020202020204" pitchFamily="34" charset="0"/>
                <a:cs typeface="Arial" panose="020B0604020202020204" pitchFamily="34" charset="0"/>
                <a:sym typeface="+mn-ea"/>
              </a:rPr>
              <a:t>:</a:t>
            </a:r>
          </a:p>
          <a:p>
            <a:pPr algn="just"/>
            <a:r>
              <a:rPr lang="en-US" altLang="pt-BR" sz="1600" b="1" dirty="0">
                <a:latin typeface="Arial" panose="020B0604020202020204" pitchFamily="34" charset="0"/>
                <a:cs typeface="Arial" panose="020B0604020202020204" pitchFamily="34" charset="0"/>
                <a:sym typeface="+mn-ea"/>
              </a:rPr>
              <a:t>B3 – Bolsa de Valores: </a:t>
            </a:r>
            <a:r>
              <a:rPr lang="en-US" altLang="pt-BR" sz="1600" dirty="0">
                <a:latin typeface="Arial" panose="020B0604020202020204" pitchFamily="34" charset="0"/>
                <a:cs typeface="Arial" panose="020B0604020202020204" pitchFamily="34" charset="0"/>
                <a:sym typeface="+mn-ea"/>
              </a:rPr>
              <a:t>Copel, </a:t>
            </a:r>
            <a:r>
              <a:rPr lang="en-US" altLang="pt-BR" sz="1600" dirty="0" err="1">
                <a:latin typeface="Arial" panose="020B0604020202020204" pitchFamily="34" charset="0"/>
                <a:cs typeface="Arial" panose="020B0604020202020204" pitchFamily="34" charset="0"/>
                <a:sym typeface="+mn-ea"/>
              </a:rPr>
              <a:t>Sanepar</a:t>
            </a:r>
            <a:r>
              <a:rPr lang="en-US" altLang="pt-BR" sz="1600" dirty="0">
                <a:latin typeface="Arial" panose="020B0604020202020204" pitchFamily="34" charset="0"/>
                <a:cs typeface="Arial" panose="020B0604020202020204" pitchFamily="34" charset="0"/>
                <a:sym typeface="+mn-ea"/>
              </a:rPr>
              <a:t>, Vale, Petrobras, Banco do </a:t>
            </a:r>
            <a:r>
              <a:rPr lang="en-US" altLang="pt-BR" sz="1600" dirty="0" err="1">
                <a:latin typeface="Arial" panose="020B0604020202020204" pitchFamily="34" charset="0"/>
                <a:cs typeface="Arial" panose="020B0604020202020204" pitchFamily="34" charset="0"/>
                <a:sym typeface="+mn-ea"/>
              </a:rPr>
              <a:t>Brasil</a:t>
            </a:r>
            <a:r>
              <a:rPr lang="en-US" altLang="pt-BR" sz="1600" dirty="0">
                <a:latin typeface="Arial" panose="020B0604020202020204" pitchFamily="34" charset="0"/>
                <a:cs typeface="Arial" panose="020B0604020202020204" pitchFamily="34" charset="0"/>
                <a:sym typeface="+mn-ea"/>
              </a:rPr>
              <a:t>, etc.</a:t>
            </a:r>
          </a:p>
          <a:p>
            <a:pPr algn="just"/>
            <a:endParaRPr lang="en-US" altLang="pt-BR" sz="800" dirty="0">
              <a:latin typeface="Arial" panose="020B0604020202020204" pitchFamily="34" charset="0"/>
              <a:cs typeface="Arial" panose="020B0604020202020204" pitchFamily="34" charset="0"/>
              <a:sym typeface="+mn-ea"/>
            </a:endParaRPr>
          </a:p>
          <a:p>
            <a:pPr algn="just"/>
            <a:r>
              <a:rPr lang="en-US" altLang="pt-BR" sz="1600" b="1" dirty="0">
                <a:latin typeface="Arial" panose="020B0604020202020204" pitchFamily="34" charset="0"/>
                <a:cs typeface="Arial" panose="020B0604020202020204" pitchFamily="34" charset="0"/>
                <a:sym typeface="+mn-ea"/>
              </a:rPr>
              <a:t>SAPR4</a:t>
            </a:r>
            <a:r>
              <a:rPr lang="en-US" altLang="pt-BR" sz="1600" dirty="0">
                <a:latin typeface="Arial" panose="020B0604020202020204" pitchFamily="34" charset="0"/>
                <a:cs typeface="Arial" panose="020B0604020202020204" pitchFamily="34" charset="0"/>
                <a:sym typeface="+mn-ea"/>
              </a:rPr>
              <a:t> – R$ 6,44 – </a:t>
            </a:r>
            <a:r>
              <a:rPr lang="en-US" altLang="pt-BR" sz="1600" b="1" dirty="0">
                <a:latin typeface="Arial" panose="020B0604020202020204" pitchFamily="34" charset="0"/>
                <a:cs typeface="Arial" panose="020B0604020202020204" pitchFamily="34" charset="0"/>
                <a:sym typeface="+mn-ea"/>
              </a:rPr>
              <a:t>SANEPAR</a:t>
            </a:r>
            <a:r>
              <a:rPr lang="en-US" altLang="pt-BR" sz="1600" dirty="0">
                <a:latin typeface="Arial" panose="020B0604020202020204" pitchFamily="34" charset="0"/>
                <a:cs typeface="Arial" panose="020B0604020202020204" pitchFamily="34" charset="0"/>
                <a:sym typeface="+mn-ea"/>
              </a:rPr>
              <a:t> / AÇÃO – (B3 – 15/08/2025)</a:t>
            </a:r>
            <a:r>
              <a:rPr lang="pt-BR" dirty="0"/>
              <a:t> </a:t>
            </a:r>
            <a:r>
              <a:rPr lang="pt-BR" sz="1600" dirty="0"/>
              <a:t>O principal acionista é o Estado do Paraná, que detém 60,08% das ações ordinárias</a:t>
            </a:r>
            <a:endParaRPr lang="en-US" altLang="pt-BR" sz="1600" dirty="0">
              <a:latin typeface="Arial" panose="020B0604020202020204" pitchFamily="34" charset="0"/>
              <a:cs typeface="Arial" panose="020B0604020202020204" pitchFamily="34" charset="0"/>
              <a:sym typeface="+mn-ea"/>
            </a:endParaRPr>
          </a:p>
          <a:p>
            <a:pPr algn="just"/>
            <a:r>
              <a:rPr lang="en-US" altLang="pt-BR" sz="1600" b="1" dirty="0">
                <a:latin typeface="Arial" panose="020B0604020202020204" pitchFamily="34" charset="0"/>
                <a:cs typeface="Arial" panose="020B0604020202020204" pitchFamily="34" charset="0"/>
                <a:sym typeface="+mn-ea"/>
              </a:rPr>
              <a:t>CPLE6 </a:t>
            </a:r>
            <a:r>
              <a:rPr lang="en-US" altLang="pt-BR" sz="1600" dirty="0">
                <a:latin typeface="Arial" panose="020B0604020202020204" pitchFamily="34" charset="0"/>
                <a:cs typeface="Arial" panose="020B0604020202020204" pitchFamily="34" charset="0"/>
                <a:sym typeface="+mn-ea"/>
              </a:rPr>
              <a:t>– R$ 12,06 – </a:t>
            </a:r>
            <a:r>
              <a:rPr lang="en-US" altLang="pt-BR" sz="1600" b="1" dirty="0">
                <a:latin typeface="Arial" panose="020B0604020202020204" pitchFamily="34" charset="0"/>
                <a:cs typeface="Arial" panose="020B0604020202020204" pitchFamily="34" charset="0"/>
                <a:sym typeface="+mn-ea"/>
              </a:rPr>
              <a:t>COPEL</a:t>
            </a:r>
            <a:r>
              <a:rPr lang="en-US" altLang="pt-BR" sz="1600" dirty="0">
                <a:latin typeface="Arial" panose="020B0604020202020204" pitchFamily="34" charset="0"/>
                <a:cs typeface="Arial" panose="020B0604020202020204" pitchFamily="34" charset="0"/>
                <a:sym typeface="+mn-ea"/>
              </a:rPr>
              <a:t> / AÇÃO – (B3 – 15/08/2025)</a:t>
            </a:r>
            <a:r>
              <a:rPr lang="pt-BR" sz="1600" dirty="0">
                <a:latin typeface="Arial" panose="020B0604020202020204" pitchFamily="34" charset="0"/>
                <a:cs typeface="Arial" panose="020B0604020202020204" pitchFamily="34" charset="0"/>
              </a:rPr>
              <a:t> </a:t>
            </a:r>
            <a:r>
              <a:rPr lang="pt-BR" sz="1400" dirty="0"/>
              <a:t>O Governo do Estado do Paraná: 69,66% das ações com direito a voto caiu para cerca de 32,32% com a capitalização da empresa.</a:t>
            </a:r>
            <a:endParaRPr lang="en-US" altLang="pt-BR" sz="1400" dirty="0">
              <a:latin typeface="Arial" panose="020B0604020202020204" pitchFamily="34" charset="0"/>
              <a:cs typeface="Arial" panose="020B0604020202020204" pitchFamily="34" charset="0"/>
              <a:sym typeface="+mn-ea"/>
            </a:endParaRPr>
          </a:p>
          <a:p>
            <a:pPr algn="just"/>
            <a:endParaRPr lang="en-US" altLang="pt-BR" dirty="0">
              <a:latin typeface="Arial" panose="020B0604020202020204" pitchFamily="34" charset="0"/>
              <a:cs typeface="Arial" panose="020B0604020202020204" pitchFamily="34" charset="0"/>
              <a:sym typeface="+mn-ea"/>
            </a:endParaRPr>
          </a:p>
          <a:p>
            <a:pPr algn="just"/>
            <a:endParaRPr lang="en-US" altLang="pt-BR" sz="1800" dirty="0">
              <a:latin typeface="Arial" panose="020B0604020202020204" pitchFamily="34" charset="0"/>
              <a:cs typeface="Arial" panose="020B0604020202020204" pitchFamily="34" charset="0"/>
              <a:sym typeface="+mn-ea"/>
            </a:endParaRPr>
          </a:p>
          <a:p>
            <a:pPr algn="just"/>
            <a:endParaRPr lang="en-US" altLang="pt-BR" dirty="0">
              <a:latin typeface="Arial" panose="020B0604020202020204" pitchFamily="34" charset="0"/>
              <a:cs typeface="Arial" panose="020B0604020202020204" pitchFamily="34" charset="0"/>
              <a:sym typeface="+mn-ea"/>
            </a:endParaRPr>
          </a:p>
          <a:p>
            <a:pPr algn="just"/>
            <a:endParaRPr lang="en-US" altLang="pt-BR" sz="1800" dirty="0">
              <a:latin typeface="Arial" panose="020B0604020202020204" pitchFamily="34" charset="0"/>
              <a:cs typeface="Arial" panose="020B0604020202020204" pitchFamily="34" charset="0"/>
              <a:sym typeface="+mn-ea"/>
            </a:endParaRPr>
          </a:p>
          <a:p>
            <a:pPr algn="just"/>
            <a:endParaRPr lang="en-US" altLang="pt-BR" dirty="0">
              <a:latin typeface="Arial" panose="020B0604020202020204" pitchFamily="34" charset="0"/>
              <a:cs typeface="Arial" panose="020B0604020202020204" pitchFamily="34" charset="0"/>
              <a:sym typeface="+mn-ea"/>
            </a:endParaRPr>
          </a:p>
          <a:p>
            <a:pPr algn="just"/>
            <a:endParaRPr lang="en-US" altLang="pt-BR" sz="1800" dirty="0">
              <a:latin typeface="Arial" panose="020B0604020202020204" pitchFamily="34" charset="0"/>
              <a:cs typeface="Arial" panose="020B0604020202020204" pitchFamily="34" charset="0"/>
              <a:sym typeface="+mn-ea"/>
            </a:endParaRPr>
          </a:p>
          <a:p>
            <a:pPr algn="just"/>
            <a:endParaRPr lang="en-US" altLang="pt-BR" sz="1800" dirty="0">
              <a:latin typeface="Arial" panose="020B0604020202020204" pitchFamily="34" charset="0"/>
              <a:cs typeface="Arial" panose="020B0604020202020204" pitchFamily="34" charset="0"/>
              <a:sym typeface="+mn-ea"/>
            </a:endParaRPr>
          </a:p>
          <a:p>
            <a:pPr algn="just"/>
            <a:endParaRPr lang="en-US" altLang="pt-BR" sz="1800" dirty="0">
              <a:latin typeface="Arial" panose="020B0604020202020204" pitchFamily="34" charset="0"/>
              <a:cs typeface="Arial" panose="020B0604020202020204" pitchFamily="34" charset="0"/>
              <a:sym typeface="+mn-ea"/>
            </a:endParaRPr>
          </a:p>
        </p:txBody>
      </p:sp>
    </p:spTree>
    <p:extLst>
      <p:ext uri="{BB962C8B-B14F-4D97-AF65-F5344CB8AC3E}">
        <p14:creationId xmlns:p14="http://schemas.microsoft.com/office/powerpoint/2010/main" val="317591455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60"/>
        <p:cNvGrpSpPr/>
        <p:nvPr/>
      </p:nvGrpSpPr>
      <p:grpSpPr>
        <a:xfrm>
          <a:off x="0" y="0"/>
          <a:ext cx="0" cy="0"/>
          <a:chOff x="0" y="0"/>
          <a:chExt cx="0" cy="0"/>
        </a:xfrm>
      </p:grpSpPr>
      <p:pic>
        <p:nvPicPr>
          <p:cNvPr id="61" name="Google Shape;61;p14"/>
          <p:cNvPicPr preferRelativeResize="0"/>
          <p:nvPr/>
        </p:nvPicPr>
        <p:blipFill>
          <a:blip r:embed="rId3"/>
          <a:stretch>
            <a:fillRect/>
          </a:stretch>
        </p:blipFill>
        <p:spPr>
          <a:xfrm>
            <a:off x="0" y="0"/>
            <a:ext cx="12191987" cy="6858000"/>
          </a:xfrm>
          <a:prstGeom prst="rect">
            <a:avLst/>
          </a:prstGeom>
          <a:noFill/>
          <a:ln>
            <a:noFill/>
          </a:ln>
        </p:spPr>
      </p:pic>
      <p:sp>
        <p:nvSpPr>
          <p:cNvPr id="2" name="Caixa de Texto 1"/>
          <p:cNvSpPr txBox="1"/>
          <p:nvPr/>
        </p:nvSpPr>
        <p:spPr>
          <a:xfrm>
            <a:off x="278130" y="178435"/>
            <a:ext cx="11635105" cy="8586966"/>
          </a:xfrm>
          <a:prstGeom prst="rect">
            <a:avLst/>
          </a:prstGeom>
          <a:noFill/>
        </p:spPr>
        <p:txBody>
          <a:bodyPr wrap="square" rtlCol="0" anchor="t">
            <a:spAutoFit/>
          </a:bodyPr>
          <a:lstStyle/>
          <a:p>
            <a:pPr algn="ctr"/>
            <a:r>
              <a:rPr lang="pt-BR" sz="2400" b="1" u="sng" dirty="0">
                <a:solidFill>
                  <a:srgbClr val="00B050"/>
                </a:solidFill>
                <a:latin typeface="Arial Black" panose="020B0A04020102020204" pitchFamily="34" charset="0"/>
                <a:cs typeface="Arial" panose="020B0604020202020204" pitchFamily="34" charset="0"/>
                <a:sym typeface="+mn-ea"/>
                <a:hlinkClick r:id="rId4"/>
              </a:rPr>
              <a:t>CONTROLE INTERNO MUNICIPAL </a:t>
            </a:r>
            <a:r>
              <a:rPr lang="pt-BR" sz="2400" b="1" u="sng" dirty="0">
                <a:solidFill>
                  <a:srgbClr val="00B050"/>
                </a:solidFill>
                <a:latin typeface="Arial" panose="020B0604020202020204" pitchFamily="34" charset="0"/>
                <a:cs typeface="Arial" panose="020B0604020202020204" pitchFamily="34" charset="0"/>
                <a:sym typeface="+mn-ea"/>
                <a:hlinkClick r:id="rId4"/>
              </a:rPr>
              <a:t>- </a:t>
            </a:r>
            <a:r>
              <a:rPr lang="pt-BR" sz="2400" b="1" u="sng" dirty="0">
                <a:solidFill>
                  <a:schemeClr val="accent2"/>
                </a:solidFill>
                <a:latin typeface="Arial Black" panose="020B0A04020102020204" pitchFamily="34" charset="0"/>
                <a:cs typeface="Arial" panose="020B0604020202020204" pitchFamily="34" charset="0"/>
                <a:sym typeface="+mn-ea"/>
                <a:hlinkClick r:id="rId4"/>
              </a:rPr>
              <a:t>O Controle das Finanças</a:t>
            </a:r>
          </a:p>
          <a:p>
            <a:pPr algn="ctr"/>
            <a:endParaRPr lang="pt-BR" sz="2400" b="1" u="sng" dirty="0">
              <a:solidFill>
                <a:schemeClr val="accent2"/>
              </a:solidFill>
              <a:latin typeface="Arial Black" panose="020B0A04020102020204" pitchFamily="34" charset="0"/>
              <a:cs typeface="Arial" panose="020B0604020202020204" pitchFamily="34" charset="0"/>
              <a:sym typeface="+mn-ea"/>
              <a:hlinkClick r:id="rId4"/>
            </a:endParaRPr>
          </a:p>
          <a:p>
            <a:pPr algn="l"/>
            <a:r>
              <a:rPr lang="pt-BR" sz="2400" b="1" dirty="0">
                <a:solidFill>
                  <a:schemeClr val="accent2"/>
                </a:solidFill>
                <a:latin typeface="Arial" panose="020B0604020202020204" pitchFamily="34" charset="0"/>
                <a:cs typeface="Arial" panose="020B0604020202020204" pitchFamily="34" charset="0"/>
                <a:sym typeface="+mn-ea"/>
              </a:rPr>
              <a:t>3. COMPETÊNCIA DOS ENTES</a:t>
            </a:r>
            <a:r>
              <a:rPr lang="pt-BR" sz="2400" b="1" u="sng" dirty="0">
                <a:solidFill>
                  <a:schemeClr val="accent2"/>
                </a:solidFill>
                <a:latin typeface="Arial" panose="020B0604020202020204" pitchFamily="34" charset="0"/>
                <a:cs typeface="Arial" panose="020B0604020202020204" pitchFamily="34" charset="0"/>
                <a:sym typeface="+mn-ea"/>
              </a:rPr>
              <a:t>:</a:t>
            </a:r>
          </a:p>
          <a:p>
            <a:pPr algn="l"/>
            <a:endParaRPr lang="pt-BR" sz="2400" b="1" u="sng" dirty="0">
              <a:solidFill>
                <a:schemeClr val="accent2"/>
              </a:solidFill>
              <a:latin typeface="Arial" panose="020B0604020202020204" pitchFamily="34" charset="0"/>
              <a:cs typeface="Arial" panose="020B0604020202020204" pitchFamily="34" charset="0"/>
              <a:sym typeface="+mn-ea"/>
            </a:endParaRPr>
          </a:p>
          <a:p>
            <a:pPr algn="just"/>
            <a:r>
              <a:rPr lang="en-US" altLang="pt-BR" sz="2400" dirty="0">
                <a:latin typeface="Arial" panose="020B0604020202020204" pitchFamily="34" charset="0"/>
                <a:cs typeface="Arial" panose="020B0604020202020204" pitchFamily="34" charset="0"/>
                <a:sym typeface="+mn-ea"/>
              </a:rPr>
              <a:t>Em Direito Constitucional brasileiro, a reparti</a:t>
            </a:r>
            <a:r>
              <a:rPr lang="" altLang="en-US" sz="2400" dirty="0">
                <a:latin typeface="Arial" panose="020B0604020202020204" pitchFamily="34" charset="0"/>
                <a:cs typeface="Arial" panose="020B0604020202020204" pitchFamily="34" charset="0"/>
                <a:sym typeface="+mn-ea"/>
              </a:rPr>
              <a:t>ç</a:t>
            </a:r>
            <a:r>
              <a:rPr lang="en-US" altLang="en-US" sz="2400" dirty="0">
                <a:latin typeface="Arial" panose="020B0604020202020204" pitchFamily="34" charset="0"/>
                <a:cs typeface="Arial" panose="020B0604020202020204" pitchFamily="34" charset="0"/>
                <a:sym typeface="+mn-ea"/>
              </a:rPr>
              <a:t>ã</a:t>
            </a:r>
            <a:r>
              <a:rPr lang="en-US" altLang="pt-BR" sz="2400" dirty="0">
                <a:latin typeface="Arial" panose="020B0604020202020204" pitchFamily="34" charset="0"/>
                <a:cs typeface="Arial" panose="020B0604020202020204" pitchFamily="34" charset="0"/>
                <a:sym typeface="+mn-ea"/>
              </a:rPr>
              <a:t>o de compet</a:t>
            </a:r>
            <a:r>
              <a:rPr lang="en-US" altLang="en-US" sz="2400" dirty="0">
                <a:latin typeface="Arial" panose="020B0604020202020204" pitchFamily="34" charset="0"/>
                <a:cs typeface="Arial" panose="020B0604020202020204" pitchFamily="34" charset="0"/>
                <a:sym typeface="+mn-ea"/>
              </a:rPr>
              <a:t>ê</a:t>
            </a:r>
            <a:r>
              <a:rPr lang="en-US" altLang="pt-BR" sz="2400" dirty="0">
                <a:latin typeface="Arial" panose="020B0604020202020204" pitchFamily="34" charset="0"/>
                <a:cs typeface="Arial" panose="020B0604020202020204" pitchFamily="34" charset="0"/>
                <a:sym typeface="+mn-ea"/>
              </a:rPr>
              <a:t>ncias entre os entes federativos (Uni</a:t>
            </a:r>
            <a:r>
              <a:rPr lang="en-US" altLang="en-US" sz="2400" dirty="0">
                <a:latin typeface="Arial" panose="020B0604020202020204" pitchFamily="34" charset="0"/>
                <a:cs typeface="Arial" panose="020B0604020202020204" pitchFamily="34" charset="0"/>
                <a:sym typeface="+mn-ea"/>
              </a:rPr>
              <a:t>ã</a:t>
            </a:r>
            <a:r>
              <a:rPr lang="en-US" altLang="pt-BR" sz="2400" dirty="0">
                <a:latin typeface="Arial" panose="020B0604020202020204" pitchFamily="34" charset="0"/>
                <a:cs typeface="Arial" panose="020B0604020202020204" pitchFamily="34" charset="0"/>
                <a:sym typeface="+mn-ea"/>
              </a:rPr>
              <a:t>o, Estados, Distrito Federal e Munic</a:t>
            </a:r>
            <a:r>
              <a:rPr lang="en-US" altLang="en-US" sz="2400" dirty="0">
                <a:latin typeface="Arial" panose="020B0604020202020204" pitchFamily="34" charset="0"/>
                <a:cs typeface="Arial" panose="020B0604020202020204" pitchFamily="34" charset="0"/>
                <a:sym typeface="+mn-ea"/>
              </a:rPr>
              <a:t>í</a:t>
            </a:r>
            <a:r>
              <a:rPr lang="en-US" altLang="pt-BR" sz="2400" dirty="0">
                <a:latin typeface="Arial" panose="020B0604020202020204" pitchFamily="34" charset="0"/>
                <a:cs typeface="Arial" panose="020B0604020202020204" pitchFamily="34" charset="0"/>
                <a:sym typeface="+mn-ea"/>
              </a:rPr>
              <a:t>pios) define as atribui</a:t>
            </a:r>
            <a:r>
              <a:rPr lang="" altLang="en-US" sz="2400" dirty="0">
                <a:latin typeface="Arial" panose="020B0604020202020204" pitchFamily="34" charset="0"/>
                <a:cs typeface="Arial" panose="020B0604020202020204" pitchFamily="34" charset="0"/>
                <a:sym typeface="+mn-ea"/>
              </a:rPr>
              <a:t>çõ</a:t>
            </a:r>
            <a:r>
              <a:rPr lang="en-US" altLang="pt-BR" sz="2400" dirty="0">
                <a:latin typeface="Arial" panose="020B0604020202020204" pitchFamily="34" charset="0"/>
                <a:cs typeface="Arial" panose="020B0604020202020204" pitchFamily="34" charset="0"/>
                <a:sym typeface="+mn-ea"/>
              </a:rPr>
              <a:t>es de cada um, garantindo a autonomia e a organiza</a:t>
            </a:r>
            <a:r>
              <a:rPr lang="" altLang="en-US" sz="2400" dirty="0">
                <a:latin typeface="Arial" panose="020B0604020202020204" pitchFamily="34" charset="0"/>
                <a:cs typeface="Arial" panose="020B0604020202020204" pitchFamily="34" charset="0"/>
                <a:sym typeface="+mn-ea"/>
              </a:rPr>
              <a:t>ç</a:t>
            </a:r>
            <a:r>
              <a:rPr lang="en-US" altLang="en-US" sz="2400" dirty="0">
                <a:latin typeface="Arial" panose="020B0604020202020204" pitchFamily="34" charset="0"/>
                <a:cs typeface="Arial" panose="020B0604020202020204" pitchFamily="34" charset="0"/>
                <a:sym typeface="+mn-ea"/>
              </a:rPr>
              <a:t>ã</a:t>
            </a:r>
            <a:r>
              <a:rPr lang="en-US" altLang="pt-BR" sz="2400" dirty="0">
                <a:latin typeface="Arial" panose="020B0604020202020204" pitchFamily="34" charset="0"/>
                <a:cs typeface="Arial" panose="020B0604020202020204" pitchFamily="34" charset="0"/>
                <a:sym typeface="+mn-ea"/>
              </a:rPr>
              <a:t>o da federa</a:t>
            </a:r>
            <a:r>
              <a:rPr lang="" altLang="en-US" sz="2400" dirty="0">
                <a:latin typeface="Arial" panose="020B0604020202020204" pitchFamily="34" charset="0"/>
                <a:cs typeface="Arial" panose="020B0604020202020204" pitchFamily="34" charset="0"/>
                <a:sym typeface="+mn-ea"/>
              </a:rPr>
              <a:t>ç</a:t>
            </a:r>
            <a:r>
              <a:rPr lang="en-US" altLang="en-US" sz="2400" dirty="0">
                <a:latin typeface="Arial" panose="020B0604020202020204" pitchFamily="34" charset="0"/>
                <a:cs typeface="Arial" panose="020B0604020202020204" pitchFamily="34" charset="0"/>
                <a:sym typeface="+mn-ea"/>
              </a:rPr>
              <a:t>ã</a:t>
            </a:r>
            <a:r>
              <a:rPr lang="en-US" altLang="pt-BR" sz="2400" dirty="0">
                <a:latin typeface="Arial" panose="020B0604020202020204" pitchFamily="34" charset="0"/>
                <a:cs typeface="Arial" panose="020B0604020202020204" pitchFamily="34" charset="0"/>
                <a:sym typeface="+mn-ea"/>
              </a:rPr>
              <a:t>o. Essas compet</a:t>
            </a:r>
            <a:r>
              <a:rPr lang="en-US" altLang="en-US" sz="2400" dirty="0">
                <a:latin typeface="Arial" panose="020B0604020202020204" pitchFamily="34" charset="0"/>
                <a:cs typeface="Arial" panose="020B0604020202020204" pitchFamily="34" charset="0"/>
                <a:sym typeface="+mn-ea"/>
              </a:rPr>
              <a:t>ê</a:t>
            </a:r>
            <a:r>
              <a:rPr lang="en-US" altLang="pt-BR" sz="2400" dirty="0">
                <a:latin typeface="Arial" panose="020B0604020202020204" pitchFamily="34" charset="0"/>
                <a:cs typeface="Arial" panose="020B0604020202020204" pitchFamily="34" charset="0"/>
                <a:sym typeface="+mn-ea"/>
              </a:rPr>
              <a:t>ncias podem ser comuns, </a:t>
            </a:r>
            <a:r>
              <a:rPr lang="pt-BR" altLang="en-US" sz="2400" dirty="0">
                <a:latin typeface="Arial" panose="020B0604020202020204" pitchFamily="34" charset="0"/>
                <a:cs typeface="Arial" panose="020B0604020202020204" pitchFamily="34" charset="0"/>
                <a:sym typeface="+mn-ea"/>
              </a:rPr>
              <a:t>exclusiva, </a:t>
            </a:r>
            <a:r>
              <a:rPr lang="en-US" altLang="pt-BR" sz="2400" dirty="0">
                <a:latin typeface="Arial" panose="020B0604020202020204" pitchFamily="34" charset="0"/>
                <a:cs typeface="Arial" panose="020B0604020202020204" pitchFamily="34" charset="0"/>
                <a:sym typeface="+mn-ea"/>
              </a:rPr>
              <a:t>privativas ou concorrentes, e o tema </a:t>
            </a:r>
            <a:r>
              <a:rPr lang="en-US" altLang="en-US" sz="2400" dirty="0">
                <a:latin typeface="Arial" panose="020B0604020202020204" pitchFamily="34" charset="0"/>
                <a:cs typeface="Arial" panose="020B0604020202020204" pitchFamily="34" charset="0"/>
                <a:sym typeface="+mn-ea"/>
              </a:rPr>
              <a:t>é</a:t>
            </a:r>
            <a:r>
              <a:rPr lang="en-US" altLang="pt-BR" sz="2400" dirty="0">
                <a:latin typeface="Arial" panose="020B0604020202020204" pitchFamily="34" charset="0"/>
                <a:cs typeface="Arial" panose="020B0604020202020204" pitchFamily="34" charset="0"/>
                <a:sym typeface="+mn-ea"/>
              </a:rPr>
              <a:t> crucial para entender o funcionamento do Estado brasileiro. </a:t>
            </a:r>
          </a:p>
          <a:p>
            <a:pPr algn="just"/>
            <a:endParaRPr lang="en-US" altLang="pt-BR" sz="2400" dirty="0">
              <a:latin typeface="Arial" panose="020B0604020202020204" pitchFamily="34" charset="0"/>
              <a:cs typeface="Arial" panose="020B0604020202020204" pitchFamily="34" charset="0"/>
              <a:sym typeface="+mn-ea"/>
            </a:endParaRPr>
          </a:p>
          <a:p>
            <a:pPr algn="just"/>
            <a:r>
              <a:rPr lang="en-US" altLang="pt-BR" sz="2400" dirty="0">
                <a:latin typeface="Arial" panose="020B0604020202020204" pitchFamily="34" charset="0"/>
                <a:cs typeface="Arial" panose="020B0604020202020204" pitchFamily="34" charset="0"/>
                <a:sym typeface="+mn-ea"/>
              </a:rPr>
              <a:t>Os artigos 22 e 24 s</a:t>
            </a:r>
            <a:r>
              <a:rPr lang="en-US" altLang="en-US" sz="2400" dirty="0">
                <a:latin typeface="Arial" panose="020B0604020202020204" pitchFamily="34" charset="0"/>
                <a:cs typeface="Arial" panose="020B0604020202020204" pitchFamily="34" charset="0"/>
                <a:sym typeface="+mn-ea"/>
              </a:rPr>
              <a:t>ã</a:t>
            </a:r>
            <a:r>
              <a:rPr lang="en-US" altLang="pt-BR" sz="2400" dirty="0">
                <a:latin typeface="Arial" panose="020B0604020202020204" pitchFamily="34" charset="0"/>
                <a:cs typeface="Arial" panose="020B0604020202020204" pitchFamily="34" charset="0"/>
                <a:sym typeface="+mn-ea"/>
              </a:rPr>
              <a:t>o dispositivos constitucionais fundamentais que tratam dessa reparti</a:t>
            </a:r>
            <a:r>
              <a:rPr lang="" altLang="en-US" sz="2400" dirty="0">
                <a:latin typeface="Arial" panose="020B0604020202020204" pitchFamily="34" charset="0"/>
                <a:cs typeface="Arial" panose="020B0604020202020204" pitchFamily="34" charset="0"/>
                <a:sym typeface="+mn-ea"/>
              </a:rPr>
              <a:t>ç</a:t>
            </a:r>
            <a:r>
              <a:rPr lang="en-US" altLang="en-US" sz="2400" dirty="0">
                <a:latin typeface="Arial" panose="020B0604020202020204" pitchFamily="34" charset="0"/>
                <a:cs typeface="Arial" panose="020B0604020202020204" pitchFamily="34" charset="0"/>
                <a:sym typeface="+mn-ea"/>
              </a:rPr>
              <a:t>ã</a:t>
            </a:r>
            <a:r>
              <a:rPr lang="en-US" altLang="pt-BR" sz="2400" dirty="0">
                <a:latin typeface="Arial" panose="020B0604020202020204" pitchFamily="34" charset="0"/>
                <a:cs typeface="Arial" panose="020B0604020202020204" pitchFamily="34" charset="0"/>
                <a:sym typeface="+mn-ea"/>
              </a:rPr>
              <a:t>o de compet</a:t>
            </a:r>
            <a:r>
              <a:rPr lang="en-US" altLang="en-US" sz="2400" dirty="0">
                <a:latin typeface="Arial" panose="020B0604020202020204" pitchFamily="34" charset="0"/>
                <a:cs typeface="Arial" panose="020B0604020202020204" pitchFamily="34" charset="0"/>
                <a:sym typeface="+mn-ea"/>
              </a:rPr>
              <a:t>ê</a:t>
            </a:r>
            <a:r>
              <a:rPr lang="en-US" altLang="pt-BR" sz="2400" dirty="0">
                <a:latin typeface="Arial" panose="020B0604020202020204" pitchFamily="34" charset="0"/>
                <a:cs typeface="Arial" panose="020B0604020202020204" pitchFamily="34" charset="0"/>
                <a:sym typeface="+mn-ea"/>
              </a:rPr>
              <a:t>ncias.</a:t>
            </a:r>
          </a:p>
          <a:p>
            <a:pPr algn="just"/>
            <a:endParaRPr lang="en-US" altLang="pt-BR" sz="2400" dirty="0">
              <a:latin typeface="Arial" panose="020B0604020202020204" pitchFamily="34" charset="0"/>
              <a:cs typeface="Arial" panose="020B0604020202020204" pitchFamily="34" charset="0"/>
              <a:sym typeface="+mn-ea"/>
            </a:endParaRPr>
          </a:p>
          <a:p>
            <a:pPr algn="ctr"/>
            <a:endParaRPr lang="pt-BR" sz="2400" b="1" u="sng" dirty="0">
              <a:solidFill>
                <a:schemeClr val="accent2"/>
              </a:solidFill>
              <a:latin typeface="Arial Black" panose="020B0A04020102020204" pitchFamily="34" charset="0"/>
              <a:cs typeface="Arial" panose="020B0604020202020204" pitchFamily="34" charset="0"/>
              <a:sym typeface="+mn-ea"/>
              <a:hlinkClick r:id="rId4"/>
            </a:endParaRPr>
          </a:p>
          <a:p>
            <a:pPr algn="ctr"/>
            <a:endParaRPr lang="pt-BR" sz="2400" b="1" u="sng" dirty="0">
              <a:solidFill>
                <a:schemeClr val="accent2"/>
              </a:solidFill>
              <a:latin typeface="Arial Black" panose="020B0A04020102020204" pitchFamily="34" charset="0"/>
              <a:cs typeface="Arial" panose="020B0604020202020204" pitchFamily="34" charset="0"/>
              <a:sym typeface="+mn-ea"/>
              <a:hlinkClick r:id="rId4"/>
            </a:endParaRPr>
          </a:p>
          <a:p>
            <a:pPr algn="ctr"/>
            <a:endParaRPr lang="pt-BR" sz="2400" b="1" u="sng" dirty="0">
              <a:solidFill>
                <a:schemeClr val="accent2"/>
              </a:solidFill>
              <a:latin typeface="Arial Black" panose="020B0A04020102020204" pitchFamily="34" charset="0"/>
              <a:cs typeface="Arial" panose="020B0604020202020204" pitchFamily="34" charset="0"/>
              <a:sym typeface="+mn-ea"/>
              <a:hlinkClick r:id="rId4"/>
            </a:endParaRPr>
          </a:p>
          <a:p>
            <a:pPr algn="ctr"/>
            <a:endParaRPr lang="pt-BR" sz="2400" b="1" u="sng" dirty="0">
              <a:solidFill>
                <a:schemeClr val="accent2"/>
              </a:solidFill>
              <a:latin typeface="Arial Black" panose="020B0A04020102020204" pitchFamily="34" charset="0"/>
              <a:cs typeface="Arial" panose="020B0604020202020204" pitchFamily="34" charset="0"/>
              <a:sym typeface="+mn-ea"/>
              <a:hlinkClick r:id="rId4"/>
            </a:endParaRPr>
          </a:p>
          <a:p>
            <a:pPr algn="ctr"/>
            <a:endParaRPr lang="pt-BR" sz="2400" b="1" u="sng" dirty="0">
              <a:solidFill>
                <a:schemeClr val="accent2"/>
              </a:solidFill>
              <a:latin typeface="Arial Black" panose="020B0A04020102020204" pitchFamily="34" charset="0"/>
              <a:cs typeface="Arial" panose="020B0604020202020204" pitchFamily="34" charset="0"/>
              <a:sym typeface="+mn-ea"/>
              <a:hlinkClick r:id="rId4"/>
            </a:endParaRPr>
          </a:p>
          <a:p>
            <a:pPr algn="ctr"/>
            <a:endParaRPr lang="pt-BR" sz="2400" b="1" u="sng" dirty="0">
              <a:solidFill>
                <a:schemeClr val="accent2"/>
              </a:solidFill>
              <a:latin typeface="Arial Black" panose="020B0A04020102020204" pitchFamily="34" charset="0"/>
              <a:cs typeface="Arial" panose="020B0604020202020204" pitchFamily="34" charset="0"/>
              <a:sym typeface="+mn-ea"/>
              <a:hlinkClick r:id="rId4"/>
            </a:endParaRPr>
          </a:p>
          <a:p>
            <a:pPr algn="ctr"/>
            <a:endParaRPr lang="pt-BR" sz="2400" b="1" u="sng" dirty="0">
              <a:solidFill>
                <a:schemeClr val="accent2"/>
              </a:solidFill>
              <a:latin typeface="Arial Black" panose="020B0A04020102020204" pitchFamily="34" charset="0"/>
              <a:cs typeface="Arial" panose="020B0604020202020204" pitchFamily="34" charset="0"/>
              <a:sym typeface="+mn-ea"/>
              <a:hlinkClick r:id="rId4"/>
            </a:endParaRPr>
          </a:p>
          <a:p>
            <a:pPr algn="ctr"/>
            <a:endParaRPr lang="pt-BR" sz="2400" b="1" u="sng" dirty="0">
              <a:solidFill>
                <a:schemeClr val="accent2"/>
              </a:solidFill>
              <a:latin typeface="Arial Black" panose="020B0A04020102020204" pitchFamily="34" charset="0"/>
              <a:cs typeface="Arial" panose="020B0604020202020204" pitchFamily="34" charset="0"/>
              <a:sym typeface="+mn-ea"/>
              <a:hlinkClick r:id="rId4"/>
            </a:endParaRPr>
          </a:p>
          <a:p>
            <a:pPr algn="ctr"/>
            <a:endParaRPr lang="pt-BR" sz="2400" b="1" u="sng" dirty="0">
              <a:solidFill>
                <a:schemeClr val="accent2"/>
              </a:solidFill>
              <a:latin typeface="Arial Black" panose="020B0A04020102020204" pitchFamily="34" charset="0"/>
              <a:cs typeface="Arial" panose="020B0604020202020204" pitchFamily="34" charset="0"/>
              <a:sym typeface="+mn-ea"/>
              <a:hlinkClick r:id="rId4"/>
            </a:endParaRPr>
          </a:p>
          <a:p>
            <a:pPr algn="ctr"/>
            <a:endParaRPr lang="pt-BR" altLang="en-US" sz="2400" b="1" u="sng" dirty="0">
              <a:solidFill>
                <a:schemeClr val="accent2"/>
              </a:solidFill>
              <a:latin typeface="Arial Black" panose="020B0A04020102020204" pitchFamily="34" charset="0"/>
              <a:cs typeface="Arial" panose="020B0604020202020204" pitchFamily="34" charset="0"/>
              <a:sym typeface="+mn-ea"/>
              <a:hlinkClick r:id="rId4"/>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E5333025-3F0D-8551-3156-E44253E61AC2}"/>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89DCA9B3-370F-65AF-0119-B9DC8941BFFD}"/>
              </a:ext>
            </a:extLst>
          </p:cNvPr>
          <p:cNvPicPr preferRelativeResize="0"/>
          <p:nvPr/>
        </p:nvPicPr>
        <p:blipFill>
          <a:blip r:embed="rId3"/>
          <a:stretch>
            <a:fillRect/>
          </a:stretch>
        </p:blipFill>
        <p:spPr>
          <a:xfrm>
            <a:off x="0" y="0"/>
            <a:ext cx="12191987" cy="6858000"/>
          </a:xfrm>
          <a:prstGeom prst="rect">
            <a:avLst/>
          </a:prstGeom>
          <a:noFill/>
          <a:ln>
            <a:noFill/>
          </a:ln>
        </p:spPr>
      </p:pic>
      <p:sp>
        <p:nvSpPr>
          <p:cNvPr id="3" name="CaixaDeTexto 2">
            <a:extLst>
              <a:ext uri="{FF2B5EF4-FFF2-40B4-BE49-F238E27FC236}">
                <a16:creationId xmlns:a16="http://schemas.microsoft.com/office/drawing/2014/main" id="{A35F817F-6634-F56B-2165-30A03D8D92DA}"/>
              </a:ext>
            </a:extLst>
          </p:cNvPr>
          <p:cNvSpPr txBox="1"/>
          <p:nvPr/>
        </p:nvSpPr>
        <p:spPr>
          <a:xfrm>
            <a:off x="527902" y="327710"/>
            <a:ext cx="10953946" cy="4370427"/>
          </a:xfrm>
          <a:prstGeom prst="rect">
            <a:avLst/>
          </a:prstGeom>
          <a:noFill/>
        </p:spPr>
        <p:txBody>
          <a:bodyPr wrap="square">
            <a:spAutoFit/>
          </a:bodyPr>
          <a:lstStyle/>
          <a:p>
            <a:pPr algn="just"/>
            <a:endParaRPr lang="en-US" altLang="pt-BR" dirty="0">
              <a:latin typeface="Arial" panose="020B0604020202020204" pitchFamily="34" charset="0"/>
              <a:cs typeface="Arial" panose="020B0604020202020204" pitchFamily="34" charset="0"/>
              <a:sym typeface="+mn-ea"/>
            </a:endParaRPr>
          </a:p>
          <a:p>
            <a:pPr algn="just"/>
            <a:r>
              <a:rPr lang="pt-BR" sz="2400" b="1" u="sng" dirty="0">
                <a:solidFill>
                  <a:srgbClr val="00B050"/>
                </a:solidFill>
                <a:latin typeface="Arial Black" panose="020B0A04020102020204" pitchFamily="34" charset="0"/>
                <a:cs typeface="Arial" panose="020B0604020202020204" pitchFamily="34" charset="0"/>
                <a:sym typeface="+mn-ea"/>
                <a:hlinkClick r:id="rId4"/>
              </a:rPr>
              <a:t>CONTROLE INTERNO MUNICIPAL </a:t>
            </a:r>
            <a:r>
              <a:rPr lang="pt-BR" sz="2400" b="1" u="sng" dirty="0">
                <a:solidFill>
                  <a:srgbClr val="00B050"/>
                </a:solidFill>
                <a:latin typeface="Arial" panose="020B0604020202020204" pitchFamily="34" charset="0"/>
                <a:cs typeface="Arial" panose="020B0604020202020204" pitchFamily="34" charset="0"/>
                <a:sym typeface="+mn-ea"/>
                <a:hlinkClick r:id="rId4"/>
              </a:rPr>
              <a:t>- </a:t>
            </a:r>
            <a:r>
              <a:rPr lang="pt-BR" sz="2400" b="1" u="sng" dirty="0">
                <a:solidFill>
                  <a:schemeClr val="accent2"/>
                </a:solidFill>
                <a:latin typeface="Arial Black" panose="020B0A04020102020204" pitchFamily="34" charset="0"/>
                <a:cs typeface="Arial" panose="020B0604020202020204" pitchFamily="34" charset="0"/>
                <a:sym typeface="+mn-ea"/>
                <a:hlinkClick r:id="rId4"/>
              </a:rPr>
              <a:t>O Controle das Finanças</a:t>
            </a:r>
          </a:p>
          <a:p>
            <a:pPr algn="just"/>
            <a:endParaRPr lang="en-US" altLang="pt-BR" dirty="0">
              <a:latin typeface="Arial" panose="020B0604020202020204" pitchFamily="34" charset="0"/>
              <a:cs typeface="Arial" panose="020B0604020202020204" pitchFamily="34" charset="0"/>
              <a:sym typeface="+mn-ea"/>
            </a:endParaRPr>
          </a:p>
          <a:p>
            <a:pPr algn="just"/>
            <a:endParaRPr lang="en-US" altLang="pt-BR" dirty="0">
              <a:latin typeface="Arial" panose="020B0604020202020204" pitchFamily="34" charset="0"/>
              <a:cs typeface="Arial" panose="020B0604020202020204" pitchFamily="34" charset="0"/>
              <a:sym typeface="+mn-ea"/>
            </a:endParaRPr>
          </a:p>
          <a:p>
            <a:pPr algn="just"/>
            <a:r>
              <a:rPr lang="en-US" altLang="pt-BR" sz="2400" b="1" dirty="0">
                <a:solidFill>
                  <a:schemeClr val="accent2"/>
                </a:solidFill>
                <a:latin typeface="Arial" panose="020B0604020202020204" pitchFamily="34" charset="0"/>
                <a:cs typeface="Arial" panose="020B0604020202020204" pitchFamily="34" charset="0"/>
                <a:sym typeface="+mn-ea"/>
              </a:rPr>
              <a:t>3.1. </a:t>
            </a:r>
            <a:r>
              <a:rPr lang="en-US" altLang="pt-BR" sz="2400" b="1" dirty="0" err="1">
                <a:solidFill>
                  <a:schemeClr val="accent2"/>
                </a:solidFill>
                <a:latin typeface="Arial" panose="020B0604020202020204" pitchFamily="34" charset="0"/>
                <a:cs typeface="Arial" panose="020B0604020202020204" pitchFamily="34" charset="0"/>
                <a:sym typeface="+mn-ea"/>
              </a:rPr>
              <a:t>Compet</a:t>
            </a:r>
            <a:r>
              <a:rPr lang="en-US" altLang="en-US" sz="2400" b="1" dirty="0" err="1">
                <a:solidFill>
                  <a:schemeClr val="accent2"/>
                </a:solidFill>
                <a:latin typeface="Arial" panose="020B0604020202020204" pitchFamily="34" charset="0"/>
                <a:cs typeface="Arial" panose="020B0604020202020204" pitchFamily="34" charset="0"/>
                <a:sym typeface="+mn-ea"/>
              </a:rPr>
              <a:t>ê</a:t>
            </a:r>
            <a:r>
              <a:rPr lang="en-US" altLang="pt-BR" sz="2400" b="1" dirty="0" err="1">
                <a:solidFill>
                  <a:schemeClr val="accent2"/>
                </a:solidFill>
                <a:latin typeface="Arial" panose="020B0604020202020204" pitchFamily="34" charset="0"/>
                <a:cs typeface="Arial" panose="020B0604020202020204" pitchFamily="34" charset="0"/>
                <a:sym typeface="+mn-ea"/>
              </a:rPr>
              <a:t>ncias</a:t>
            </a:r>
            <a:r>
              <a:rPr lang="en-US" altLang="pt-BR" sz="2400" b="1" dirty="0">
                <a:solidFill>
                  <a:schemeClr val="accent2"/>
                </a:solidFill>
                <a:latin typeface="Arial" panose="020B0604020202020204" pitchFamily="34" charset="0"/>
                <a:cs typeface="Arial" panose="020B0604020202020204" pitchFamily="34" charset="0"/>
                <a:sym typeface="+mn-ea"/>
              </a:rPr>
              <a:t> </a:t>
            </a:r>
            <a:r>
              <a:rPr lang="en-US" altLang="pt-BR" sz="2400" b="1" dirty="0" err="1">
                <a:solidFill>
                  <a:schemeClr val="accent2"/>
                </a:solidFill>
                <a:latin typeface="Arial" panose="020B0604020202020204" pitchFamily="34" charset="0"/>
                <a:cs typeface="Arial" panose="020B0604020202020204" pitchFamily="34" charset="0"/>
                <a:sym typeface="+mn-ea"/>
              </a:rPr>
              <a:t>Comuns</a:t>
            </a:r>
            <a:r>
              <a:rPr lang="en-US" altLang="pt-BR" sz="2400" b="1" dirty="0">
                <a:solidFill>
                  <a:schemeClr val="accent2"/>
                </a:solidFill>
                <a:latin typeface="Arial" panose="020B0604020202020204" pitchFamily="34" charset="0"/>
                <a:cs typeface="Arial" panose="020B0604020202020204" pitchFamily="34" charset="0"/>
                <a:sym typeface="+mn-ea"/>
              </a:rPr>
              <a:t>:</a:t>
            </a:r>
          </a:p>
          <a:p>
            <a:pPr algn="just"/>
            <a:endParaRPr lang="en-US" altLang="pt-BR" dirty="0">
              <a:latin typeface="Arial" panose="020B0604020202020204" pitchFamily="34" charset="0"/>
              <a:cs typeface="Arial" panose="020B0604020202020204" pitchFamily="34" charset="0"/>
              <a:sym typeface="+mn-ea"/>
            </a:endParaRPr>
          </a:p>
          <a:p>
            <a:pPr algn="just"/>
            <a:r>
              <a:rPr lang="en-US" altLang="pt-BR" sz="2000" dirty="0" err="1">
                <a:latin typeface="Arial" panose="020B0604020202020204" pitchFamily="34" charset="0"/>
                <a:cs typeface="Arial" panose="020B0604020202020204" pitchFamily="34" charset="0"/>
                <a:sym typeface="+mn-ea"/>
              </a:rPr>
              <a:t>Previstas</a:t>
            </a:r>
            <a:r>
              <a:rPr lang="en-US" altLang="pt-BR" sz="2000" dirty="0">
                <a:latin typeface="Arial" panose="020B0604020202020204" pitchFamily="34" charset="0"/>
                <a:cs typeface="Arial" panose="020B0604020202020204" pitchFamily="34" charset="0"/>
                <a:sym typeface="+mn-ea"/>
              </a:rPr>
              <a:t> no </a:t>
            </a:r>
            <a:r>
              <a:rPr lang="en-US" altLang="pt-BR" sz="2000" dirty="0" err="1">
                <a:latin typeface="Arial" panose="020B0604020202020204" pitchFamily="34" charset="0"/>
                <a:cs typeface="Arial" panose="020B0604020202020204" pitchFamily="34" charset="0"/>
                <a:sym typeface="+mn-ea"/>
              </a:rPr>
              <a:t>artigo</a:t>
            </a:r>
            <a:r>
              <a:rPr lang="en-US" altLang="pt-BR" sz="2000" dirty="0">
                <a:latin typeface="Arial" panose="020B0604020202020204" pitchFamily="34" charset="0"/>
                <a:cs typeface="Arial" panose="020B0604020202020204" pitchFamily="34" charset="0"/>
                <a:sym typeface="+mn-ea"/>
              </a:rPr>
              <a:t> 23 da </a:t>
            </a:r>
            <a:r>
              <a:rPr lang="en-US" altLang="pt-BR" sz="2000" dirty="0" err="1">
                <a:latin typeface="Arial" panose="020B0604020202020204" pitchFamily="34" charset="0"/>
                <a:cs typeface="Arial" panose="020B0604020202020204" pitchFamily="34" charset="0"/>
                <a:sym typeface="+mn-ea"/>
              </a:rPr>
              <a:t>Constitui</a:t>
            </a:r>
            <a:r>
              <a:rPr lang="" altLang="en-US" sz="2000" dirty="0">
                <a:latin typeface="Arial" panose="020B0604020202020204" pitchFamily="34" charset="0"/>
                <a:cs typeface="Arial" panose="020B0604020202020204" pitchFamily="34" charset="0"/>
                <a:sym typeface="+mn-ea"/>
              </a:rPr>
              <a:t>ç</a:t>
            </a:r>
            <a:r>
              <a:rPr lang="en-US" altLang="en-US" sz="2000" dirty="0" err="1">
                <a:latin typeface="Arial" panose="020B0604020202020204" pitchFamily="34" charset="0"/>
                <a:cs typeface="Arial" panose="020B0604020202020204" pitchFamily="34" charset="0"/>
                <a:sym typeface="+mn-ea"/>
              </a:rPr>
              <a:t>ã</a:t>
            </a:r>
            <a:r>
              <a:rPr lang="en-US" altLang="pt-BR" sz="2000" dirty="0" err="1">
                <a:latin typeface="Arial" panose="020B0604020202020204" pitchFamily="34" charset="0"/>
                <a:cs typeface="Arial" panose="020B0604020202020204" pitchFamily="34" charset="0"/>
                <a:sym typeface="+mn-ea"/>
              </a:rPr>
              <a:t>o</a:t>
            </a:r>
            <a:r>
              <a:rPr lang="en-US" altLang="pt-BR" sz="2000" dirty="0">
                <a:latin typeface="Arial" panose="020B0604020202020204" pitchFamily="34" charset="0"/>
                <a:cs typeface="Arial" panose="020B0604020202020204" pitchFamily="34" charset="0"/>
                <a:sym typeface="+mn-ea"/>
              </a:rPr>
              <a:t> Federal, </a:t>
            </a:r>
            <a:r>
              <a:rPr lang="en-US" altLang="pt-BR" sz="2000" dirty="0" err="1">
                <a:latin typeface="Arial" panose="020B0604020202020204" pitchFamily="34" charset="0"/>
                <a:cs typeface="Arial" panose="020B0604020202020204" pitchFamily="34" charset="0"/>
                <a:sym typeface="+mn-ea"/>
              </a:rPr>
              <a:t>s</a:t>
            </a:r>
            <a:r>
              <a:rPr lang="en-US" altLang="en-US" sz="2000" dirty="0" err="1">
                <a:latin typeface="Arial" panose="020B0604020202020204" pitchFamily="34" charset="0"/>
                <a:cs typeface="Arial" panose="020B0604020202020204" pitchFamily="34" charset="0"/>
                <a:sym typeface="+mn-ea"/>
              </a:rPr>
              <a:t>ã</a:t>
            </a:r>
            <a:r>
              <a:rPr lang="en-US" altLang="pt-BR" sz="2000" dirty="0" err="1">
                <a:latin typeface="Arial" panose="020B0604020202020204" pitchFamily="34" charset="0"/>
                <a:cs typeface="Arial" panose="020B0604020202020204" pitchFamily="34" charset="0"/>
                <a:sym typeface="+mn-ea"/>
              </a:rPr>
              <a:t>o</a:t>
            </a:r>
            <a:r>
              <a:rPr lang="en-US" altLang="pt-BR" sz="2000" dirty="0">
                <a:latin typeface="Arial" panose="020B0604020202020204" pitchFamily="34" charset="0"/>
                <a:cs typeface="Arial" panose="020B0604020202020204" pitchFamily="34" charset="0"/>
                <a:sym typeface="+mn-ea"/>
              </a:rPr>
              <a:t> </a:t>
            </a:r>
            <a:r>
              <a:rPr lang="en-US" altLang="pt-BR" sz="2000" dirty="0" err="1">
                <a:latin typeface="Arial" panose="020B0604020202020204" pitchFamily="34" charset="0"/>
                <a:cs typeface="Arial" panose="020B0604020202020204" pitchFamily="34" charset="0"/>
                <a:sym typeface="+mn-ea"/>
              </a:rPr>
              <a:t>aquelas</a:t>
            </a:r>
            <a:r>
              <a:rPr lang="en-US" altLang="pt-BR" sz="2000" dirty="0">
                <a:latin typeface="Arial" panose="020B0604020202020204" pitchFamily="34" charset="0"/>
                <a:cs typeface="Arial" panose="020B0604020202020204" pitchFamily="34" charset="0"/>
                <a:sym typeface="+mn-ea"/>
              </a:rPr>
              <a:t> </a:t>
            </a:r>
            <a:r>
              <a:rPr lang="en-US" altLang="pt-BR" sz="2000" dirty="0" err="1">
                <a:latin typeface="Arial" panose="020B0604020202020204" pitchFamily="34" charset="0"/>
                <a:cs typeface="Arial" panose="020B0604020202020204" pitchFamily="34" charset="0"/>
                <a:sym typeface="+mn-ea"/>
              </a:rPr>
              <a:t>exercidas</a:t>
            </a:r>
            <a:r>
              <a:rPr lang="en-US" altLang="pt-BR" sz="2000" dirty="0">
                <a:latin typeface="Arial" panose="020B0604020202020204" pitchFamily="34" charset="0"/>
                <a:cs typeface="Arial" panose="020B0604020202020204" pitchFamily="34" charset="0"/>
                <a:sym typeface="+mn-ea"/>
              </a:rPr>
              <a:t> de forma </a:t>
            </a:r>
            <a:r>
              <a:rPr lang="en-US" altLang="pt-BR" sz="2000" dirty="0" err="1">
                <a:latin typeface="Arial" panose="020B0604020202020204" pitchFamily="34" charset="0"/>
                <a:cs typeface="Arial" panose="020B0604020202020204" pitchFamily="34" charset="0"/>
                <a:sym typeface="+mn-ea"/>
              </a:rPr>
              <a:t>simult</a:t>
            </a:r>
            <a:r>
              <a:rPr lang="en-US" altLang="en-US" sz="2000" dirty="0" err="1">
                <a:latin typeface="Arial" panose="020B0604020202020204" pitchFamily="34" charset="0"/>
                <a:cs typeface="Arial" panose="020B0604020202020204" pitchFamily="34" charset="0"/>
                <a:sym typeface="+mn-ea"/>
              </a:rPr>
              <a:t>â</a:t>
            </a:r>
            <a:r>
              <a:rPr lang="en-US" altLang="pt-BR" sz="2000" dirty="0" err="1">
                <a:latin typeface="Arial" panose="020B0604020202020204" pitchFamily="34" charset="0"/>
                <a:cs typeface="Arial" panose="020B0604020202020204" pitchFamily="34" charset="0"/>
                <a:sym typeface="+mn-ea"/>
              </a:rPr>
              <a:t>nea</a:t>
            </a:r>
            <a:r>
              <a:rPr lang="en-US" altLang="pt-BR" sz="2000" dirty="0">
                <a:latin typeface="Arial" panose="020B0604020202020204" pitchFamily="34" charset="0"/>
                <a:cs typeface="Arial" panose="020B0604020202020204" pitchFamily="34" charset="0"/>
                <a:sym typeface="+mn-ea"/>
              </a:rPr>
              <a:t> e </a:t>
            </a:r>
            <a:r>
              <a:rPr lang="en-US" altLang="pt-BR" sz="2000" dirty="0" err="1">
                <a:latin typeface="Arial" panose="020B0604020202020204" pitchFamily="34" charset="0"/>
                <a:cs typeface="Arial" panose="020B0604020202020204" pitchFamily="34" charset="0"/>
                <a:sym typeface="+mn-ea"/>
              </a:rPr>
              <a:t>igualit</a:t>
            </a:r>
            <a:r>
              <a:rPr lang="en-US" altLang="en-US" sz="2000" dirty="0" err="1">
                <a:latin typeface="Arial" panose="020B0604020202020204" pitchFamily="34" charset="0"/>
                <a:cs typeface="Arial" panose="020B0604020202020204" pitchFamily="34" charset="0"/>
                <a:sym typeface="+mn-ea"/>
              </a:rPr>
              <a:t>á</a:t>
            </a:r>
            <a:r>
              <a:rPr lang="en-US" altLang="pt-BR" sz="2000" dirty="0" err="1">
                <a:latin typeface="Arial" panose="020B0604020202020204" pitchFamily="34" charset="0"/>
                <a:cs typeface="Arial" panose="020B0604020202020204" pitchFamily="34" charset="0"/>
                <a:sym typeface="+mn-ea"/>
              </a:rPr>
              <a:t>ria</a:t>
            </a:r>
            <a:r>
              <a:rPr lang="en-US" altLang="pt-BR" sz="2000" dirty="0">
                <a:latin typeface="Arial" panose="020B0604020202020204" pitchFamily="34" charset="0"/>
                <a:cs typeface="Arial" panose="020B0604020202020204" pitchFamily="34" charset="0"/>
                <a:sym typeface="+mn-ea"/>
              </a:rPr>
              <a:t> </a:t>
            </a:r>
            <a:r>
              <a:rPr lang="en-US" altLang="pt-BR" sz="2000" dirty="0" err="1">
                <a:latin typeface="Arial" panose="020B0604020202020204" pitchFamily="34" charset="0"/>
                <a:cs typeface="Arial" panose="020B0604020202020204" pitchFamily="34" charset="0"/>
                <a:sym typeface="+mn-ea"/>
              </a:rPr>
              <a:t>por</a:t>
            </a:r>
            <a:r>
              <a:rPr lang="en-US" altLang="pt-BR" sz="2000" dirty="0">
                <a:latin typeface="Arial" panose="020B0604020202020204" pitchFamily="34" charset="0"/>
                <a:cs typeface="Arial" panose="020B0604020202020204" pitchFamily="34" charset="0"/>
                <a:sym typeface="+mn-ea"/>
              </a:rPr>
              <a:t> </a:t>
            </a:r>
            <a:r>
              <a:rPr lang="en-US" altLang="pt-BR" sz="2000" dirty="0" err="1">
                <a:latin typeface="Arial" panose="020B0604020202020204" pitchFamily="34" charset="0"/>
                <a:cs typeface="Arial" panose="020B0604020202020204" pitchFamily="34" charset="0"/>
                <a:sym typeface="+mn-ea"/>
              </a:rPr>
              <a:t>todos</a:t>
            </a:r>
            <a:r>
              <a:rPr lang="en-US" altLang="pt-BR" sz="2000" dirty="0">
                <a:latin typeface="Arial" panose="020B0604020202020204" pitchFamily="34" charset="0"/>
                <a:cs typeface="Arial" panose="020B0604020202020204" pitchFamily="34" charset="0"/>
                <a:sym typeface="+mn-ea"/>
              </a:rPr>
              <a:t> </a:t>
            </a:r>
            <a:r>
              <a:rPr lang="en-US" altLang="pt-BR" sz="2000" dirty="0" err="1">
                <a:latin typeface="Arial" panose="020B0604020202020204" pitchFamily="34" charset="0"/>
                <a:cs typeface="Arial" panose="020B0604020202020204" pitchFamily="34" charset="0"/>
                <a:sym typeface="+mn-ea"/>
              </a:rPr>
              <a:t>os</a:t>
            </a:r>
            <a:r>
              <a:rPr lang="en-US" altLang="pt-BR" sz="2000" dirty="0">
                <a:latin typeface="Arial" panose="020B0604020202020204" pitchFamily="34" charset="0"/>
                <a:cs typeface="Arial" panose="020B0604020202020204" pitchFamily="34" charset="0"/>
                <a:sym typeface="+mn-ea"/>
              </a:rPr>
              <a:t> </a:t>
            </a:r>
            <a:r>
              <a:rPr lang="en-US" altLang="pt-BR" sz="2000" dirty="0" err="1">
                <a:latin typeface="Arial" panose="020B0604020202020204" pitchFamily="34" charset="0"/>
                <a:cs typeface="Arial" panose="020B0604020202020204" pitchFamily="34" charset="0"/>
                <a:sym typeface="+mn-ea"/>
              </a:rPr>
              <a:t>entes</a:t>
            </a:r>
            <a:r>
              <a:rPr lang="en-US" altLang="pt-BR" sz="2000" dirty="0">
                <a:latin typeface="Arial" panose="020B0604020202020204" pitchFamily="34" charset="0"/>
                <a:cs typeface="Arial" panose="020B0604020202020204" pitchFamily="34" charset="0"/>
                <a:sym typeface="+mn-ea"/>
              </a:rPr>
              <a:t> </a:t>
            </a:r>
            <a:r>
              <a:rPr lang="en-US" altLang="pt-BR" sz="2000" dirty="0" err="1">
                <a:latin typeface="Arial" panose="020B0604020202020204" pitchFamily="34" charset="0"/>
                <a:cs typeface="Arial" panose="020B0604020202020204" pitchFamily="34" charset="0"/>
                <a:sym typeface="+mn-ea"/>
              </a:rPr>
              <a:t>federativos</a:t>
            </a:r>
            <a:r>
              <a:rPr lang="en-US" altLang="pt-BR" sz="2000" dirty="0">
                <a:latin typeface="Arial" panose="020B0604020202020204" pitchFamily="34" charset="0"/>
                <a:cs typeface="Arial" panose="020B0604020202020204" pitchFamily="34" charset="0"/>
                <a:sym typeface="+mn-ea"/>
              </a:rPr>
              <a:t>.</a:t>
            </a:r>
          </a:p>
          <a:p>
            <a:pPr algn="just"/>
            <a:endParaRPr lang="en-US" altLang="pt-BR" sz="2000" dirty="0">
              <a:latin typeface="Arial" panose="020B0604020202020204" pitchFamily="34" charset="0"/>
              <a:cs typeface="Arial" panose="020B0604020202020204" pitchFamily="34" charset="0"/>
              <a:sym typeface="+mn-ea"/>
            </a:endParaRPr>
          </a:p>
          <a:p>
            <a:pPr algn="just"/>
            <a:r>
              <a:rPr lang="en-US" altLang="pt-BR" sz="2000" b="1" dirty="0" err="1">
                <a:latin typeface="Arial" panose="020B0604020202020204" pitchFamily="34" charset="0"/>
                <a:cs typeface="Arial" panose="020B0604020202020204" pitchFamily="34" charset="0"/>
                <a:sym typeface="+mn-ea"/>
              </a:rPr>
              <a:t>Exemplos</a:t>
            </a:r>
            <a:r>
              <a:rPr lang="en-US" altLang="pt-BR" sz="2000" b="1" dirty="0">
                <a:latin typeface="Arial" panose="020B0604020202020204" pitchFamily="34" charset="0"/>
                <a:cs typeface="Arial" panose="020B0604020202020204" pitchFamily="34" charset="0"/>
                <a:sym typeface="+mn-ea"/>
              </a:rPr>
              <a:t>: </a:t>
            </a:r>
            <a:r>
              <a:rPr lang="en-US" altLang="pt-BR" sz="2000" dirty="0" err="1">
                <a:latin typeface="Arial" panose="020B0604020202020204" pitchFamily="34" charset="0"/>
                <a:cs typeface="Arial" panose="020B0604020202020204" pitchFamily="34" charset="0"/>
                <a:sym typeface="+mn-ea"/>
              </a:rPr>
              <a:t>incluem</a:t>
            </a:r>
            <a:r>
              <a:rPr lang="en-US" altLang="pt-BR" sz="2000" dirty="0">
                <a:latin typeface="Arial" panose="020B0604020202020204" pitchFamily="34" charset="0"/>
                <a:cs typeface="Arial" panose="020B0604020202020204" pitchFamily="34" charset="0"/>
                <a:sym typeface="+mn-ea"/>
              </a:rPr>
              <a:t> a </a:t>
            </a:r>
            <a:r>
              <a:rPr lang="en-US" altLang="pt-BR" sz="2000" dirty="0" err="1">
                <a:latin typeface="Arial" panose="020B0604020202020204" pitchFamily="34" charset="0"/>
                <a:cs typeface="Arial" panose="020B0604020202020204" pitchFamily="34" charset="0"/>
                <a:sym typeface="+mn-ea"/>
              </a:rPr>
              <a:t>prote</a:t>
            </a:r>
            <a:r>
              <a:rPr lang="" altLang="en-US" sz="2000" dirty="0">
                <a:latin typeface="Arial" panose="020B0604020202020204" pitchFamily="34" charset="0"/>
                <a:cs typeface="Arial" panose="020B0604020202020204" pitchFamily="34" charset="0"/>
                <a:sym typeface="+mn-ea"/>
              </a:rPr>
              <a:t>ç</a:t>
            </a:r>
            <a:r>
              <a:rPr lang="en-US" altLang="en-US" sz="2000" dirty="0" err="1">
                <a:latin typeface="Arial" panose="020B0604020202020204" pitchFamily="34" charset="0"/>
                <a:cs typeface="Arial" panose="020B0604020202020204" pitchFamily="34" charset="0"/>
                <a:sym typeface="+mn-ea"/>
              </a:rPr>
              <a:t>ã</a:t>
            </a:r>
            <a:r>
              <a:rPr lang="en-US" altLang="pt-BR" sz="2000" dirty="0" err="1">
                <a:latin typeface="Arial" panose="020B0604020202020204" pitchFamily="34" charset="0"/>
                <a:cs typeface="Arial" panose="020B0604020202020204" pitchFamily="34" charset="0"/>
                <a:sym typeface="+mn-ea"/>
              </a:rPr>
              <a:t>o</a:t>
            </a:r>
            <a:r>
              <a:rPr lang="en-US" altLang="pt-BR" sz="2000" dirty="0">
                <a:latin typeface="Arial" panose="020B0604020202020204" pitchFamily="34" charset="0"/>
                <a:cs typeface="Arial" panose="020B0604020202020204" pitchFamily="34" charset="0"/>
                <a:sym typeface="+mn-ea"/>
              </a:rPr>
              <a:t> do </a:t>
            </a:r>
            <a:r>
              <a:rPr lang="en-US" altLang="pt-BR" sz="2000" dirty="0" err="1">
                <a:latin typeface="Arial" panose="020B0604020202020204" pitchFamily="34" charset="0"/>
                <a:cs typeface="Arial" panose="020B0604020202020204" pitchFamily="34" charset="0"/>
                <a:sym typeface="+mn-ea"/>
              </a:rPr>
              <a:t>meio</a:t>
            </a:r>
            <a:r>
              <a:rPr lang="en-US" altLang="pt-BR" sz="2000" dirty="0">
                <a:latin typeface="Arial" panose="020B0604020202020204" pitchFamily="34" charset="0"/>
                <a:cs typeface="Arial" panose="020B0604020202020204" pitchFamily="34" charset="0"/>
                <a:sym typeface="+mn-ea"/>
              </a:rPr>
              <a:t> </a:t>
            </a:r>
            <a:r>
              <a:rPr lang="en-US" altLang="pt-BR" sz="2000" dirty="0" err="1">
                <a:latin typeface="Arial" panose="020B0604020202020204" pitchFamily="34" charset="0"/>
                <a:cs typeface="Arial" panose="020B0604020202020204" pitchFamily="34" charset="0"/>
                <a:sym typeface="+mn-ea"/>
              </a:rPr>
              <a:t>ambiente</a:t>
            </a:r>
            <a:r>
              <a:rPr lang="en-US" altLang="pt-BR" sz="2000" dirty="0">
                <a:latin typeface="Arial" panose="020B0604020202020204" pitchFamily="34" charset="0"/>
                <a:cs typeface="Arial" panose="020B0604020202020204" pitchFamily="34" charset="0"/>
                <a:sym typeface="+mn-ea"/>
              </a:rPr>
              <a:t>, </a:t>
            </a:r>
            <a:r>
              <a:rPr lang="en-US" altLang="pt-BR" sz="2000" dirty="0" err="1">
                <a:latin typeface="Arial" panose="020B0604020202020204" pitchFamily="34" charset="0"/>
                <a:cs typeface="Arial" panose="020B0604020202020204" pitchFamily="34" charset="0"/>
                <a:sym typeface="+mn-ea"/>
              </a:rPr>
              <a:t>combate</a:t>
            </a:r>
            <a:r>
              <a:rPr lang="en-US" altLang="pt-BR" sz="2000" dirty="0">
                <a:latin typeface="Arial" panose="020B0604020202020204" pitchFamily="34" charset="0"/>
                <a:cs typeface="Arial" panose="020B0604020202020204" pitchFamily="34" charset="0"/>
                <a:sym typeface="+mn-ea"/>
              </a:rPr>
              <a:t> à </a:t>
            </a:r>
            <a:r>
              <a:rPr lang="en-US" altLang="pt-BR" sz="2000" dirty="0" err="1">
                <a:latin typeface="Arial" panose="020B0604020202020204" pitchFamily="34" charset="0"/>
                <a:cs typeface="Arial" panose="020B0604020202020204" pitchFamily="34" charset="0"/>
                <a:sym typeface="+mn-ea"/>
              </a:rPr>
              <a:t>polui</a:t>
            </a:r>
            <a:r>
              <a:rPr lang="" altLang="en-US" sz="2000" dirty="0">
                <a:latin typeface="Arial" panose="020B0604020202020204" pitchFamily="34" charset="0"/>
                <a:cs typeface="Arial" panose="020B0604020202020204" pitchFamily="34" charset="0"/>
                <a:sym typeface="+mn-ea"/>
              </a:rPr>
              <a:t>ç</a:t>
            </a:r>
            <a:r>
              <a:rPr lang="en-US" altLang="en-US" sz="2000" dirty="0" err="1">
                <a:latin typeface="Arial" panose="020B0604020202020204" pitchFamily="34" charset="0"/>
                <a:cs typeface="Arial" panose="020B0604020202020204" pitchFamily="34" charset="0"/>
                <a:sym typeface="+mn-ea"/>
              </a:rPr>
              <a:t>ã</a:t>
            </a:r>
            <a:r>
              <a:rPr lang="en-US" altLang="pt-BR" sz="2000" dirty="0" err="1">
                <a:latin typeface="Arial" panose="020B0604020202020204" pitchFamily="34" charset="0"/>
                <a:cs typeface="Arial" panose="020B0604020202020204" pitchFamily="34" charset="0"/>
                <a:sym typeface="+mn-ea"/>
              </a:rPr>
              <a:t>o</a:t>
            </a:r>
            <a:r>
              <a:rPr lang="en-US" altLang="pt-BR" sz="2000" dirty="0">
                <a:latin typeface="Arial" panose="020B0604020202020204" pitchFamily="34" charset="0"/>
                <a:cs typeface="Arial" panose="020B0604020202020204" pitchFamily="34" charset="0"/>
                <a:sym typeface="+mn-ea"/>
              </a:rPr>
              <a:t>, promo</a:t>
            </a:r>
            <a:r>
              <a:rPr lang="" altLang="en-US" sz="2000" dirty="0">
                <a:latin typeface="Arial" panose="020B0604020202020204" pitchFamily="34" charset="0"/>
                <a:cs typeface="Arial" panose="020B0604020202020204" pitchFamily="34" charset="0"/>
                <a:sym typeface="+mn-ea"/>
              </a:rPr>
              <a:t>ç</a:t>
            </a:r>
            <a:r>
              <a:rPr lang="en-US" altLang="en-US" sz="2000" dirty="0" err="1">
                <a:latin typeface="Arial" panose="020B0604020202020204" pitchFamily="34" charset="0"/>
                <a:cs typeface="Arial" panose="020B0604020202020204" pitchFamily="34" charset="0"/>
                <a:sym typeface="+mn-ea"/>
              </a:rPr>
              <a:t>ã</a:t>
            </a:r>
            <a:r>
              <a:rPr lang="en-US" altLang="pt-BR" sz="2000" dirty="0" err="1">
                <a:latin typeface="Arial" panose="020B0604020202020204" pitchFamily="34" charset="0"/>
                <a:cs typeface="Arial" panose="020B0604020202020204" pitchFamily="34" charset="0"/>
                <a:sym typeface="+mn-ea"/>
              </a:rPr>
              <a:t>o</a:t>
            </a:r>
            <a:r>
              <a:rPr lang="en-US" altLang="pt-BR" sz="2000" dirty="0">
                <a:latin typeface="Arial" panose="020B0604020202020204" pitchFamily="34" charset="0"/>
                <a:cs typeface="Arial" panose="020B0604020202020204" pitchFamily="34" charset="0"/>
                <a:sym typeface="+mn-ea"/>
              </a:rPr>
              <a:t> de </a:t>
            </a:r>
            <a:r>
              <a:rPr lang="en-US" altLang="pt-BR" sz="2000" dirty="0" err="1">
                <a:latin typeface="Arial" panose="020B0604020202020204" pitchFamily="34" charset="0"/>
                <a:cs typeface="Arial" panose="020B0604020202020204" pitchFamily="34" charset="0"/>
                <a:sym typeface="+mn-ea"/>
              </a:rPr>
              <a:t>moradia</a:t>
            </a:r>
            <a:r>
              <a:rPr lang="en-US" altLang="pt-BR" sz="2000" dirty="0">
                <a:latin typeface="Arial" panose="020B0604020202020204" pitchFamily="34" charset="0"/>
                <a:cs typeface="Arial" panose="020B0604020202020204" pitchFamily="34" charset="0"/>
                <a:sym typeface="+mn-ea"/>
              </a:rPr>
              <a:t> e </a:t>
            </a:r>
            <a:r>
              <a:rPr lang="en-US" altLang="pt-BR" sz="2000" dirty="0" err="1">
                <a:latin typeface="Arial" panose="020B0604020202020204" pitchFamily="34" charset="0"/>
                <a:cs typeface="Arial" panose="020B0604020202020204" pitchFamily="34" charset="0"/>
                <a:sym typeface="+mn-ea"/>
              </a:rPr>
              <a:t>saneamento</a:t>
            </a:r>
            <a:r>
              <a:rPr lang="en-US" altLang="pt-BR" sz="2000" dirty="0">
                <a:latin typeface="Arial" panose="020B0604020202020204" pitchFamily="34" charset="0"/>
                <a:cs typeface="Arial" panose="020B0604020202020204" pitchFamily="34" charset="0"/>
                <a:sym typeface="+mn-ea"/>
              </a:rPr>
              <a:t> </a:t>
            </a:r>
            <a:r>
              <a:rPr lang="en-US" altLang="pt-BR" sz="2000" dirty="0" err="1">
                <a:latin typeface="Arial" panose="020B0604020202020204" pitchFamily="34" charset="0"/>
                <a:cs typeface="Arial" panose="020B0604020202020204" pitchFamily="34" charset="0"/>
                <a:sym typeface="+mn-ea"/>
              </a:rPr>
              <a:t>b</a:t>
            </a:r>
            <a:r>
              <a:rPr lang="en-US" altLang="en-US" sz="2000" dirty="0" err="1">
                <a:latin typeface="Arial" panose="020B0604020202020204" pitchFamily="34" charset="0"/>
                <a:cs typeface="Arial" panose="020B0604020202020204" pitchFamily="34" charset="0"/>
                <a:sym typeface="+mn-ea"/>
              </a:rPr>
              <a:t>á</a:t>
            </a:r>
            <a:r>
              <a:rPr lang="en-US" altLang="pt-BR" sz="2000" dirty="0" err="1">
                <a:latin typeface="Arial" panose="020B0604020202020204" pitchFamily="34" charset="0"/>
                <a:cs typeface="Arial" panose="020B0604020202020204" pitchFamily="34" charset="0"/>
                <a:sym typeface="+mn-ea"/>
              </a:rPr>
              <a:t>sico</a:t>
            </a:r>
            <a:r>
              <a:rPr lang="en-US" altLang="pt-BR" sz="2000" dirty="0">
                <a:latin typeface="Arial" panose="020B0604020202020204" pitchFamily="34" charset="0"/>
                <a:cs typeface="Arial" panose="020B0604020202020204" pitchFamily="34" charset="0"/>
                <a:sym typeface="+mn-ea"/>
              </a:rPr>
              <a:t>, entre outros. </a:t>
            </a:r>
          </a:p>
          <a:p>
            <a:pPr algn="just"/>
            <a:endParaRPr lang="en-US" altLang="pt-BR" sz="2000" dirty="0">
              <a:latin typeface="Arial" panose="020B0604020202020204" pitchFamily="34" charset="0"/>
              <a:cs typeface="Arial" panose="020B0604020202020204" pitchFamily="34" charset="0"/>
              <a:sym typeface="+mn-ea"/>
            </a:endParaRPr>
          </a:p>
          <a:p>
            <a:pPr algn="just"/>
            <a:r>
              <a:rPr lang="en-US" altLang="pt-BR" sz="2000" b="1" dirty="0">
                <a:latin typeface="Arial" panose="020B0604020202020204" pitchFamily="34" charset="0"/>
                <a:cs typeface="Arial" panose="020B0604020202020204" pitchFamily="34" charset="0"/>
                <a:sym typeface="+mn-ea"/>
              </a:rPr>
              <a:t>NOTA: </a:t>
            </a:r>
            <a:r>
              <a:rPr lang="en-US" altLang="pt-BR" sz="2000" dirty="0">
                <a:latin typeface="Arial" panose="020B0604020202020204" pitchFamily="34" charset="0"/>
                <a:cs typeface="Arial" panose="020B0604020202020204" pitchFamily="34" charset="0"/>
                <a:sym typeface="+mn-ea"/>
              </a:rPr>
              <a:t>A </a:t>
            </a:r>
            <a:r>
              <a:rPr lang="en-US" altLang="pt-BR" sz="2000" dirty="0" err="1">
                <a:latin typeface="Arial" panose="020B0604020202020204" pitchFamily="34" charset="0"/>
                <a:cs typeface="Arial" panose="020B0604020202020204" pitchFamily="34" charset="0"/>
                <a:sym typeface="+mn-ea"/>
              </a:rPr>
              <a:t>coopera</a:t>
            </a:r>
            <a:r>
              <a:rPr lang="" altLang="en-US" sz="2000" dirty="0">
                <a:latin typeface="Arial" panose="020B0604020202020204" pitchFamily="34" charset="0"/>
                <a:cs typeface="Arial" panose="020B0604020202020204" pitchFamily="34" charset="0"/>
                <a:sym typeface="+mn-ea"/>
              </a:rPr>
              <a:t>ç</a:t>
            </a:r>
            <a:r>
              <a:rPr lang="en-US" altLang="en-US" sz="2000" dirty="0" err="1">
                <a:latin typeface="Arial" panose="020B0604020202020204" pitchFamily="34" charset="0"/>
                <a:cs typeface="Arial" panose="020B0604020202020204" pitchFamily="34" charset="0"/>
                <a:sym typeface="+mn-ea"/>
              </a:rPr>
              <a:t>ã</a:t>
            </a:r>
            <a:r>
              <a:rPr lang="en-US" altLang="pt-BR" sz="2000" dirty="0" err="1">
                <a:latin typeface="Arial" panose="020B0604020202020204" pitchFamily="34" charset="0"/>
                <a:cs typeface="Arial" panose="020B0604020202020204" pitchFamily="34" charset="0"/>
                <a:sym typeface="+mn-ea"/>
              </a:rPr>
              <a:t>o</a:t>
            </a:r>
            <a:r>
              <a:rPr lang="en-US" altLang="pt-BR" sz="2000" dirty="0">
                <a:latin typeface="Arial" panose="020B0604020202020204" pitchFamily="34" charset="0"/>
                <a:cs typeface="Arial" panose="020B0604020202020204" pitchFamily="34" charset="0"/>
                <a:sym typeface="+mn-ea"/>
              </a:rPr>
              <a:t> </a:t>
            </a:r>
            <a:r>
              <a:rPr lang="en-US" altLang="pt-BR" sz="2000" dirty="0" err="1">
                <a:latin typeface="Arial" panose="020B0604020202020204" pitchFamily="34" charset="0"/>
                <a:cs typeface="Arial" panose="020B0604020202020204" pitchFamily="34" charset="0"/>
                <a:sym typeface="+mn-ea"/>
              </a:rPr>
              <a:t>federativa</a:t>
            </a:r>
            <a:r>
              <a:rPr lang="en-US" altLang="pt-BR" sz="2000" dirty="0">
                <a:latin typeface="Arial" panose="020B0604020202020204" pitchFamily="34" charset="0"/>
                <a:cs typeface="Arial" panose="020B0604020202020204" pitchFamily="34" charset="0"/>
                <a:sym typeface="+mn-ea"/>
              </a:rPr>
              <a:t> </a:t>
            </a:r>
            <a:r>
              <a:rPr lang="en-US" altLang="en-US" sz="2000" dirty="0">
                <a:latin typeface="Arial" panose="020B0604020202020204" pitchFamily="34" charset="0"/>
                <a:cs typeface="Arial" panose="020B0604020202020204" pitchFamily="34" charset="0"/>
                <a:sym typeface="+mn-ea"/>
              </a:rPr>
              <a:t>é</a:t>
            </a:r>
            <a:r>
              <a:rPr lang="en-US" altLang="pt-BR" sz="2000" dirty="0">
                <a:latin typeface="Arial" panose="020B0604020202020204" pitchFamily="34" charset="0"/>
                <a:cs typeface="Arial" panose="020B0604020202020204" pitchFamily="34" charset="0"/>
                <a:sym typeface="+mn-ea"/>
              </a:rPr>
              <a:t> fundamental para a </a:t>
            </a:r>
            <a:r>
              <a:rPr lang="en-US" altLang="pt-BR" sz="2000" dirty="0" err="1">
                <a:latin typeface="Arial" panose="020B0604020202020204" pitchFamily="34" charset="0"/>
                <a:cs typeface="Arial" panose="020B0604020202020204" pitchFamily="34" charset="0"/>
                <a:sym typeface="+mn-ea"/>
              </a:rPr>
              <a:t>execu</a:t>
            </a:r>
            <a:r>
              <a:rPr lang="" altLang="en-US" sz="2000" dirty="0">
                <a:latin typeface="Arial" panose="020B0604020202020204" pitchFamily="34" charset="0"/>
                <a:cs typeface="Arial" panose="020B0604020202020204" pitchFamily="34" charset="0"/>
                <a:sym typeface="+mn-ea"/>
              </a:rPr>
              <a:t>ç</a:t>
            </a:r>
            <a:r>
              <a:rPr lang="en-US" altLang="en-US" sz="2000" dirty="0" err="1">
                <a:latin typeface="Arial" panose="020B0604020202020204" pitchFamily="34" charset="0"/>
                <a:cs typeface="Arial" panose="020B0604020202020204" pitchFamily="34" charset="0"/>
                <a:sym typeface="+mn-ea"/>
              </a:rPr>
              <a:t>ã</a:t>
            </a:r>
            <a:r>
              <a:rPr lang="en-US" altLang="pt-BR" sz="2000" dirty="0" err="1">
                <a:latin typeface="Arial" panose="020B0604020202020204" pitchFamily="34" charset="0"/>
                <a:cs typeface="Arial" panose="020B0604020202020204" pitchFamily="34" charset="0"/>
                <a:sym typeface="+mn-ea"/>
              </a:rPr>
              <a:t>o</a:t>
            </a:r>
            <a:r>
              <a:rPr lang="en-US" altLang="pt-BR" sz="2000" dirty="0">
                <a:latin typeface="Arial" panose="020B0604020202020204" pitchFamily="34" charset="0"/>
                <a:cs typeface="Arial" panose="020B0604020202020204" pitchFamily="34" charset="0"/>
                <a:sym typeface="+mn-ea"/>
              </a:rPr>
              <a:t> dessas </a:t>
            </a:r>
            <a:r>
              <a:rPr lang="en-US" altLang="pt-BR" sz="2000" dirty="0" err="1">
                <a:latin typeface="Arial" panose="020B0604020202020204" pitchFamily="34" charset="0"/>
                <a:cs typeface="Arial" panose="020B0604020202020204" pitchFamily="34" charset="0"/>
                <a:sym typeface="+mn-ea"/>
              </a:rPr>
              <a:t>compet</a:t>
            </a:r>
            <a:r>
              <a:rPr lang="en-US" altLang="en-US" sz="2000" dirty="0" err="1">
                <a:latin typeface="Arial" panose="020B0604020202020204" pitchFamily="34" charset="0"/>
                <a:cs typeface="Arial" panose="020B0604020202020204" pitchFamily="34" charset="0"/>
                <a:sym typeface="+mn-ea"/>
              </a:rPr>
              <a:t>ê</a:t>
            </a:r>
            <a:r>
              <a:rPr lang="en-US" altLang="pt-BR" sz="2000" dirty="0" err="1">
                <a:latin typeface="Arial" panose="020B0604020202020204" pitchFamily="34" charset="0"/>
                <a:cs typeface="Arial" panose="020B0604020202020204" pitchFamily="34" charset="0"/>
                <a:sym typeface="+mn-ea"/>
              </a:rPr>
              <a:t>ncias</a:t>
            </a:r>
            <a:r>
              <a:rPr lang="en-US" altLang="pt-BR" sz="2000" dirty="0">
                <a:latin typeface="Arial" panose="020B0604020202020204" pitchFamily="34" charset="0"/>
                <a:cs typeface="Arial" panose="020B0604020202020204" pitchFamily="34" charset="0"/>
                <a:sym typeface="+mn-ea"/>
              </a:rPr>
              <a:t>. </a:t>
            </a:r>
          </a:p>
          <a:p>
            <a:pPr algn="just"/>
            <a:endParaRPr lang="en-US" altLang="pt-BR" dirty="0">
              <a:latin typeface="Arial" panose="020B0604020202020204" pitchFamily="34" charset="0"/>
              <a:cs typeface="Arial" panose="020B0604020202020204" pitchFamily="34" charset="0"/>
              <a:sym typeface="+mn-ea"/>
            </a:endParaRPr>
          </a:p>
        </p:txBody>
      </p:sp>
    </p:spTree>
    <p:extLst>
      <p:ext uri="{BB962C8B-B14F-4D97-AF65-F5344CB8AC3E}">
        <p14:creationId xmlns:p14="http://schemas.microsoft.com/office/powerpoint/2010/main" val="341739275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208E2D54-EDA9-A37D-E884-32D9705ADE18}"/>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137D1964-C77A-857F-E6BB-4B9906A1E567}"/>
              </a:ext>
            </a:extLst>
          </p:cNvPr>
          <p:cNvPicPr preferRelativeResize="0"/>
          <p:nvPr/>
        </p:nvPicPr>
        <p:blipFill>
          <a:blip r:embed="rId3"/>
          <a:stretch>
            <a:fillRect/>
          </a:stretch>
        </p:blipFill>
        <p:spPr>
          <a:xfrm>
            <a:off x="0" y="0"/>
            <a:ext cx="12191987" cy="6858000"/>
          </a:xfrm>
          <a:prstGeom prst="rect">
            <a:avLst/>
          </a:prstGeom>
          <a:noFill/>
          <a:ln>
            <a:noFill/>
          </a:ln>
        </p:spPr>
      </p:pic>
      <p:sp>
        <p:nvSpPr>
          <p:cNvPr id="3" name="CaixaDeTexto 2">
            <a:extLst>
              <a:ext uri="{FF2B5EF4-FFF2-40B4-BE49-F238E27FC236}">
                <a16:creationId xmlns:a16="http://schemas.microsoft.com/office/drawing/2014/main" id="{3CDA59F3-0472-4BD4-9792-285251CD1D33}"/>
              </a:ext>
            </a:extLst>
          </p:cNvPr>
          <p:cNvSpPr txBox="1"/>
          <p:nvPr/>
        </p:nvSpPr>
        <p:spPr>
          <a:xfrm>
            <a:off x="650449" y="563382"/>
            <a:ext cx="11349872" cy="3600986"/>
          </a:xfrm>
          <a:prstGeom prst="rect">
            <a:avLst/>
          </a:prstGeom>
          <a:noFill/>
        </p:spPr>
        <p:txBody>
          <a:bodyPr wrap="square">
            <a:spAutoFit/>
          </a:bodyPr>
          <a:lstStyle/>
          <a:p>
            <a:pPr algn="just"/>
            <a:r>
              <a:rPr lang="pt-BR" sz="2400" b="1" u="sng" dirty="0">
                <a:solidFill>
                  <a:srgbClr val="00B050"/>
                </a:solidFill>
                <a:latin typeface="Arial Black" panose="020B0A04020102020204" pitchFamily="34" charset="0"/>
                <a:cs typeface="Arial" panose="020B0604020202020204" pitchFamily="34" charset="0"/>
                <a:sym typeface="+mn-ea"/>
                <a:hlinkClick r:id="rId4"/>
              </a:rPr>
              <a:t>CONTROLE INTERNO MUNICIPAL </a:t>
            </a:r>
            <a:r>
              <a:rPr lang="pt-BR" sz="2400" b="1" u="sng" dirty="0">
                <a:solidFill>
                  <a:srgbClr val="00B050"/>
                </a:solidFill>
                <a:latin typeface="Arial" panose="020B0604020202020204" pitchFamily="34" charset="0"/>
                <a:cs typeface="Arial" panose="020B0604020202020204" pitchFamily="34" charset="0"/>
                <a:sym typeface="+mn-ea"/>
                <a:hlinkClick r:id="rId4"/>
              </a:rPr>
              <a:t>- </a:t>
            </a:r>
            <a:r>
              <a:rPr lang="pt-BR" sz="2400" b="1" u="sng" dirty="0">
                <a:solidFill>
                  <a:schemeClr val="accent2"/>
                </a:solidFill>
                <a:latin typeface="Arial Black" panose="020B0A04020102020204" pitchFamily="34" charset="0"/>
                <a:cs typeface="Arial" panose="020B0604020202020204" pitchFamily="34" charset="0"/>
                <a:sym typeface="+mn-ea"/>
                <a:hlinkClick r:id="rId4"/>
              </a:rPr>
              <a:t>O Controle das Finanças</a:t>
            </a:r>
          </a:p>
          <a:p>
            <a:pPr algn="just"/>
            <a:endParaRPr lang="en-US" altLang="pt-BR" dirty="0">
              <a:latin typeface="Arial" panose="020B0604020202020204" pitchFamily="34" charset="0"/>
              <a:cs typeface="Arial" panose="020B0604020202020204" pitchFamily="34" charset="0"/>
              <a:sym typeface="+mn-ea"/>
            </a:endParaRPr>
          </a:p>
          <a:p>
            <a:pPr algn="just"/>
            <a:r>
              <a:rPr lang="pt-BR" altLang="en-US" sz="2400" b="1" dirty="0">
                <a:solidFill>
                  <a:schemeClr val="accent2"/>
                </a:solidFill>
                <a:latin typeface="Arial" panose="020B0604020202020204" pitchFamily="34" charset="0"/>
                <a:cs typeface="Arial" panose="020B0604020202020204" pitchFamily="34" charset="0"/>
                <a:sym typeface="+mn-ea"/>
              </a:rPr>
              <a:t>3.2. Competências Exclusivas:</a:t>
            </a:r>
          </a:p>
          <a:p>
            <a:pPr algn="just"/>
            <a:endParaRPr lang="pt-BR" altLang="en-US" sz="2400" b="1" dirty="0">
              <a:solidFill>
                <a:schemeClr val="accent2"/>
              </a:solidFill>
              <a:latin typeface="Arial" panose="020B0604020202020204" pitchFamily="34" charset="0"/>
              <a:cs typeface="Arial" panose="020B0604020202020204" pitchFamily="34" charset="0"/>
              <a:sym typeface="+mn-ea"/>
            </a:endParaRPr>
          </a:p>
          <a:p>
            <a:pPr algn="just"/>
            <a:r>
              <a:rPr lang="en-US" altLang="pt-BR" sz="2000" dirty="0">
                <a:latin typeface="Arial" panose="020B0604020202020204" pitchFamily="34" charset="0"/>
                <a:cs typeface="Arial" panose="020B0604020202020204" pitchFamily="34" charset="0"/>
                <a:sym typeface="+mn-ea"/>
              </a:rPr>
              <a:t>A </a:t>
            </a:r>
            <a:r>
              <a:rPr lang="en-US" altLang="pt-BR" sz="2000" dirty="0" err="1">
                <a:latin typeface="Arial" panose="020B0604020202020204" pitchFamily="34" charset="0"/>
                <a:cs typeface="Arial" panose="020B0604020202020204" pitchFamily="34" charset="0"/>
                <a:sym typeface="+mn-ea"/>
              </a:rPr>
              <a:t>compet</a:t>
            </a:r>
            <a:r>
              <a:rPr lang="en-US" altLang="en-US" sz="2000" dirty="0" err="1">
                <a:latin typeface="Arial" panose="020B0604020202020204" pitchFamily="34" charset="0"/>
                <a:cs typeface="Arial" panose="020B0604020202020204" pitchFamily="34" charset="0"/>
                <a:sym typeface="+mn-ea"/>
              </a:rPr>
              <a:t>ê</a:t>
            </a:r>
            <a:r>
              <a:rPr lang="en-US" altLang="pt-BR" sz="2000" dirty="0" err="1">
                <a:latin typeface="Arial" panose="020B0604020202020204" pitchFamily="34" charset="0"/>
                <a:cs typeface="Arial" panose="020B0604020202020204" pitchFamily="34" charset="0"/>
                <a:sym typeface="+mn-ea"/>
              </a:rPr>
              <a:t>ncia</a:t>
            </a:r>
            <a:r>
              <a:rPr lang="en-US" altLang="pt-BR" sz="2000" dirty="0">
                <a:latin typeface="Arial" panose="020B0604020202020204" pitchFamily="34" charset="0"/>
                <a:cs typeface="Arial" panose="020B0604020202020204" pitchFamily="34" charset="0"/>
                <a:sym typeface="+mn-ea"/>
              </a:rPr>
              <a:t> </a:t>
            </a:r>
            <a:r>
              <a:rPr lang="en-US" altLang="pt-BR" sz="2000" dirty="0" err="1">
                <a:latin typeface="Arial" panose="020B0604020202020204" pitchFamily="34" charset="0"/>
                <a:cs typeface="Arial" panose="020B0604020202020204" pitchFamily="34" charset="0"/>
                <a:sym typeface="+mn-ea"/>
              </a:rPr>
              <a:t>exclusiva</a:t>
            </a:r>
            <a:r>
              <a:rPr lang="en-US" altLang="pt-BR" sz="2000" dirty="0">
                <a:latin typeface="Arial" panose="020B0604020202020204" pitchFamily="34" charset="0"/>
                <a:cs typeface="Arial" panose="020B0604020202020204" pitchFamily="34" charset="0"/>
                <a:sym typeface="+mn-ea"/>
              </a:rPr>
              <a:t> da </a:t>
            </a:r>
            <a:r>
              <a:rPr lang="en-US" altLang="pt-BR" sz="2000" dirty="0" err="1">
                <a:latin typeface="Arial" panose="020B0604020202020204" pitchFamily="34" charset="0"/>
                <a:cs typeface="Arial" panose="020B0604020202020204" pitchFamily="34" charset="0"/>
                <a:sym typeface="+mn-ea"/>
              </a:rPr>
              <a:t>Uni</a:t>
            </a:r>
            <a:r>
              <a:rPr lang="en-US" altLang="en-US" sz="2000" dirty="0" err="1">
                <a:latin typeface="Arial" panose="020B0604020202020204" pitchFamily="34" charset="0"/>
                <a:cs typeface="Arial" panose="020B0604020202020204" pitchFamily="34" charset="0"/>
                <a:sym typeface="+mn-ea"/>
              </a:rPr>
              <a:t>ã</a:t>
            </a:r>
            <a:r>
              <a:rPr lang="en-US" altLang="pt-BR" sz="2000" dirty="0" err="1">
                <a:latin typeface="Arial" panose="020B0604020202020204" pitchFamily="34" charset="0"/>
                <a:cs typeface="Arial" panose="020B0604020202020204" pitchFamily="34" charset="0"/>
                <a:sym typeface="+mn-ea"/>
              </a:rPr>
              <a:t>o</a:t>
            </a:r>
            <a:r>
              <a:rPr lang="en-US" altLang="pt-BR" sz="2000" dirty="0">
                <a:latin typeface="Arial" panose="020B0604020202020204" pitchFamily="34" charset="0"/>
                <a:cs typeface="Arial" panose="020B0604020202020204" pitchFamily="34" charset="0"/>
                <a:sym typeface="+mn-ea"/>
              </a:rPr>
              <a:t> </a:t>
            </a:r>
            <a:r>
              <a:rPr lang="en-US" altLang="pt-BR" sz="2000" dirty="0" err="1">
                <a:latin typeface="Arial" panose="020B0604020202020204" pitchFamily="34" charset="0"/>
                <a:cs typeface="Arial" panose="020B0604020202020204" pitchFamily="34" charset="0"/>
                <a:sym typeface="+mn-ea"/>
              </a:rPr>
              <a:t>refere</a:t>
            </a:r>
            <a:r>
              <a:rPr lang="en-US" altLang="pt-BR" sz="2000" dirty="0">
                <a:latin typeface="Arial" panose="020B0604020202020204" pitchFamily="34" charset="0"/>
                <a:cs typeface="Arial" panose="020B0604020202020204" pitchFamily="34" charset="0"/>
                <a:sym typeface="+mn-ea"/>
              </a:rPr>
              <a:t>-se </a:t>
            </a:r>
            <a:r>
              <a:rPr lang="en-US" altLang="pt-BR" sz="2000" dirty="0" err="1">
                <a:latin typeface="Arial" panose="020B0604020202020204" pitchFamily="34" charset="0"/>
                <a:cs typeface="Arial" panose="020B0604020202020204" pitchFamily="34" charset="0"/>
                <a:sym typeface="+mn-ea"/>
              </a:rPr>
              <a:t>às</a:t>
            </a:r>
            <a:r>
              <a:rPr lang="en-US" altLang="pt-BR" sz="2000" dirty="0">
                <a:latin typeface="Arial" panose="020B0604020202020204" pitchFamily="34" charset="0"/>
                <a:cs typeface="Arial" panose="020B0604020202020204" pitchFamily="34" charset="0"/>
                <a:sym typeface="+mn-ea"/>
              </a:rPr>
              <a:t> </a:t>
            </a:r>
            <a:r>
              <a:rPr lang="en-US" altLang="pt-BR" sz="2000" dirty="0" err="1">
                <a:latin typeface="Arial" panose="020B0604020202020204" pitchFamily="34" charset="0"/>
                <a:cs typeface="Arial" panose="020B0604020202020204" pitchFamily="34" charset="0"/>
                <a:sym typeface="+mn-ea"/>
              </a:rPr>
              <a:t>mat</a:t>
            </a:r>
            <a:r>
              <a:rPr lang="en-US" altLang="en-US" sz="2000" dirty="0" err="1">
                <a:latin typeface="Arial" panose="020B0604020202020204" pitchFamily="34" charset="0"/>
                <a:cs typeface="Arial" panose="020B0604020202020204" pitchFamily="34" charset="0"/>
                <a:sym typeface="+mn-ea"/>
              </a:rPr>
              <a:t>é</a:t>
            </a:r>
            <a:r>
              <a:rPr lang="en-US" altLang="pt-BR" sz="2000" dirty="0" err="1">
                <a:latin typeface="Arial" panose="020B0604020202020204" pitchFamily="34" charset="0"/>
                <a:cs typeface="Arial" panose="020B0604020202020204" pitchFamily="34" charset="0"/>
                <a:sym typeface="+mn-ea"/>
              </a:rPr>
              <a:t>rias</a:t>
            </a:r>
            <a:r>
              <a:rPr lang="en-US" altLang="pt-BR" sz="2000" dirty="0">
                <a:latin typeface="Arial" panose="020B0604020202020204" pitchFamily="34" charset="0"/>
                <a:cs typeface="Arial" panose="020B0604020202020204" pitchFamily="34" charset="0"/>
                <a:sym typeface="+mn-ea"/>
              </a:rPr>
              <a:t> que, </a:t>
            </a:r>
            <a:r>
              <a:rPr lang="en-US" altLang="pt-BR" sz="2000" dirty="0" err="1">
                <a:latin typeface="Arial" panose="020B0604020202020204" pitchFamily="34" charset="0"/>
                <a:cs typeface="Arial" panose="020B0604020202020204" pitchFamily="34" charset="0"/>
                <a:sym typeface="+mn-ea"/>
              </a:rPr>
              <a:t>por</a:t>
            </a:r>
            <a:r>
              <a:rPr lang="en-US" altLang="pt-BR" sz="2000" dirty="0">
                <a:latin typeface="Arial" panose="020B0604020202020204" pitchFamily="34" charset="0"/>
                <a:cs typeface="Arial" panose="020B0604020202020204" pitchFamily="34" charset="0"/>
                <a:sym typeface="+mn-ea"/>
              </a:rPr>
              <a:t> </a:t>
            </a:r>
            <a:r>
              <a:rPr lang="en-US" altLang="pt-BR" sz="2000" dirty="0" err="1">
                <a:latin typeface="Arial" panose="020B0604020202020204" pitchFamily="34" charset="0"/>
                <a:cs typeface="Arial" panose="020B0604020202020204" pitchFamily="34" charset="0"/>
                <a:sym typeface="+mn-ea"/>
              </a:rPr>
              <a:t>determina</a:t>
            </a:r>
            <a:r>
              <a:rPr lang="" altLang="en-US" sz="2000" dirty="0">
                <a:latin typeface="Arial" panose="020B0604020202020204" pitchFamily="34" charset="0"/>
                <a:cs typeface="Arial" panose="020B0604020202020204" pitchFamily="34" charset="0"/>
                <a:sym typeface="+mn-ea"/>
              </a:rPr>
              <a:t>ç</a:t>
            </a:r>
            <a:r>
              <a:rPr lang="en-US" altLang="en-US" sz="2000" dirty="0" err="1">
                <a:latin typeface="Arial" panose="020B0604020202020204" pitchFamily="34" charset="0"/>
                <a:cs typeface="Arial" panose="020B0604020202020204" pitchFamily="34" charset="0"/>
                <a:sym typeface="+mn-ea"/>
              </a:rPr>
              <a:t>ã</a:t>
            </a:r>
            <a:r>
              <a:rPr lang="en-US" altLang="pt-BR" sz="2000" dirty="0" err="1">
                <a:latin typeface="Arial" panose="020B0604020202020204" pitchFamily="34" charset="0"/>
                <a:cs typeface="Arial" panose="020B0604020202020204" pitchFamily="34" charset="0"/>
                <a:sym typeface="+mn-ea"/>
              </a:rPr>
              <a:t>o</a:t>
            </a:r>
            <a:r>
              <a:rPr lang="en-US" altLang="pt-BR" sz="2000" dirty="0">
                <a:latin typeface="Arial" panose="020B0604020202020204" pitchFamily="34" charset="0"/>
                <a:cs typeface="Arial" panose="020B0604020202020204" pitchFamily="34" charset="0"/>
                <a:sym typeface="+mn-ea"/>
              </a:rPr>
              <a:t> </a:t>
            </a:r>
            <a:r>
              <a:rPr lang="en-US" altLang="pt-BR" sz="2000" dirty="0" err="1">
                <a:latin typeface="Arial" panose="020B0604020202020204" pitchFamily="34" charset="0"/>
                <a:cs typeface="Arial" panose="020B0604020202020204" pitchFamily="34" charset="0"/>
                <a:sym typeface="+mn-ea"/>
              </a:rPr>
              <a:t>constitucional</a:t>
            </a:r>
            <a:r>
              <a:rPr lang="en-US" altLang="pt-BR" sz="2000" dirty="0">
                <a:latin typeface="Arial" panose="020B0604020202020204" pitchFamily="34" charset="0"/>
                <a:cs typeface="Arial" panose="020B0604020202020204" pitchFamily="34" charset="0"/>
                <a:sym typeface="+mn-ea"/>
              </a:rPr>
              <a:t>, </a:t>
            </a:r>
            <a:r>
              <a:rPr lang="en-US" altLang="pt-BR" sz="2000" dirty="0" err="1">
                <a:latin typeface="Arial" panose="020B0604020202020204" pitchFamily="34" charset="0"/>
                <a:cs typeface="Arial" panose="020B0604020202020204" pitchFamily="34" charset="0"/>
                <a:sym typeface="+mn-ea"/>
              </a:rPr>
              <a:t>s</a:t>
            </a:r>
            <a:r>
              <a:rPr lang="en-US" altLang="en-US" sz="2000" dirty="0" err="1">
                <a:latin typeface="Arial" panose="020B0604020202020204" pitchFamily="34" charset="0"/>
                <a:cs typeface="Arial" panose="020B0604020202020204" pitchFamily="34" charset="0"/>
                <a:sym typeface="+mn-ea"/>
              </a:rPr>
              <a:t>ó</a:t>
            </a:r>
            <a:r>
              <a:rPr lang="en-US" altLang="pt-BR" sz="2000" dirty="0">
                <a:latin typeface="Arial" panose="020B0604020202020204" pitchFamily="34" charset="0"/>
                <a:cs typeface="Arial" panose="020B0604020202020204" pitchFamily="34" charset="0"/>
                <a:sym typeface="+mn-ea"/>
              </a:rPr>
              <a:t> </a:t>
            </a:r>
            <a:r>
              <a:rPr lang="en-US" altLang="pt-BR" sz="2000" dirty="0" err="1">
                <a:latin typeface="Arial" panose="020B0604020202020204" pitchFamily="34" charset="0"/>
                <a:cs typeface="Arial" panose="020B0604020202020204" pitchFamily="34" charset="0"/>
                <a:sym typeface="+mn-ea"/>
              </a:rPr>
              <a:t>podem</a:t>
            </a:r>
            <a:r>
              <a:rPr lang="en-US" altLang="pt-BR" sz="2000" dirty="0">
                <a:latin typeface="Arial" panose="020B0604020202020204" pitchFamily="34" charset="0"/>
                <a:cs typeface="Arial" panose="020B0604020202020204" pitchFamily="34" charset="0"/>
                <a:sym typeface="+mn-ea"/>
              </a:rPr>
              <a:t> ser </a:t>
            </a:r>
            <a:r>
              <a:rPr lang="en-US" altLang="pt-BR" sz="2000" dirty="0" err="1">
                <a:latin typeface="Arial" panose="020B0604020202020204" pitchFamily="34" charset="0"/>
                <a:cs typeface="Arial" panose="020B0604020202020204" pitchFamily="34" charset="0"/>
                <a:sym typeface="+mn-ea"/>
              </a:rPr>
              <a:t>exercidas</a:t>
            </a:r>
            <a:r>
              <a:rPr lang="en-US" altLang="pt-BR" sz="2000" dirty="0">
                <a:latin typeface="Arial" panose="020B0604020202020204" pitchFamily="34" charset="0"/>
                <a:cs typeface="Arial" panose="020B0604020202020204" pitchFamily="34" charset="0"/>
                <a:sym typeface="+mn-ea"/>
              </a:rPr>
              <a:t> </a:t>
            </a:r>
            <a:r>
              <a:rPr lang="en-US" altLang="pt-BR" sz="2000" dirty="0" err="1">
                <a:latin typeface="Arial" panose="020B0604020202020204" pitchFamily="34" charset="0"/>
                <a:cs typeface="Arial" panose="020B0604020202020204" pitchFamily="34" charset="0"/>
                <a:sym typeface="+mn-ea"/>
              </a:rPr>
              <a:t>pelo</a:t>
            </a:r>
            <a:r>
              <a:rPr lang="en-US" altLang="pt-BR" sz="2000" dirty="0">
                <a:latin typeface="Arial" panose="020B0604020202020204" pitchFamily="34" charset="0"/>
                <a:cs typeface="Arial" panose="020B0604020202020204" pitchFamily="34" charset="0"/>
                <a:sym typeface="+mn-ea"/>
              </a:rPr>
              <a:t> </a:t>
            </a:r>
            <a:r>
              <a:rPr lang="en-US" altLang="pt-BR" sz="2000" dirty="0" err="1">
                <a:latin typeface="Arial" panose="020B0604020202020204" pitchFamily="34" charset="0"/>
                <a:cs typeface="Arial" panose="020B0604020202020204" pitchFamily="34" charset="0"/>
                <a:sym typeface="+mn-ea"/>
              </a:rPr>
              <a:t>ente</a:t>
            </a:r>
            <a:r>
              <a:rPr lang="en-US" altLang="pt-BR" sz="2000" dirty="0">
                <a:latin typeface="Arial" panose="020B0604020202020204" pitchFamily="34" charset="0"/>
                <a:cs typeface="Arial" panose="020B0604020202020204" pitchFamily="34" charset="0"/>
                <a:sym typeface="+mn-ea"/>
              </a:rPr>
              <a:t> federal, </a:t>
            </a:r>
            <a:r>
              <a:rPr lang="en-US" altLang="pt-BR" sz="2000" dirty="0" err="1">
                <a:latin typeface="Arial" panose="020B0604020202020204" pitchFamily="34" charset="0"/>
                <a:cs typeface="Arial" panose="020B0604020202020204" pitchFamily="34" charset="0"/>
                <a:sym typeface="+mn-ea"/>
              </a:rPr>
              <a:t>n</a:t>
            </a:r>
            <a:r>
              <a:rPr lang="en-US" altLang="en-US" sz="2000" dirty="0" err="1">
                <a:latin typeface="Arial" panose="020B0604020202020204" pitchFamily="34" charset="0"/>
                <a:cs typeface="Arial" panose="020B0604020202020204" pitchFamily="34" charset="0"/>
                <a:sym typeface="+mn-ea"/>
              </a:rPr>
              <a:t>ã</a:t>
            </a:r>
            <a:r>
              <a:rPr lang="en-US" altLang="pt-BR" sz="2000" dirty="0" err="1">
                <a:latin typeface="Arial" panose="020B0604020202020204" pitchFamily="34" charset="0"/>
                <a:cs typeface="Arial" panose="020B0604020202020204" pitchFamily="34" charset="0"/>
                <a:sym typeface="+mn-ea"/>
              </a:rPr>
              <a:t>o</a:t>
            </a:r>
            <a:r>
              <a:rPr lang="en-US" altLang="pt-BR" sz="2000" dirty="0">
                <a:latin typeface="Arial" panose="020B0604020202020204" pitchFamily="34" charset="0"/>
                <a:cs typeface="Arial" panose="020B0604020202020204" pitchFamily="34" charset="0"/>
                <a:sym typeface="+mn-ea"/>
              </a:rPr>
              <a:t> </a:t>
            </a:r>
            <a:r>
              <a:rPr lang="en-US" altLang="pt-BR" sz="2000" dirty="0" err="1">
                <a:latin typeface="Arial" panose="020B0604020202020204" pitchFamily="34" charset="0"/>
                <a:cs typeface="Arial" panose="020B0604020202020204" pitchFamily="34" charset="0"/>
                <a:sym typeface="+mn-ea"/>
              </a:rPr>
              <a:t>podendo</a:t>
            </a:r>
            <a:r>
              <a:rPr lang="en-US" altLang="pt-BR" sz="2000" dirty="0">
                <a:latin typeface="Arial" panose="020B0604020202020204" pitchFamily="34" charset="0"/>
                <a:cs typeface="Arial" panose="020B0604020202020204" pitchFamily="34" charset="0"/>
                <a:sym typeface="+mn-ea"/>
              </a:rPr>
              <a:t> ser </a:t>
            </a:r>
            <a:r>
              <a:rPr lang="en-US" altLang="pt-BR" sz="2000" dirty="0" err="1">
                <a:latin typeface="Arial" panose="020B0604020202020204" pitchFamily="34" charset="0"/>
                <a:cs typeface="Arial" panose="020B0604020202020204" pitchFamily="34" charset="0"/>
                <a:sym typeface="+mn-ea"/>
              </a:rPr>
              <a:t>delegadas</a:t>
            </a:r>
            <a:r>
              <a:rPr lang="en-US" altLang="pt-BR" sz="2000" dirty="0">
                <a:latin typeface="Arial" panose="020B0604020202020204" pitchFamily="34" charset="0"/>
                <a:cs typeface="Arial" panose="020B0604020202020204" pitchFamily="34" charset="0"/>
                <a:sym typeface="+mn-ea"/>
              </a:rPr>
              <a:t> a </a:t>
            </a:r>
            <a:r>
              <a:rPr lang="en-US" altLang="pt-BR" sz="2000" dirty="0" err="1">
                <a:latin typeface="Arial" panose="020B0604020202020204" pitchFamily="34" charset="0"/>
                <a:cs typeface="Arial" panose="020B0604020202020204" pitchFamily="34" charset="0"/>
                <a:sym typeface="+mn-ea"/>
              </a:rPr>
              <a:t>estados</a:t>
            </a:r>
            <a:r>
              <a:rPr lang="en-US" altLang="pt-BR" sz="2000" dirty="0">
                <a:latin typeface="Arial" panose="020B0604020202020204" pitchFamily="34" charset="0"/>
                <a:cs typeface="Arial" panose="020B0604020202020204" pitchFamily="34" charset="0"/>
                <a:sym typeface="+mn-ea"/>
              </a:rPr>
              <a:t>, Distrito Federal </a:t>
            </a:r>
            <a:r>
              <a:rPr lang="en-US" altLang="pt-BR" sz="2000" dirty="0" err="1">
                <a:latin typeface="Arial" panose="020B0604020202020204" pitchFamily="34" charset="0"/>
                <a:cs typeface="Arial" panose="020B0604020202020204" pitchFamily="34" charset="0"/>
                <a:sym typeface="+mn-ea"/>
              </a:rPr>
              <a:t>ou</a:t>
            </a:r>
            <a:r>
              <a:rPr lang="en-US" altLang="pt-BR" sz="2000" dirty="0">
                <a:latin typeface="Arial" panose="020B0604020202020204" pitchFamily="34" charset="0"/>
                <a:cs typeface="Arial" panose="020B0604020202020204" pitchFamily="34" charset="0"/>
                <a:sym typeface="+mn-ea"/>
              </a:rPr>
              <a:t> </a:t>
            </a:r>
            <a:r>
              <a:rPr lang="en-US" altLang="pt-BR" sz="2000" dirty="0" err="1">
                <a:latin typeface="Arial" panose="020B0604020202020204" pitchFamily="34" charset="0"/>
                <a:cs typeface="Arial" panose="020B0604020202020204" pitchFamily="34" charset="0"/>
                <a:sym typeface="+mn-ea"/>
              </a:rPr>
              <a:t>munic</a:t>
            </a:r>
            <a:r>
              <a:rPr lang="en-US" altLang="en-US" sz="2000" dirty="0" err="1">
                <a:latin typeface="Arial" panose="020B0604020202020204" pitchFamily="34" charset="0"/>
                <a:cs typeface="Arial" panose="020B0604020202020204" pitchFamily="34" charset="0"/>
                <a:sym typeface="+mn-ea"/>
              </a:rPr>
              <a:t>í</a:t>
            </a:r>
            <a:r>
              <a:rPr lang="en-US" altLang="pt-BR" sz="2000" dirty="0" err="1">
                <a:latin typeface="Arial" panose="020B0604020202020204" pitchFamily="34" charset="0"/>
                <a:cs typeface="Arial" panose="020B0604020202020204" pitchFamily="34" charset="0"/>
                <a:sym typeface="+mn-ea"/>
              </a:rPr>
              <a:t>pios</a:t>
            </a:r>
            <a:r>
              <a:rPr lang="en-US" altLang="pt-BR" sz="2000" dirty="0">
                <a:latin typeface="Arial" panose="020B0604020202020204" pitchFamily="34" charset="0"/>
                <a:cs typeface="Arial" panose="020B0604020202020204" pitchFamily="34" charset="0"/>
                <a:sym typeface="+mn-ea"/>
              </a:rPr>
              <a:t>. </a:t>
            </a:r>
          </a:p>
          <a:p>
            <a:pPr algn="just"/>
            <a:endParaRPr lang="en-US" altLang="pt-BR" sz="2000" dirty="0">
              <a:latin typeface="Arial" panose="020B0604020202020204" pitchFamily="34" charset="0"/>
              <a:cs typeface="Arial" panose="020B0604020202020204" pitchFamily="34" charset="0"/>
              <a:sym typeface="+mn-ea"/>
            </a:endParaRPr>
          </a:p>
          <a:p>
            <a:pPr algn="just"/>
            <a:r>
              <a:rPr lang="en-US" altLang="pt-BR" sz="2000" dirty="0" err="1">
                <a:latin typeface="Arial" panose="020B0604020202020204" pitchFamily="34" charset="0"/>
                <a:cs typeface="Arial" panose="020B0604020202020204" pitchFamily="34" charset="0"/>
                <a:sym typeface="+mn-ea"/>
              </a:rPr>
              <a:t>Essas</a:t>
            </a:r>
            <a:r>
              <a:rPr lang="en-US" altLang="pt-BR" sz="2000" dirty="0">
                <a:latin typeface="Arial" panose="020B0604020202020204" pitchFamily="34" charset="0"/>
                <a:cs typeface="Arial" panose="020B0604020202020204" pitchFamily="34" charset="0"/>
                <a:sym typeface="+mn-ea"/>
              </a:rPr>
              <a:t> </a:t>
            </a:r>
            <a:r>
              <a:rPr lang="en-US" altLang="pt-BR" sz="2000" dirty="0" err="1">
                <a:latin typeface="Arial" panose="020B0604020202020204" pitchFamily="34" charset="0"/>
                <a:cs typeface="Arial" panose="020B0604020202020204" pitchFamily="34" charset="0"/>
                <a:sym typeface="+mn-ea"/>
              </a:rPr>
              <a:t>compet</a:t>
            </a:r>
            <a:r>
              <a:rPr lang="en-US" altLang="en-US" sz="2000" dirty="0" err="1">
                <a:latin typeface="Arial" panose="020B0604020202020204" pitchFamily="34" charset="0"/>
                <a:cs typeface="Arial" panose="020B0604020202020204" pitchFamily="34" charset="0"/>
                <a:sym typeface="+mn-ea"/>
              </a:rPr>
              <a:t>ê</a:t>
            </a:r>
            <a:r>
              <a:rPr lang="en-US" altLang="pt-BR" sz="2000" dirty="0" err="1">
                <a:latin typeface="Arial" panose="020B0604020202020204" pitchFamily="34" charset="0"/>
                <a:cs typeface="Arial" panose="020B0604020202020204" pitchFamily="34" charset="0"/>
                <a:sym typeface="+mn-ea"/>
              </a:rPr>
              <a:t>ncias</a:t>
            </a:r>
            <a:r>
              <a:rPr lang="en-US" altLang="pt-BR" sz="2000" dirty="0">
                <a:latin typeface="Arial" panose="020B0604020202020204" pitchFamily="34" charset="0"/>
                <a:cs typeface="Arial" panose="020B0604020202020204" pitchFamily="34" charset="0"/>
                <a:sym typeface="+mn-ea"/>
              </a:rPr>
              <a:t> </a:t>
            </a:r>
            <a:r>
              <a:rPr lang="en-US" altLang="pt-BR" sz="2000" dirty="0" err="1">
                <a:latin typeface="Arial" panose="020B0604020202020204" pitchFamily="34" charset="0"/>
                <a:cs typeface="Arial" panose="020B0604020202020204" pitchFamily="34" charset="0"/>
                <a:sym typeface="+mn-ea"/>
              </a:rPr>
              <a:t>s</a:t>
            </a:r>
            <a:r>
              <a:rPr lang="en-US" altLang="en-US" sz="2000" dirty="0" err="1">
                <a:latin typeface="Arial" panose="020B0604020202020204" pitchFamily="34" charset="0"/>
                <a:cs typeface="Arial" panose="020B0604020202020204" pitchFamily="34" charset="0"/>
                <a:sym typeface="+mn-ea"/>
              </a:rPr>
              <a:t>ã</a:t>
            </a:r>
            <a:r>
              <a:rPr lang="en-US" altLang="pt-BR" sz="2000" dirty="0" err="1">
                <a:latin typeface="Arial" panose="020B0604020202020204" pitchFamily="34" charset="0"/>
                <a:cs typeface="Arial" panose="020B0604020202020204" pitchFamily="34" charset="0"/>
                <a:sym typeface="+mn-ea"/>
              </a:rPr>
              <a:t>o</a:t>
            </a:r>
            <a:r>
              <a:rPr lang="en-US" altLang="pt-BR" sz="2000" dirty="0">
                <a:latin typeface="Arial" panose="020B0604020202020204" pitchFamily="34" charset="0"/>
                <a:cs typeface="Arial" panose="020B0604020202020204" pitchFamily="34" charset="0"/>
                <a:sym typeface="+mn-ea"/>
              </a:rPr>
              <a:t> </a:t>
            </a:r>
            <a:r>
              <a:rPr lang="en-US" altLang="pt-BR" sz="2000" dirty="0" err="1">
                <a:latin typeface="Arial" panose="020B0604020202020204" pitchFamily="34" charset="0"/>
                <a:cs typeface="Arial" panose="020B0604020202020204" pitchFamily="34" charset="0"/>
                <a:sym typeface="+mn-ea"/>
              </a:rPr>
              <a:t>aquelas</a:t>
            </a:r>
            <a:r>
              <a:rPr lang="en-US" altLang="pt-BR" sz="2000" dirty="0">
                <a:latin typeface="Arial" panose="020B0604020202020204" pitchFamily="34" charset="0"/>
                <a:cs typeface="Arial" panose="020B0604020202020204" pitchFamily="34" charset="0"/>
                <a:sym typeface="+mn-ea"/>
              </a:rPr>
              <a:t> de interesse </a:t>
            </a:r>
            <a:r>
              <a:rPr lang="en-US" altLang="pt-BR" sz="2000" dirty="0" err="1">
                <a:latin typeface="Arial" panose="020B0604020202020204" pitchFamily="34" charset="0"/>
                <a:cs typeface="Arial" panose="020B0604020202020204" pitchFamily="34" charset="0"/>
                <a:sym typeface="+mn-ea"/>
              </a:rPr>
              <a:t>nacional</a:t>
            </a:r>
            <a:r>
              <a:rPr lang="en-US" altLang="pt-BR" sz="2000" dirty="0">
                <a:latin typeface="Arial" panose="020B0604020202020204" pitchFamily="34" charset="0"/>
                <a:cs typeface="Arial" panose="020B0604020202020204" pitchFamily="34" charset="0"/>
                <a:sym typeface="+mn-ea"/>
              </a:rPr>
              <a:t> que </a:t>
            </a:r>
            <a:r>
              <a:rPr lang="en-US" altLang="pt-BR" sz="2000" dirty="0" err="1">
                <a:latin typeface="Arial" panose="020B0604020202020204" pitchFamily="34" charset="0"/>
                <a:cs typeface="Arial" panose="020B0604020202020204" pitchFamily="34" charset="0"/>
                <a:sym typeface="+mn-ea"/>
              </a:rPr>
              <a:t>exigem</a:t>
            </a:r>
            <a:r>
              <a:rPr lang="en-US" altLang="pt-BR" sz="2000" dirty="0">
                <a:latin typeface="Arial" panose="020B0604020202020204" pitchFamily="34" charset="0"/>
                <a:cs typeface="Arial" panose="020B0604020202020204" pitchFamily="34" charset="0"/>
                <a:sym typeface="+mn-ea"/>
              </a:rPr>
              <a:t> </a:t>
            </a:r>
            <a:r>
              <a:rPr lang="en-US" altLang="pt-BR" sz="2000" dirty="0" err="1">
                <a:latin typeface="Arial" panose="020B0604020202020204" pitchFamily="34" charset="0"/>
                <a:cs typeface="Arial" panose="020B0604020202020204" pitchFamily="34" charset="0"/>
                <a:sym typeface="+mn-ea"/>
              </a:rPr>
              <a:t>uniformidade</a:t>
            </a:r>
            <a:r>
              <a:rPr lang="en-US" altLang="pt-BR" sz="2000" dirty="0">
                <a:latin typeface="Arial" panose="020B0604020202020204" pitchFamily="34" charset="0"/>
                <a:cs typeface="Arial" panose="020B0604020202020204" pitchFamily="34" charset="0"/>
                <a:sym typeface="+mn-ea"/>
              </a:rPr>
              <a:t> </a:t>
            </a:r>
            <a:r>
              <a:rPr lang="en-US" altLang="pt-BR" sz="2000" dirty="0" err="1">
                <a:latin typeface="Arial" panose="020B0604020202020204" pitchFamily="34" charset="0"/>
                <a:cs typeface="Arial" panose="020B0604020202020204" pitchFamily="34" charset="0"/>
                <a:sym typeface="+mn-ea"/>
              </a:rPr>
              <a:t>em</a:t>
            </a:r>
            <a:r>
              <a:rPr lang="en-US" altLang="pt-BR" sz="2000" dirty="0">
                <a:latin typeface="Arial" panose="020B0604020202020204" pitchFamily="34" charset="0"/>
                <a:cs typeface="Arial" panose="020B0604020202020204" pitchFamily="34" charset="0"/>
                <a:sym typeface="+mn-ea"/>
              </a:rPr>
              <a:t> </a:t>
            </a:r>
            <a:r>
              <a:rPr lang="en-US" altLang="pt-BR" sz="2000" dirty="0" err="1">
                <a:latin typeface="Arial" panose="020B0604020202020204" pitchFamily="34" charset="0"/>
                <a:cs typeface="Arial" panose="020B0604020202020204" pitchFamily="34" charset="0"/>
                <a:sym typeface="+mn-ea"/>
              </a:rPr>
              <a:t>todo</a:t>
            </a:r>
            <a:r>
              <a:rPr lang="en-US" altLang="pt-BR" sz="2000" dirty="0">
                <a:latin typeface="Arial" panose="020B0604020202020204" pitchFamily="34" charset="0"/>
                <a:cs typeface="Arial" panose="020B0604020202020204" pitchFamily="34" charset="0"/>
                <a:sym typeface="+mn-ea"/>
              </a:rPr>
              <a:t> o </a:t>
            </a:r>
            <a:r>
              <a:rPr lang="en-US" altLang="pt-BR" sz="2000" dirty="0" err="1">
                <a:latin typeface="Arial" panose="020B0604020202020204" pitchFamily="34" charset="0"/>
                <a:cs typeface="Arial" panose="020B0604020202020204" pitchFamily="34" charset="0"/>
                <a:sym typeface="+mn-ea"/>
              </a:rPr>
              <a:t>territ</a:t>
            </a:r>
            <a:r>
              <a:rPr lang="en-US" altLang="en-US" sz="2000" dirty="0" err="1">
                <a:latin typeface="Arial" panose="020B0604020202020204" pitchFamily="34" charset="0"/>
                <a:cs typeface="Arial" panose="020B0604020202020204" pitchFamily="34" charset="0"/>
                <a:sym typeface="+mn-ea"/>
              </a:rPr>
              <a:t>ó</a:t>
            </a:r>
            <a:r>
              <a:rPr lang="en-US" altLang="pt-BR" sz="2000" dirty="0" err="1">
                <a:latin typeface="Arial" panose="020B0604020202020204" pitchFamily="34" charset="0"/>
                <a:cs typeface="Arial" panose="020B0604020202020204" pitchFamily="34" charset="0"/>
                <a:sym typeface="+mn-ea"/>
              </a:rPr>
              <a:t>rio</a:t>
            </a:r>
            <a:r>
              <a:rPr lang="en-US" altLang="pt-BR" sz="2000" dirty="0">
                <a:latin typeface="Arial" panose="020B0604020202020204" pitchFamily="34" charset="0"/>
                <a:cs typeface="Arial" panose="020B0604020202020204" pitchFamily="34" charset="0"/>
                <a:sym typeface="+mn-ea"/>
              </a:rPr>
              <a:t> </a:t>
            </a:r>
            <a:r>
              <a:rPr lang="en-US" altLang="pt-BR" sz="2000" dirty="0" err="1">
                <a:latin typeface="Arial" panose="020B0604020202020204" pitchFamily="34" charset="0"/>
                <a:cs typeface="Arial" panose="020B0604020202020204" pitchFamily="34" charset="0"/>
                <a:sym typeface="+mn-ea"/>
              </a:rPr>
              <a:t>brasileiro</a:t>
            </a:r>
            <a:r>
              <a:rPr lang="en-US" altLang="pt-BR" sz="2000" dirty="0">
                <a:latin typeface="Arial" panose="020B0604020202020204" pitchFamily="34" charset="0"/>
                <a:cs typeface="Arial" panose="020B0604020202020204" pitchFamily="34" charset="0"/>
                <a:sym typeface="+mn-ea"/>
              </a:rPr>
              <a:t>. </a:t>
            </a:r>
          </a:p>
          <a:p>
            <a:pPr algn="just"/>
            <a:endParaRPr lang="en-US" altLang="pt-BR" dirty="0">
              <a:latin typeface="Arial" panose="020B0604020202020204" pitchFamily="34" charset="0"/>
              <a:cs typeface="Arial" panose="020B0604020202020204" pitchFamily="34" charset="0"/>
              <a:sym typeface="+mn-ea"/>
            </a:endParaRPr>
          </a:p>
        </p:txBody>
      </p:sp>
    </p:spTree>
    <p:extLst>
      <p:ext uri="{BB962C8B-B14F-4D97-AF65-F5344CB8AC3E}">
        <p14:creationId xmlns:p14="http://schemas.microsoft.com/office/powerpoint/2010/main" val="262349269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A1213393-1117-CE09-F7C5-A816F9EE6C2A}"/>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EFA97A60-D2B7-2DCC-DA00-82CC90EBACC7}"/>
              </a:ext>
            </a:extLst>
          </p:cNvPr>
          <p:cNvPicPr preferRelativeResize="0"/>
          <p:nvPr/>
        </p:nvPicPr>
        <p:blipFill>
          <a:blip r:embed="rId3"/>
          <a:stretch>
            <a:fillRect/>
          </a:stretch>
        </p:blipFill>
        <p:spPr>
          <a:xfrm>
            <a:off x="0" y="0"/>
            <a:ext cx="12191987" cy="6858000"/>
          </a:xfrm>
          <a:prstGeom prst="rect">
            <a:avLst/>
          </a:prstGeom>
          <a:noFill/>
          <a:ln>
            <a:noFill/>
          </a:ln>
        </p:spPr>
      </p:pic>
      <p:sp>
        <p:nvSpPr>
          <p:cNvPr id="3" name="CaixaDeTexto 2">
            <a:extLst>
              <a:ext uri="{FF2B5EF4-FFF2-40B4-BE49-F238E27FC236}">
                <a16:creationId xmlns:a16="http://schemas.microsoft.com/office/drawing/2014/main" id="{E6C2561B-34DC-64C8-C5D7-6932865778BF}"/>
              </a:ext>
            </a:extLst>
          </p:cNvPr>
          <p:cNvSpPr txBox="1"/>
          <p:nvPr/>
        </p:nvSpPr>
        <p:spPr>
          <a:xfrm>
            <a:off x="678730" y="263480"/>
            <a:ext cx="10869105" cy="3200876"/>
          </a:xfrm>
          <a:prstGeom prst="rect">
            <a:avLst/>
          </a:prstGeom>
          <a:noFill/>
        </p:spPr>
        <p:txBody>
          <a:bodyPr wrap="square">
            <a:spAutoFit/>
          </a:bodyPr>
          <a:lstStyle/>
          <a:p>
            <a:pPr algn="just"/>
            <a:r>
              <a:rPr lang="pt-BR" sz="2400" b="1" u="sng" dirty="0">
                <a:solidFill>
                  <a:srgbClr val="00B050"/>
                </a:solidFill>
                <a:latin typeface="Arial Black" panose="020B0A04020102020204" pitchFamily="34" charset="0"/>
                <a:cs typeface="Arial" panose="020B0604020202020204" pitchFamily="34" charset="0"/>
                <a:sym typeface="+mn-ea"/>
                <a:hlinkClick r:id="rId4"/>
              </a:rPr>
              <a:t>CONTROLE INTERNO MUNICIPAL </a:t>
            </a:r>
            <a:r>
              <a:rPr lang="pt-BR" sz="2400" b="1" u="sng" dirty="0">
                <a:solidFill>
                  <a:srgbClr val="00B050"/>
                </a:solidFill>
                <a:latin typeface="Arial" panose="020B0604020202020204" pitchFamily="34" charset="0"/>
                <a:cs typeface="Arial" panose="020B0604020202020204" pitchFamily="34" charset="0"/>
                <a:sym typeface="+mn-ea"/>
                <a:hlinkClick r:id="rId4"/>
              </a:rPr>
              <a:t>- </a:t>
            </a:r>
            <a:r>
              <a:rPr lang="pt-BR" sz="2400" b="1" u="sng" dirty="0">
                <a:solidFill>
                  <a:schemeClr val="accent2"/>
                </a:solidFill>
                <a:latin typeface="Arial Black" panose="020B0A04020102020204" pitchFamily="34" charset="0"/>
                <a:cs typeface="Arial" panose="020B0604020202020204" pitchFamily="34" charset="0"/>
                <a:sym typeface="+mn-ea"/>
                <a:hlinkClick r:id="rId4"/>
              </a:rPr>
              <a:t>O Controle das Finanças</a:t>
            </a:r>
          </a:p>
          <a:p>
            <a:pPr algn="just"/>
            <a:endParaRPr lang="en-US" altLang="pt-BR" dirty="0">
              <a:latin typeface="Arial" panose="020B0604020202020204" pitchFamily="34" charset="0"/>
              <a:cs typeface="Arial" panose="020B0604020202020204" pitchFamily="34" charset="0"/>
              <a:sym typeface="+mn-ea"/>
            </a:endParaRPr>
          </a:p>
          <a:p>
            <a:pPr algn="just"/>
            <a:r>
              <a:rPr lang="en-US" altLang="pt-BR" sz="2400" b="1" dirty="0">
                <a:solidFill>
                  <a:schemeClr val="accent2"/>
                </a:solidFill>
                <a:latin typeface="Arial" panose="020B0604020202020204" pitchFamily="34" charset="0"/>
                <a:cs typeface="Arial" panose="020B0604020202020204" pitchFamily="34" charset="0"/>
                <a:sym typeface="+mn-ea"/>
              </a:rPr>
              <a:t>3.3. </a:t>
            </a:r>
            <a:r>
              <a:rPr lang="en-US" altLang="pt-BR" sz="2400" b="1" dirty="0" err="1">
                <a:solidFill>
                  <a:schemeClr val="accent2"/>
                </a:solidFill>
                <a:latin typeface="Arial" panose="020B0604020202020204" pitchFamily="34" charset="0"/>
                <a:cs typeface="Arial" panose="020B0604020202020204" pitchFamily="34" charset="0"/>
                <a:sym typeface="+mn-ea"/>
              </a:rPr>
              <a:t>Compet</a:t>
            </a:r>
            <a:r>
              <a:rPr lang="en-US" altLang="en-US" sz="2400" b="1" dirty="0" err="1">
                <a:solidFill>
                  <a:schemeClr val="accent2"/>
                </a:solidFill>
                <a:latin typeface="Arial" panose="020B0604020202020204" pitchFamily="34" charset="0"/>
                <a:cs typeface="Arial" panose="020B0604020202020204" pitchFamily="34" charset="0"/>
                <a:sym typeface="+mn-ea"/>
              </a:rPr>
              <a:t>ê</a:t>
            </a:r>
            <a:r>
              <a:rPr lang="en-US" altLang="pt-BR" sz="2400" b="1" dirty="0" err="1">
                <a:solidFill>
                  <a:schemeClr val="accent2"/>
                </a:solidFill>
                <a:latin typeface="Arial" panose="020B0604020202020204" pitchFamily="34" charset="0"/>
                <a:cs typeface="Arial" panose="020B0604020202020204" pitchFamily="34" charset="0"/>
                <a:sym typeface="+mn-ea"/>
              </a:rPr>
              <a:t>ncias</a:t>
            </a:r>
            <a:r>
              <a:rPr lang="en-US" altLang="pt-BR" sz="2400" b="1" dirty="0">
                <a:solidFill>
                  <a:schemeClr val="accent2"/>
                </a:solidFill>
                <a:latin typeface="Arial" panose="020B0604020202020204" pitchFamily="34" charset="0"/>
                <a:cs typeface="Arial" panose="020B0604020202020204" pitchFamily="34" charset="0"/>
                <a:sym typeface="+mn-ea"/>
              </a:rPr>
              <a:t> </a:t>
            </a:r>
            <a:r>
              <a:rPr lang="en-US" altLang="pt-BR" sz="2400" b="1" dirty="0" err="1">
                <a:solidFill>
                  <a:schemeClr val="accent2"/>
                </a:solidFill>
                <a:latin typeface="Arial" panose="020B0604020202020204" pitchFamily="34" charset="0"/>
                <a:cs typeface="Arial" panose="020B0604020202020204" pitchFamily="34" charset="0"/>
                <a:sym typeface="+mn-ea"/>
              </a:rPr>
              <a:t>Privativas</a:t>
            </a:r>
            <a:r>
              <a:rPr lang="en-US" altLang="pt-BR" sz="2400" b="1" dirty="0">
                <a:solidFill>
                  <a:schemeClr val="accent2"/>
                </a:solidFill>
                <a:latin typeface="Arial" panose="020B0604020202020204" pitchFamily="34" charset="0"/>
                <a:cs typeface="Arial" panose="020B0604020202020204" pitchFamily="34" charset="0"/>
                <a:sym typeface="+mn-ea"/>
              </a:rPr>
              <a:t>:</a:t>
            </a:r>
          </a:p>
          <a:p>
            <a:pPr algn="just"/>
            <a:endParaRPr lang="en-US" altLang="pt-BR" dirty="0">
              <a:latin typeface="Arial" panose="020B0604020202020204" pitchFamily="34" charset="0"/>
              <a:cs typeface="Arial" panose="020B0604020202020204" pitchFamily="34" charset="0"/>
              <a:sym typeface="+mn-ea"/>
            </a:endParaRPr>
          </a:p>
          <a:p>
            <a:pPr algn="just"/>
            <a:r>
              <a:rPr lang="en-US" altLang="pt-BR" sz="2000" dirty="0" err="1">
                <a:latin typeface="Arial" panose="020B0604020202020204" pitchFamily="34" charset="0"/>
                <a:cs typeface="Arial" panose="020B0604020202020204" pitchFamily="34" charset="0"/>
                <a:sym typeface="+mn-ea"/>
              </a:rPr>
              <a:t>Previstas</a:t>
            </a:r>
            <a:r>
              <a:rPr lang="en-US" altLang="pt-BR" sz="2000" dirty="0">
                <a:latin typeface="Arial" panose="020B0604020202020204" pitchFamily="34" charset="0"/>
                <a:cs typeface="Arial" panose="020B0604020202020204" pitchFamily="34" charset="0"/>
                <a:sym typeface="+mn-ea"/>
              </a:rPr>
              <a:t> no </a:t>
            </a:r>
            <a:r>
              <a:rPr lang="en-US" altLang="pt-BR" sz="2000" dirty="0" err="1">
                <a:latin typeface="Arial" panose="020B0604020202020204" pitchFamily="34" charset="0"/>
                <a:cs typeface="Arial" panose="020B0604020202020204" pitchFamily="34" charset="0"/>
                <a:sym typeface="+mn-ea"/>
              </a:rPr>
              <a:t>artigo</a:t>
            </a:r>
            <a:r>
              <a:rPr lang="en-US" altLang="pt-BR" sz="2000" dirty="0">
                <a:latin typeface="Arial" panose="020B0604020202020204" pitchFamily="34" charset="0"/>
                <a:cs typeface="Arial" panose="020B0604020202020204" pitchFamily="34" charset="0"/>
                <a:sym typeface="+mn-ea"/>
              </a:rPr>
              <a:t> 22 da </a:t>
            </a:r>
            <a:r>
              <a:rPr lang="en-US" altLang="pt-BR" sz="2000" dirty="0" err="1">
                <a:latin typeface="Arial" panose="020B0604020202020204" pitchFamily="34" charset="0"/>
                <a:cs typeface="Arial" panose="020B0604020202020204" pitchFamily="34" charset="0"/>
                <a:sym typeface="+mn-ea"/>
              </a:rPr>
              <a:t>Constitui</a:t>
            </a:r>
            <a:r>
              <a:rPr lang="" altLang="en-US" sz="2000" dirty="0">
                <a:latin typeface="Arial" panose="020B0604020202020204" pitchFamily="34" charset="0"/>
                <a:cs typeface="Arial" panose="020B0604020202020204" pitchFamily="34" charset="0"/>
                <a:sym typeface="+mn-ea"/>
              </a:rPr>
              <a:t>ç</a:t>
            </a:r>
            <a:r>
              <a:rPr lang="en-US" altLang="en-US" sz="2000" dirty="0" err="1">
                <a:latin typeface="Arial" panose="020B0604020202020204" pitchFamily="34" charset="0"/>
                <a:cs typeface="Arial" panose="020B0604020202020204" pitchFamily="34" charset="0"/>
                <a:sym typeface="+mn-ea"/>
              </a:rPr>
              <a:t>ã</a:t>
            </a:r>
            <a:r>
              <a:rPr lang="en-US" altLang="pt-BR" sz="2000" dirty="0" err="1">
                <a:latin typeface="Arial" panose="020B0604020202020204" pitchFamily="34" charset="0"/>
                <a:cs typeface="Arial" panose="020B0604020202020204" pitchFamily="34" charset="0"/>
                <a:sym typeface="+mn-ea"/>
              </a:rPr>
              <a:t>o</a:t>
            </a:r>
            <a:r>
              <a:rPr lang="en-US" altLang="pt-BR" sz="2000" dirty="0">
                <a:latin typeface="Arial" panose="020B0604020202020204" pitchFamily="34" charset="0"/>
                <a:cs typeface="Arial" panose="020B0604020202020204" pitchFamily="34" charset="0"/>
                <a:sym typeface="+mn-ea"/>
              </a:rPr>
              <a:t>, </a:t>
            </a:r>
            <a:r>
              <a:rPr lang="en-US" altLang="pt-BR" sz="2000" dirty="0" err="1">
                <a:latin typeface="Arial" panose="020B0604020202020204" pitchFamily="34" charset="0"/>
                <a:cs typeface="Arial" panose="020B0604020202020204" pitchFamily="34" charset="0"/>
                <a:sym typeface="+mn-ea"/>
              </a:rPr>
              <a:t>s</a:t>
            </a:r>
            <a:r>
              <a:rPr lang="en-US" altLang="en-US" sz="2000" dirty="0" err="1">
                <a:latin typeface="Arial" panose="020B0604020202020204" pitchFamily="34" charset="0"/>
                <a:cs typeface="Arial" panose="020B0604020202020204" pitchFamily="34" charset="0"/>
                <a:sym typeface="+mn-ea"/>
              </a:rPr>
              <a:t>ã</a:t>
            </a:r>
            <a:r>
              <a:rPr lang="en-US" altLang="pt-BR" sz="2000" dirty="0" err="1">
                <a:latin typeface="Arial" panose="020B0604020202020204" pitchFamily="34" charset="0"/>
                <a:cs typeface="Arial" panose="020B0604020202020204" pitchFamily="34" charset="0"/>
                <a:sym typeface="+mn-ea"/>
              </a:rPr>
              <a:t>o</a:t>
            </a:r>
            <a:r>
              <a:rPr lang="en-US" altLang="pt-BR" sz="2000" dirty="0">
                <a:latin typeface="Arial" panose="020B0604020202020204" pitchFamily="34" charset="0"/>
                <a:cs typeface="Arial" panose="020B0604020202020204" pitchFamily="34" charset="0"/>
                <a:sym typeface="+mn-ea"/>
              </a:rPr>
              <a:t> </a:t>
            </a:r>
            <a:r>
              <a:rPr lang="en-US" altLang="pt-BR" sz="2000" dirty="0" err="1">
                <a:latin typeface="Arial" panose="020B0604020202020204" pitchFamily="34" charset="0"/>
                <a:cs typeface="Arial" panose="020B0604020202020204" pitchFamily="34" charset="0"/>
                <a:sym typeface="+mn-ea"/>
              </a:rPr>
              <a:t>aquelas</a:t>
            </a:r>
            <a:r>
              <a:rPr lang="en-US" altLang="pt-BR" sz="2000" dirty="0">
                <a:latin typeface="Arial" panose="020B0604020202020204" pitchFamily="34" charset="0"/>
                <a:cs typeface="Arial" panose="020B0604020202020204" pitchFamily="34" charset="0"/>
                <a:sym typeface="+mn-ea"/>
              </a:rPr>
              <a:t> </a:t>
            </a:r>
            <a:r>
              <a:rPr lang="en-US" altLang="pt-BR" sz="2000" dirty="0" err="1">
                <a:latin typeface="Arial" panose="020B0604020202020204" pitchFamily="34" charset="0"/>
                <a:cs typeface="Arial" panose="020B0604020202020204" pitchFamily="34" charset="0"/>
                <a:sym typeface="+mn-ea"/>
              </a:rPr>
              <a:t>exercidas</a:t>
            </a:r>
            <a:r>
              <a:rPr lang="en-US" altLang="pt-BR" sz="2000" dirty="0">
                <a:latin typeface="Arial" panose="020B0604020202020204" pitchFamily="34" charset="0"/>
                <a:cs typeface="Arial" panose="020B0604020202020204" pitchFamily="34" charset="0"/>
                <a:sym typeface="+mn-ea"/>
              </a:rPr>
              <a:t> </a:t>
            </a:r>
            <a:r>
              <a:rPr lang="en-US" altLang="pt-BR" sz="2000" dirty="0" err="1">
                <a:latin typeface="Arial" panose="020B0604020202020204" pitchFamily="34" charset="0"/>
                <a:cs typeface="Arial" panose="020B0604020202020204" pitchFamily="34" charset="0"/>
                <a:sym typeface="+mn-ea"/>
              </a:rPr>
              <a:t>exclusivamente</a:t>
            </a:r>
            <a:r>
              <a:rPr lang="en-US" altLang="pt-BR" sz="2000" dirty="0">
                <a:latin typeface="Arial" panose="020B0604020202020204" pitchFamily="34" charset="0"/>
                <a:cs typeface="Arial" panose="020B0604020202020204" pitchFamily="34" charset="0"/>
                <a:sym typeface="+mn-ea"/>
              </a:rPr>
              <a:t> pela </a:t>
            </a:r>
            <a:r>
              <a:rPr lang="en-US" altLang="pt-BR" sz="2000" dirty="0" err="1">
                <a:latin typeface="Arial" panose="020B0604020202020204" pitchFamily="34" charset="0"/>
                <a:cs typeface="Arial" panose="020B0604020202020204" pitchFamily="34" charset="0"/>
                <a:sym typeface="+mn-ea"/>
              </a:rPr>
              <a:t>Uni</a:t>
            </a:r>
            <a:r>
              <a:rPr lang="en-US" altLang="en-US" sz="2000" dirty="0" err="1">
                <a:latin typeface="Arial" panose="020B0604020202020204" pitchFamily="34" charset="0"/>
                <a:cs typeface="Arial" panose="020B0604020202020204" pitchFamily="34" charset="0"/>
                <a:sym typeface="+mn-ea"/>
              </a:rPr>
              <a:t>ã</a:t>
            </a:r>
            <a:r>
              <a:rPr lang="en-US" altLang="pt-BR" sz="2000" dirty="0" err="1">
                <a:latin typeface="Arial" panose="020B0604020202020204" pitchFamily="34" charset="0"/>
                <a:cs typeface="Arial" panose="020B0604020202020204" pitchFamily="34" charset="0"/>
                <a:sym typeface="+mn-ea"/>
              </a:rPr>
              <a:t>o</a:t>
            </a:r>
            <a:r>
              <a:rPr lang="en-US" altLang="pt-BR" sz="2000" dirty="0">
                <a:latin typeface="Arial" panose="020B0604020202020204" pitchFamily="34" charset="0"/>
                <a:cs typeface="Arial" panose="020B0604020202020204" pitchFamily="34" charset="0"/>
                <a:sym typeface="+mn-ea"/>
              </a:rPr>
              <a:t>, </a:t>
            </a:r>
            <a:r>
              <a:rPr lang="en-US" altLang="pt-BR" sz="2000" dirty="0" err="1">
                <a:latin typeface="Arial" panose="020B0604020202020204" pitchFamily="34" charset="0"/>
                <a:cs typeface="Arial" panose="020B0604020202020204" pitchFamily="34" charset="0"/>
                <a:sym typeface="+mn-ea"/>
              </a:rPr>
              <a:t>como</a:t>
            </a:r>
            <a:r>
              <a:rPr lang="en-US" altLang="pt-BR" sz="2000" dirty="0">
                <a:latin typeface="Arial" panose="020B0604020202020204" pitchFamily="34" charset="0"/>
                <a:cs typeface="Arial" panose="020B0604020202020204" pitchFamily="34" charset="0"/>
                <a:sym typeface="+mn-ea"/>
              </a:rPr>
              <a:t> </a:t>
            </a:r>
            <a:r>
              <a:rPr lang="en-US" altLang="pt-BR" sz="2000" dirty="0" err="1">
                <a:latin typeface="Arial" panose="020B0604020202020204" pitchFamily="34" charset="0"/>
                <a:cs typeface="Arial" panose="020B0604020202020204" pitchFamily="34" charset="0"/>
                <a:sym typeface="+mn-ea"/>
              </a:rPr>
              <a:t>legislar</a:t>
            </a:r>
            <a:r>
              <a:rPr lang="en-US" altLang="pt-BR" sz="2000" dirty="0">
                <a:latin typeface="Arial" panose="020B0604020202020204" pitchFamily="34" charset="0"/>
                <a:cs typeface="Arial" panose="020B0604020202020204" pitchFamily="34" charset="0"/>
                <a:sym typeface="+mn-ea"/>
              </a:rPr>
              <a:t> </a:t>
            </a:r>
            <a:r>
              <a:rPr lang="en-US" altLang="pt-BR" sz="2000" dirty="0" err="1">
                <a:latin typeface="Arial" panose="020B0604020202020204" pitchFamily="34" charset="0"/>
                <a:cs typeface="Arial" panose="020B0604020202020204" pitchFamily="34" charset="0"/>
                <a:sym typeface="+mn-ea"/>
              </a:rPr>
              <a:t>sobre</a:t>
            </a:r>
            <a:r>
              <a:rPr lang="en-US" altLang="pt-BR" sz="2000" dirty="0">
                <a:latin typeface="Arial" panose="020B0604020202020204" pitchFamily="34" charset="0"/>
                <a:cs typeface="Arial" panose="020B0604020202020204" pitchFamily="34" charset="0"/>
                <a:sym typeface="+mn-ea"/>
              </a:rPr>
              <a:t> </a:t>
            </a:r>
            <a:r>
              <a:rPr lang="en-US" altLang="pt-BR" sz="2000" dirty="0" err="1">
                <a:latin typeface="Arial" panose="020B0604020202020204" pitchFamily="34" charset="0"/>
                <a:cs typeface="Arial" panose="020B0604020202020204" pitchFamily="34" charset="0"/>
                <a:sym typeface="+mn-ea"/>
              </a:rPr>
              <a:t>direito</a:t>
            </a:r>
            <a:r>
              <a:rPr lang="en-US" altLang="pt-BR" sz="2000" dirty="0">
                <a:latin typeface="Arial" panose="020B0604020202020204" pitchFamily="34" charset="0"/>
                <a:cs typeface="Arial" panose="020B0604020202020204" pitchFamily="34" charset="0"/>
                <a:sym typeface="+mn-ea"/>
              </a:rPr>
              <a:t> civil, </a:t>
            </a:r>
            <a:r>
              <a:rPr lang="en-US" altLang="pt-BR" sz="2000" dirty="0" err="1">
                <a:latin typeface="Arial" panose="020B0604020202020204" pitchFamily="34" charset="0"/>
                <a:cs typeface="Arial" panose="020B0604020202020204" pitchFamily="34" charset="0"/>
                <a:sym typeface="+mn-ea"/>
              </a:rPr>
              <a:t>comercial</a:t>
            </a:r>
            <a:r>
              <a:rPr lang="en-US" altLang="pt-BR" sz="2000" dirty="0">
                <a:latin typeface="Arial" panose="020B0604020202020204" pitchFamily="34" charset="0"/>
                <a:cs typeface="Arial" panose="020B0604020202020204" pitchFamily="34" charset="0"/>
                <a:sym typeface="+mn-ea"/>
              </a:rPr>
              <a:t>, penal, entre outros.</a:t>
            </a:r>
          </a:p>
          <a:p>
            <a:pPr algn="just"/>
            <a:endParaRPr lang="en-US" altLang="pt-BR" sz="2000" dirty="0">
              <a:latin typeface="Arial" panose="020B0604020202020204" pitchFamily="34" charset="0"/>
              <a:cs typeface="Arial" panose="020B0604020202020204" pitchFamily="34" charset="0"/>
              <a:sym typeface="+mn-ea"/>
            </a:endParaRPr>
          </a:p>
          <a:p>
            <a:pPr algn="just"/>
            <a:r>
              <a:rPr lang="en-US" altLang="pt-BR" sz="2000" dirty="0">
                <a:latin typeface="Arial" panose="020B0604020202020204" pitchFamily="34" charset="0"/>
                <a:cs typeface="Arial" panose="020B0604020202020204" pitchFamily="34" charset="0"/>
                <a:sym typeface="+mn-ea"/>
              </a:rPr>
              <a:t>Essa </a:t>
            </a:r>
            <a:r>
              <a:rPr lang="en-US" altLang="pt-BR" sz="2000" dirty="0" err="1">
                <a:latin typeface="Arial" panose="020B0604020202020204" pitchFamily="34" charset="0"/>
                <a:cs typeface="Arial" panose="020B0604020202020204" pitchFamily="34" charset="0"/>
                <a:sym typeface="+mn-ea"/>
              </a:rPr>
              <a:t>centraliza</a:t>
            </a:r>
            <a:r>
              <a:rPr lang="" altLang="en-US" sz="2000" dirty="0">
                <a:latin typeface="Arial" panose="020B0604020202020204" pitchFamily="34" charset="0"/>
                <a:cs typeface="Arial" panose="020B0604020202020204" pitchFamily="34" charset="0"/>
                <a:sym typeface="+mn-ea"/>
              </a:rPr>
              <a:t>ç</a:t>
            </a:r>
            <a:r>
              <a:rPr lang="en-US" altLang="en-US" sz="2000" dirty="0" err="1">
                <a:latin typeface="Arial" panose="020B0604020202020204" pitchFamily="34" charset="0"/>
                <a:cs typeface="Arial" panose="020B0604020202020204" pitchFamily="34" charset="0"/>
                <a:sym typeface="+mn-ea"/>
              </a:rPr>
              <a:t>ã</a:t>
            </a:r>
            <a:r>
              <a:rPr lang="en-US" altLang="pt-BR" sz="2000" dirty="0" err="1">
                <a:latin typeface="Arial" panose="020B0604020202020204" pitchFamily="34" charset="0"/>
                <a:cs typeface="Arial" panose="020B0604020202020204" pitchFamily="34" charset="0"/>
                <a:sym typeface="+mn-ea"/>
              </a:rPr>
              <a:t>o</a:t>
            </a:r>
            <a:r>
              <a:rPr lang="en-US" altLang="pt-BR" sz="2000" dirty="0">
                <a:latin typeface="Arial" panose="020B0604020202020204" pitchFamily="34" charset="0"/>
                <a:cs typeface="Arial" panose="020B0604020202020204" pitchFamily="34" charset="0"/>
                <a:sym typeface="+mn-ea"/>
              </a:rPr>
              <a:t> </a:t>
            </a:r>
            <a:r>
              <a:rPr lang="en-US" altLang="pt-BR" sz="2000" dirty="0" err="1">
                <a:latin typeface="Arial" panose="020B0604020202020204" pitchFamily="34" charset="0"/>
                <a:cs typeface="Arial" panose="020B0604020202020204" pitchFamily="34" charset="0"/>
                <a:sym typeface="+mn-ea"/>
              </a:rPr>
              <a:t>evita</a:t>
            </a:r>
            <a:r>
              <a:rPr lang="en-US" altLang="pt-BR" sz="2000" dirty="0">
                <a:latin typeface="Arial" panose="020B0604020202020204" pitchFamily="34" charset="0"/>
                <a:cs typeface="Arial" panose="020B0604020202020204" pitchFamily="34" charset="0"/>
                <a:sym typeface="+mn-ea"/>
              </a:rPr>
              <a:t> a </a:t>
            </a:r>
            <a:r>
              <a:rPr lang="en-US" altLang="pt-BR" sz="2000" dirty="0" err="1">
                <a:latin typeface="Arial" panose="020B0604020202020204" pitchFamily="34" charset="0"/>
                <a:cs typeface="Arial" panose="020B0604020202020204" pitchFamily="34" charset="0"/>
                <a:sym typeface="+mn-ea"/>
              </a:rPr>
              <a:t>fragmenta</a:t>
            </a:r>
            <a:r>
              <a:rPr lang="" altLang="en-US" sz="2000" dirty="0">
                <a:latin typeface="Arial" panose="020B0604020202020204" pitchFamily="34" charset="0"/>
                <a:cs typeface="Arial" panose="020B0604020202020204" pitchFamily="34" charset="0"/>
                <a:sym typeface="+mn-ea"/>
              </a:rPr>
              <a:t>ç</a:t>
            </a:r>
            <a:r>
              <a:rPr lang="en-US" altLang="en-US" sz="2000" dirty="0" err="1">
                <a:latin typeface="Arial" panose="020B0604020202020204" pitchFamily="34" charset="0"/>
                <a:cs typeface="Arial" panose="020B0604020202020204" pitchFamily="34" charset="0"/>
                <a:sym typeface="+mn-ea"/>
              </a:rPr>
              <a:t>ã</a:t>
            </a:r>
            <a:r>
              <a:rPr lang="en-US" altLang="pt-BR" sz="2000" dirty="0" err="1">
                <a:latin typeface="Arial" panose="020B0604020202020204" pitchFamily="34" charset="0"/>
                <a:cs typeface="Arial" panose="020B0604020202020204" pitchFamily="34" charset="0"/>
                <a:sym typeface="+mn-ea"/>
              </a:rPr>
              <a:t>o</a:t>
            </a:r>
            <a:r>
              <a:rPr lang="en-US" altLang="pt-BR" sz="2000" dirty="0">
                <a:latin typeface="Arial" panose="020B0604020202020204" pitchFamily="34" charset="0"/>
                <a:cs typeface="Arial" panose="020B0604020202020204" pitchFamily="34" charset="0"/>
                <a:sym typeface="+mn-ea"/>
              </a:rPr>
              <a:t> </a:t>
            </a:r>
            <a:r>
              <a:rPr lang="en-US" altLang="pt-BR" sz="2000" dirty="0" err="1">
                <a:latin typeface="Arial" panose="020B0604020202020204" pitchFamily="34" charset="0"/>
                <a:cs typeface="Arial" panose="020B0604020202020204" pitchFamily="34" charset="0"/>
                <a:sym typeface="+mn-ea"/>
              </a:rPr>
              <a:t>legislativa</a:t>
            </a:r>
            <a:r>
              <a:rPr lang="en-US" altLang="pt-BR" sz="2000" dirty="0">
                <a:latin typeface="Arial" panose="020B0604020202020204" pitchFamily="34" charset="0"/>
                <a:cs typeface="Arial" panose="020B0604020202020204" pitchFamily="34" charset="0"/>
                <a:sym typeface="+mn-ea"/>
              </a:rPr>
              <a:t> e </a:t>
            </a:r>
            <a:r>
              <a:rPr lang="en-US" altLang="pt-BR" sz="2000" dirty="0" err="1">
                <a:latin typeface="Arial" panose="020B0604020202020204" pitchFamily="34" charset="0"/>
                <a:cs typeface="Arial" panose="020B0604020202020204" pitchFamily="34" charset="0"/>
                <a:sym typeface="+mn-ea"/>
              </a:rPr>
              <a:t>garante</a:t>
            </a:r>
            <a:r>
              <a:rPr lang="en-US" altLang="pt-BR" sz="2000" dirty="0">
                <a:latin typeface="Arial" panose="020B0604020202020204" pitchFamily="34" charset="0"/>
                <a:cs typeface="Arial" panose="020B0604020202020204" pitchFamily="34" charset="0"/>
                <a:sym typeface="+mn-ea"/>
              </a:rPr>
              <a:t> a </a:t>
            </a:r>
            <a:r>
              <a:rPr lang="en-US" altLang="pt-BR" sz="2000" dirty="0" err="1">
                <a:latin typeface="Arial" panose="020B0604020202020204" pitchFamily="34" charset="0"/>
                <a:cs typeface="Arial" panose="020B0604020202020204" pitchFamily="34" charset="0"/>
                <a:sym typeface="+mn-ea"/>
              </a:rPr>
              <a:t>uniformidade</a:t>
            </a:r>
            <a:r>
              <a:rPr lang="en-US" altLang="pt-BR" sz="2000" dirty="0">
                <a:latin typeface="Arial" panose="020B0604020202020204" pitchFamily="34" charset="0"/>
                <a:cs typeface="Arial" panose="020B0604020202020204" pitchFamily="34" charset="0"/>
                <a:sym typeface="+mn-ea"/>
              </a:rPr>
              <a:t> de </a:t>
            </a:r>
            <a:r>
              <a:rPr lang="en-US" altLang="pt-BR" sz="2000" dirty="0" err="1">
                <a:latin typeface="Arial" panose="020B0604020202020204" pitchFamily="34" charset="0"/>
                <a:cs typeface="Arial" panose="020B0604020202020204" pitchFamily="34" charset="0"/>
                <a:sym typeface="+mn-ea"/>
              </a:rPr>
              <a:t>normas</a:t>
            </a:r>
            <a:r>
              <a:rPr lang="en-US" altLang="pt-BR" sz="2000" dirty="0">
                <a:latin typeface="Arial" panose="020B0604020202020204" pitchFamily="34" charset="0"/>
                <a:cs typeface="Arial" panose="020B0604020202020204" pitchFamily="34" charset="0"/>
                <a:sym typeface="+mn-ea"/>
              </a:rPr>
              <a:t> </a:t>
            </a:r>
            <a:r>
              <a:rPr lang="en-US" altLang="pt-BR" sz="2000" dirty="0" err="1">
                <a:latin typeface="Arial" panose="020B0604020202020204" pitchFamily="34" charset="0"/>
                <a:cs typeface="Arial" panose="020B0604020202020204" pitchFamily="34" charset="0"/>
                <a:sym typeface="+mn-ea"/>
              </a:rPr>
              <a:t>em</a:t>
            </a:r>
            <a:r>
              <a:rPr lang="en-US" altLang="pt-BR" sz="2000" dirty="0">
                <a:latin typeface="Arial" panose="020B0604020202020204" pitchFamily="34" charset="0"/>
                <a:cs typeface="Arial" panose="020B0604020202020204" pitchFamily="34" charset="0"/>
                <a:sym typeface="+mn-ea"/>
              </a:rPr>
              <a:t> </a:t>
            </a:r>
            <a:r>
              <a:rPr lang="en-US" altLang="pt-BR" sz="2000" dirty="0" err="1">
                <a:latin typeface="Arial" panose="020B0604020202020204" pitchFamily="34" charset="0"/>
                <a:cs typeface="Arial" panose="020B0604020202020204" pitchFamily="34" charset="0"/>
                <a:sym typeface="+mn-ea"/>
              </a:rPr>
              <a:t>n</a:t>
            </a:r>
            <a:r>
              <a:rPr lang="en-US" altLang="en-US" sz="2000" dirty="0" err="1">
                <a:latin typeface="Arial" panose="020B0604020202020204" pitchFamily="34" charset="0"/>
                <a:cs typeface="Arial" panose="020B0604020202020204" pitchFamily="34" charset="0"/>
                <a:sym typeface="+mn-ea"/>
              </a:rPr>
              <a:t>í</a:t>
            </a:r>
            <a:r>
              <a:rPr lang="en-US" altLang="pt-BR" sz="2000" dirty="0" err="1">
                <a:latin typeface="Arial" panose="020B0604020202020204" pitchFamily="34" charset="0"/>
                <a:cs typeface="Arial" panose="020B0604020202020204" pitchFamily="34" charset="0"/>
                <a:sym typeface="+mn-ea"/>
              </a:rPr>
              <a:t>vel</a:t>
            </a:r>
            <a:r>
              <a:rPr lang="en-US" altLang="pt-BR" sz="2000" dirty="0">
                <a:latin typeface="Arial" panose="020B0604020202020204" pitchFamily="34" charset="0"/>
                <a:cs typeface="Arial" panose="020B0604020202020204" pitchFamily="34" charset="0"/>
                <a:sym typeface="+mn-ea"/>
              </a:rPr>
              <a:t> </a:t>
            </a:r>
            <a:r>
              <a:rPr lang="en-US" altLang="pt-BR" sz="2000" dirty="0" err="1">
                <a:latin typeface="Arial" panose="020B0604020202020204" pitchFamily="34" charset="0"/>
                <a:cs typeface="Arial" panose="020B0604020202020204" pitchFamily="34" charset="0"/>
                <a:sym typeface="+mn-ea"/>
              </a:rPr>
              <a:t>nacional</a:t>
            </a:r>
            <a:r>
              <a:rPr lang="en-US" altLang="pt-BR" sz="2000" dirty="0">
                <a:latin typeface="Arial" panose="020B0604020202020204" pitchFamily="34" charset="0"/>
                <a:cs typeface="Arial" panose="020B0604020202020204" pitchFamily="34" charset="0"/>
                <a:sym typeface="+mn-ea"/>
              </a:rPr>
              <a:t>. </a:t>
            </a:r>
          </a:p>
          <a:p>
            <a:pPr algn="just"/>
            <a:endParaRPr lang="pt-BR" dirty="0"/>
          </a:p>
        </p:txBody>
      </p:sp>
    </p:spTree>
    <p:extLst>
      <p:ext uri="{BB962C8B-B14F-4D97-AF65-F5344CB8AC3E}">
        <p14:creationId xmlns:p14="http://schemas.microsoft.com/office/powerpoint/2010/main" val="38220217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0"/>
        <p:cNvGrpSpPr/>
        <p:nvPr/>
      </p:nvGrpSpPr>
      <p:grpSpPr>
        <a:xfrm>
          <a:off x="0" y="0"/>
          <a:ext cx="0" cy="0"/>
          <a:chOff x="0" y="0"/>
          <a:chExt cx="0" cy="0"/>
        </a:xfrm>
      </p:grpSpPr>
      <p:pic>
        <p:nvPicPr>
          <p:cNvPr id="61" name="Google Shape;61;p14"/>
          <p:cNvPicPr preferRelativeResize="0"/>
          <p:nvPr/>
        </p:nvPicPr>
        <p:blipFill>
          <a:blip r:embed="rId3"/>
          <a:stretch>
            <a:fillRect/>
          </a:stretch>
        </p:blipFill>
        <p:spPr>
          <a:xfrm>
            <a:off x="0" y="0"/>
            <a:ext cx="12191987" cy="6858000"/>
          </a:xfrm>
          <a:prstGeom prst="rect">
            <a:avLst/>
          </a:prstGeom>
          <a:noFill/>
          <a:ln>
            <a:noFill/>
          </a:ln>
        </p:spPr>
      </p:pic>
      <p:sp>
        <p:nvSpPr>
          <p:cNvPr id="3" name="CaixaDeTexto 2"/>
          <p:cNvSpPr txBox="1"/>
          <p:nvPr/>
        </p:nvSpPr>
        <p:spPr>
          <a:xfrm>
            <a:off x="671662" y="208326"/>
            <a:ext cx="10904454" cy="11726287"/>
          </a:xfrm>
          <a:prstGeom prst="rect">
            <a:avLst/>
          </a:prstGeom>
          <a:noFill/>
        </p:spPr>
        <p:txBody>
          <a:bodyPr wrap="square">
            <a:spAutoFit/>
          </a:bodyPr>
          <a:lstStyle/>
          <a:p>
            <a:r>
              <a:rPr lang="pt-BR" sz="2400" b="1" u="sng" dirty="0">
                <a:solidFill>
                  <a:srgbClr val="00B050"/>
                </a:solidFill>
                <a:latin typeface="Arial" panose="020B0604020202020204" pitchFamily="34" charset="0"/>
                <a:cs typeface="Arial" panose="020B0604020202020204" pitchFamily="34" charset="0"/>
                <a:hlinkClick r:id="rId4"/>
              </a:rPr>
              <a:t>CONTROLE INTERNO MUNICIPAL - </a:t>
            </a:r>
            <a:r>
              <a:rPr lang="pt-BR" sz="2400" b="1" u="sng" dirty="0">
                <a:solidFill>
                  <a:schemeClr val="accent2"/>
                </a:solidFill>
                <a:latin typeface="Arial Black" panose="020B0A04020102020204" pitchFamily="34" charset="0"/>
                <a:cs typeface="Arial" panose="020B0604020202020204" pitchFamily="34" charset="0"/>
                <a:hlinkClick r:id="rId4"/>
              </a:rPr>
              <a:t>O Controle das Finanças</a:t>
            </a:r>
            <a:endParaRPr lang="pt-BR" sz="2400" b="1" u="sng" dirty="0">
              <a:solidFill>
                <a:schemeClr val="accent2"/>
              </a:solidFill>
              <a:latin typeface="Arial Black" panose="020B0A04020102020204" pitchFamily="34" charset="0"/>
              <a:cs typeface="Arial" panose="020B0604020202020204" pitchFamily="34" charset="0"/>
            </a:endParaRPr>
          </a:p>
          <a:p>
            <a:endParaRPr lang="pt-BR" sz="2400" b="1" u="sng" dirty="0">
              <a:solidFill>
                <a:schemeClr val="accent2"/>
              </a:solidFill>
              <a:latin typeface="Arial Black" panose="020B0A04020102020204" pitchFamily="34" charset="0"/>
              <a:cs typeface="Arial" panose="020B0604020202020204" pitchFamily="34" charset="0"/>
            </a:endParaRPr>
          </a:p>
          <a:p>
            <a:pPr marL="457200" indent="-457200">
              <a:buAutoNum type="arabicPeriod"/>
            </a:pPr>
            <a:r>
              <a:rPr lang="pt-BR" sz="2400" b="1" u="sng" dirty="0">
                <a:solidFill>
                  <a:schemeClr val="accent2"/>
                </a:solidFill>
                <a:latin typeface="Arial Black" panose="020B0A04020102020204" pitchFamily="34" charset="0"/>
                <a:cs typeface="Arial" panose="020B0604020202020204" pitchFamily="34" charset="0"/>
              </a:rPr>
              <a:t>Forma Federativa de Estado:</a:t>
            </a:r>
          </a:p>
          <a:p>
            <a:r>
              <a:rPr lang="pt-BR" sz="2000" dirty="0"/>
              <a:t>No Brasil a forma federativa de estado adotada é um sistema em que o poder político é dividido entre diferentes níveis de governo: </a:t>
            </a:r>
          </a:p>
          <a:p>
            <a:pPr marL="285750" indent="-285750" algn="just">
              <a:buFont typeface="Wingdings" panose="05000000000000000000" pitchFamily="2" charset="2"/>
              <a:buChar char="ü"/>
            </a:pPr>
            <a:r>
              <a:rPr lang="pt-BR" sz="2000" dirty="0"/>
              <a:t>A União;</a:t>
            </a:r>
          </a:p>
          <a:p>
            <a:pPr marL="285750" indent="-285750" algn="just">
              <a:buFont typeface="Wingdings" panose="05000000000000000000" pitchFamily="2" charset="2"/>
              <a:buChar char="ü"/>
            </a:pPr>
            <a:r>
              <a:rPr lang="pt-BR" sz="2000" dirty="0"/>
              <a:t>Os estados;</a:t>
            </a:r>
          </a:p>
          <a:p>
            <a:pPr marL="285750" indent="-285750" algn="just">
              <a:buFont typeface="Wingdings" panose="05000000000000000000" pitchFamily="2" charset="2"/>
              <a:buChar char="ü"/>
            </a:pPr>
            <a:r>
              <a:rPr lang="pt-BR" sz="2000" dirty="0"/>
              <a:t>Distrito Federal;</a:t>
            </a:r>
          </a:p>
          <a:p>
            <a:pPr marL="285750" indent="-285750" algn="just">
              <a:buFont typeface="Wingdings" panose="05000000000000000000" pitchFamily="2" charset="2"/>
              <a:buChar char="ü"/>
            </a:pPr>
            <a:r>
              <a:rPr lang="pt-BR" sz="2000" dirty="0"/>
              <a:t>Os municípios. </a:t>
            </a:r>
          </a:p>
          <a:p>
            <a:pPr algn="just"/>
            <a:r>
              <a:rPr lang="pt-BR" sz="2000" dirty="0"/>
              <a:t>Essa divisão visa descentralizar o poder e garantir maior autonomia para as unidades federativas. </a:t>
            </a:r>
          </a:p>
          <a:p>
            <a:pPr algn="just"/>
            <a:r>
              <a:rPr lang="pt-BR" sz="2000" b="1" u="sng" dirty="0">
                <a:solidFill>
                  <a:schemeClr val="accent2"/>
                </a:solidFill>
                <a:latin typeface="Arial Black" panose="020B0A04020102020204" pitchFamily="34" charset="0"/>
                <a:cs typeface="Arial" panose="020B0604020202020204" pitchFamily="34" charset="0"/>
              </a:rPr>
              <a:t>BASE LEGAL: CONSTITUIÇÃO FEDERAL – CF 1988</a:t>
            </a:r>
          </a:p>
          <a:p>
            <a:pPr algn="just"/>
            <a:r>
              <a:rPr lang="pt-BR" sz="1400" b="1" i="1" dirty="0"/>
              <a:t>TÍTULO I</a:t>
            </a:r>
            <a:endParaRPr lang="pt-BR" sz="1400" i="1" dirty="0"/>
          </a:p>
          <a:p>
            <a:pPr algn="just"/>
            <a:r>
              <a:rPr lang="pt-BR" sz="1400" b="1" i="1" dirty="0"/>
              <a:t>Dos Princípios Fundamentais</a:t>
            </a:r>
            <a:endParaRPr lang="pt-BR" sz="1400" i="1" dirty="0"/>
          </a:p>
          <a:p>
            <a:pPr algn="just"/>
            <a:r>
              <a:rPr lang="pt-BR" sz="1400" i="1" dirty="0"/>
              <a:t> </a:t>
            </a:r>
            <a:r>
              <a:rPr lang="pt-BR" sz="1400" b="1" i="1" dirty="0"/>
              <a:t>Art. 1º </a:t>
            </a:r>
            <a:r>
              <a:rPr lang="pt-BR" sz="1400" i="1" dirty="0"/>
              <a:t>A República Federativa do Brasil, formada pela união indissolúvel dos Estados e Municípios e do Distrito Federal, constitui-se em Estado Democrático de Direito e tem como fundamentos:</a:t>
            </a:r>
          </a:p>
          <a:p>
            <a:pPr algn="just"/>
            <a:r>
              <a:rPr lang="pt-BR" sz="1400" i="1" dirty="0"/>
              <a:t>I - a soberania;</a:t>
            </a:r>
          </a:p>
          <a:p>
            <a:pPr algn="just"/>
            <a:r>
              <a:rPr lang="pt-BR" sz="1400" i="1" dirty="0"/>
              <a:t>II - a cidadania</a:t>
            </a:r>
          </a:p>
          <a:p>
            <a:pPr algn="just"/>
            <a:r>
              <a:rPr lang="pt-BR" sz="1400" i="1" dirty="0"/>
              <a:t>III - a dignidade da pessoa humana;</a:t>
            </a:r>
          </a:p>
          <a:p>
            <a:pPr algn="just"/>
            <a:r>
              <a:rPr lang="pt-BR" sz="1400" i="1" dirty="0"/>
              <a:t>IV - os valores sociais do trabalho e da livre iniciativa;            </a:t>
            </a:r>
            <a:r>
              <a:rPr lang="pt-BR" sz="1400" i="1" dirty="0">
                <a:hlinkClick r:id="rId5"/>
              </a:rPr>
              <a:t>(Vide Lei nº 13.874, de 2019)</a:t>
            </a:r>
            <a:endParaRPr lang="pt-BR" sz="1400" i="1" dirty="0"/>
          </a:p>
          <a:p>
            <a:pPr algn="just"/>
            <a:r>
              <a:rPr lang="pt-BR" sz="1400" i="1" dirty="0"/>
              <a:t>V - o pluralismo político.</a:t>
            </a:r>
          </a:p>
          <a:p>
            <a:pPr algn="just"/>
            <a:r>
              <a:rPr lang="pt-BR" sz="1400" b="1" i="1" dirty="0"/>
              <a:t>Parágrafo único. </a:t>
            </a:r>
            <a:r>
              <a:rPr lang="pt-BR" sz="1400" i="1" dirty="0"/>
              <a:t>Todo o poder emana do povo, que o exerce por meio de representantes eleitos ou diretamente, nos termos desta Constituição.</a:t>
            </a:r>
          </a:p>
          <a:p>
            <a:pPr algn="just"/>
            <a:endParaRPr lang="pt-BR" sz="2000" b="1" u="sng" dirty="0">
              <a:solidFill>
                <a:schemeClr val="accent2"/>
              </a:solidFill>
              <a:latin typeface="Arial Black" panose="020B0A04020102020204" pitchFamily="34" charset="0"/>
              <a:cs typeface="Arial" panose="020B0604020202020204" pitchFamily="34" charset="0"/>
            </a:endParaRPr>
          </a:p>
          <a:p>
            <a:endParaRPr lang="pt-BR" sz="2400" b="1" u="sng" dirty="0">
              <a:solidFill>
                <a:schemeClr val="accent2"/>
              </a:solidFill>
              <a:latin typeface="Arial Black" panose="020B0A04020102020204" pitchFamily="34" charset="0"/>
              <a:cs typeface="Arial" panose="020B0604020202020204" pitchFamily="34" charset="0"/>
            </a:endParaRPr>
          </a:p>
          <a:p>
            <a:endParaRPr lang="pt-BR" sz="2400" b="1" u="sng" dirty="0">
              <a:solidFill>
                <a:schemeClr val="accent2"/>
              </a:solidFill>
              <a:latin typeface="Arial Black" panose="020B0A04020102020204" pitchFamily="34" charset="0"/>
              <a:ea typeface="Montserrat"/>
              <a:cs typeface="Arial" panose="020B0604020202020204" pitchFamily="34" charset="0"/>
              <a:sym typeface="Montserrat"/>
            </a:endParaRPr>
          </a:p>
          <a:p>
            <a:endParaRPr lang="pt-BR" sz="2400" b="1" u="sng" dirty="0">
              <a:solidFill>
                <a:schemeClr val="accent2"/>
              </a:solidFill>
              <a:latin typeface="Arial Black" panose="020B0A04020102020204" pitchFamily="34" charset="0"/>
              <a:ea typeface="Montserrat"/>
              <a:cs typeface="Arial" panose="020B0604020202020204" pitchFamily="34" charset="0"/>
              <a:sym typeface="Montserrat"/>
            </a:endParaRPr>
          </a:p>
          <a:p>
            <a:endParaRPr lang="pt-BR" sz="2400" b="1" u="sng" dirty="0">
              <a:solidFill>
                <a:schemeClr val="accent2"/>
              </a:solidFill>
              <a:latin typeface="Arial Black" panose="020B0A04020102020204" pitchFamily="34" charset="0"/>
              <a:ea typeface="Montserrat"/>
              <a:cs typeface="Arial" panose="020B0604020202020204" pitchFamily="34" charset="0"/>
              <a:sym typeface="Montserrat"/>
            </a:endParaRPr>
          </a:p>
          <a:p>
            <a:endParaRPr lang="pt-BR" sz="2400" b="1" u="sng" dirty="0">
              <a:solidFill>
                <a:schemeClr val="accent2"/>
              </a:solidFill>
              <a:latin typeface="Arial Black" panose="020B0A04020102020204" pitchFamily="34" charset="0"/>
              <a:ea typeface="Montserrat"/>
              <a:cs typeface="Arial" panose="020B0604020202020204" pitchFamily="34" charset="0"/>
              <a:sym typeface="Montserrat"/>
            </a:endParaRPr>
          </a:p>
          <a:p>
            <a:endParaRPr lang="pt-BR" sz="2400" b="1" u="sng" dirty="0">
              <a:solidFill>
                <a:schemeClr val="accent2"/>
              </a:solidFill>
              <a:latin typeface="Arial Black" panose="020B0A04020102020204" pitchFamily="34" charset="0"/>
              <a:ea typeface="Montserrat"/>
              <a:cs typeface="Arial" panose="020B0604020202020204" pitchFamily="34" charset="0"/>
              <a:sym typeface="Montserrat"/>
            </a:endParaRPr>
          </a:p>
          <a:p>
            <a:endParaRPr lang="pt-BR" sz="2400" b="1" u="sng" dirty="0">
              <a:solidFill>
                <a:schemeClr val="accent2"/>
              </a:solidFill>
              <a:latin typeface="Arial Black" panose="020B0A04020102020204" pitchFamily="34" charset="0"/>
              <a:ea typeface="Montserrat"/>
              <a:cs typeface="Arial" panose="020B0604020202020204" pitchFamily="34" charset="0"/>
              <a:sym typeface="Montserrat"/>
            </a:endParaRPr>
          </a:p>
          <a:p>
            <a:endParaRPr lang="pt-BR" sz="2400" b="1" u="sng" dirty="0">
              <a:solidFill>
                <a:schemeClr val="accent2"/>
              </a:solidFill>
              <a:latin typeface="Arial Black" panose="020B0A04020102020204" pitchFamily="34" charset="0"/>
              <a:ea typeface="Montserrat"/>
              <a:cs typeface="Arial" panose="020B0604020202020204" pitchFamily="34" charset="0"/>
              <a:sym typeface="Montserrat"/>
            </a:endParaRPr>
          </a:p>
          <a:p>
            <a:endParaRPr lang="pt-BR" sz="2400" b="1" u="sng" dirty="0">
              <a:solidFill>
                <a:schemeClr val="accent2"/>
              </a:solidFill>
              <a:latin typeface="Arial Black" panose="020B0A04020102020204" pitchFamily="34" charset="0"/>
              <a:ea typeface="Montserrat"/>
              <a:cs typeface="Arial" panose="020B0604020202020204" pitchFamily="34" charset="0"/>
              <a:sym typeface="Montserrat"/>
            </a:endParaRPr>
          </a:p>
          <a:p>
            <a:endParaRPr lang="pt-BR" sz="2400" b="1" u="sng" dirty="0">
              <a:solidFill>
                <a:schemeClr val="accent2"/>
              </a:solidFill>
              <a:latin typeface="Arial Black" panose="020B0A04020102020204" pitchFamily="34" charset="0"/>
              <a:ea typeface="Montserrat"/>
              <a:cs typeface="Arial" panose="020B0604020202020204" pitchFamily="34" charset="0"/>
              <a:sym typeface="Montserrat"/>
            </a:endParaRPr>
          </a:p>
          <a:p>
            <a:endParaRPr lang="pt-BR" sz="2400" b="1" u="sng" dirty="0">
              <a:solidFill>
                <a:schemeClr val="accent2"/>
              </a:solidFill>
              <a:latin typeface="Arial Black" panose="020B0A04020102020204" pitchFamily="34" charset="0"/>
              <a:ea typeface="Montserrat"/>
              <a:cs typeface="Arial" panose="020B0604020202020204" pitchFamily="34" charset="0"/>
              <a:sym typeface="Montserrat"/>
            </a:endParaRPr>
          </a:p>
          <a:p>
            <a:endParaRPr lang="pt-BR" sz="2400" b="1" u="sng" dirty="0">
              <a:solidFill>
                <a:schemeClr val="accent2"/>
              </a:solidFill>
              <a:latin typeface="Arial Black" panose="020B0A04020102020204" pitchFamily="34" charset="0"/>
              <a:ea typeface="Montserrat"/>
              <a:cs typeface="Arial" panose="020B0604020202020204" pitchFamily="34" charset="0"/>
              <a:sym typeface="Montserrat"/>
            </a:endParaRPr>
          </a:p>
          <a:p>
            <a:endParaRPr lang="pt-BR" sz="2400" b="1" u="sng" dirty="0">
              <a:solidFill>
                <a:schemeClr val="accent2"/>
              </a:solidFill>
              <a:latin typeface="Arial Black" panose="020B0A04020102020204" pitchFamily="34" charset="0"/>
              <a:ea typeface="Montserrat"/>
              <a:cs typeface="Arial" panose="020B0604020202020204" pitchFamily="34" charset="0"/>
              <a:sym typeface="Montserrat"/>
            </a:endParaRPr>
          </a:p>
          <a:p>
            <a:endParaRPr lang="pt-BR" sz="2400" b="1" u="sng" dirty="0">
              <a:solidFill>
                <a:schemeClr val="accent2"/>
              </a:solidFill>
              <a:latin typeface="Arial Black" panose="020B0A04020102020204" pitchFamily="34" charset="0"/>
              <a:ea typeface="Montserrat"/>
              <a:cs typeface="Arial" panose="020B0604020202020204" pitchFamily="34" charset="0"/>
              <a:sym typeface="Montserrat"/>
            </a:endParaRPr>
          </a:p>
          <a:p>
            <a:endParaRPr lang="pt-BR" sz="2400" b="1" u="sng" dirty="0">
              <a:solidFill>
                <a:schemeClr val="accent2"/>
              </a:solidFill>
              <a:latin typeface="Arial Black" panose="020B0A04020102020204" pitchFamily="34" charset="0"/>
              <a:ea typeface="Montserrat"/>
              <a:cs typeface="Arial" panose="020B0604020202020204" pitchFamily="34" charset="0"/>
              <a:sym typeface="Montserrat"/>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B9BB462F-4727-CA93-18D1-2E746F0B8ACE}"/>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38BEE859-11EA-8F4C-A3F3-D955DF6A2967}"/>
              </a:ext>
            </a:extLst>
          </p:cNvPr>
          <p:cNvPicPr preferRelativeResize="0"/>
          <p:nvPr/>
        </p:nvPicPr>
        <p:blipFill>
          <a:blip r:embed="rId3"/>
          <a:stretch>
            <a:fillRect/>
          </a:stretch>
        </p:blipFill>
        <p:spPr>
          <a:xfrm>
            <a:off x="0" y="0"/>
            <a:ext cx="12191987" cy="6858000"/>
          </a:xfrm>
          <a:prstGeom prst="rect">
            <a:avLst/>
          </a:prstGeom>
          <a:noFill/>
          <a:ln>
            <a:noFill/>
          </a:ln>
        </p:spPr>
      </p:pic>
      <p:sp>
        <p:nvSpPr>
          <p:cNvPr id="3" name="CaixaDeTexto 2">
            <a:extLst>
              <a:ext uri="{FF2B5EF4-FFF2-40B4-BE49-F238E27FC236}">
                <a16:creationId xmlns:a16="http://schemas.microsoft.com/office/drawing/2014/main" id="{B3B67F3A-D5CD-7C2F-87FB-5F767E491FAF}"/>
              </a:ext>
            </a:extLst>
          </p:cNvPr>
          <p:cNvSpPr txBox="1"/>
          <p:nvPr/>
        </p:nvSpPr>
        <p:spPr>
          <a:xfrm>
            <a:off x="747074" y="328749"/>
            <a:ext cx="10649932" cy="3323987"/>
          </a:xfrm>
          <a:prstGeom prst="rect">
            <a:avLst/>
          </a:prstGeom>
          <a:noFill/>
        </p:spPr>
        <p:txBody>
          <a:bodyPr wrap="square">
            <a:spAutoFit/>
          </a:bodyPr>
          <a:lstStyle/>
          <a:p>
            <a:pPr algn="ctr"/>
            <a:r>
              <a:rPr lang="pt-BR" sz="2400" b="1" u="sng" dirty="0">
                <a:solidFill>
                  <a:srgbClr val="00B050"/>
                </a:solidFill>
                <a:latin typeface="Arial Black" panose="020B0A04020102020204" pitchFamily="34" charset="0"/>
                <a:cs typeface="Arial" panose="020B0604020202020204" pitchFamily="34" charset="0"/>
                <a:sym typeface="+mn-ea"/>
                <a:hlinkClick r:id="rId4"/>
              </a:rPr>
              <a:t>CONTROLE INTERNO MUNICIPAL </a:t>
            </a:r>
            <a:r>
              <a:rPr lang="pt-BR" sz="2400" b="1" u="sng" dirty="0">
                <a:solidFill>
                  <a:srgbClr val="00B050"/>
                </a:solidFill>
                <a:latin typeface="Arial" panose="020B0604020202020204" pitchFamily="34" charset="0"/>
                <a:cs typeface="Arial" panose="020B0604020202020204" pitchFamily="34" charset="0"/>
                <a:sym typeface="+mn-ea"/>
                <a:hlinkClick r:id="rId4"/>
              </a:rPr>
              <a:t>- </a:t>
            </a:r>
            <a:r>
              <a:rPr lang="pt-BR" sz="2400" b="1" u="sng" dirty="0">
                <a:solidFill>
                  <a:schemeClr val="accent2"/>
                </a:solidFill>
                <a:latin typeface="Arial Black" panose="020B0A04020102020204" pitchFamily="34" charset="0"/>
                <a:cs typeface="Arial" panose="020B0604020202020204" pitchFamily="34" charset="0"/>
                <a:sym typeface="+mn-ea"/>
                <a:hlinkClick r:id="rId4"/>
              </a:rPr>
              <a:t>O Controle das Finanças</a:t>
            </a:r>
          </a:p>
          <a:p>
            <a:pPr algn="just"/>
            <a:endParaRPr lang="en-US" altLang="pt-BR" dirty="0">
              <a:latin typeface="Arial" panose="020B0604020202020204" pitchFamily="34" charset="0"/>
              <a:cs typeface="Arial" panose="020B0604020202020204" pitchFamily="34" charset="0"/>
              <a:sym typeface="+mn-ea"/>
            </a:endParaRPr>
          </a:p>
          <a:p>
            <a:pPr algn="just"/>
            <a:r>
              <a:rPr lang="en-US" altLang="pt-BR" sz="2400" b="1" dirty="0">
                <a:solidFill>
                  <a:schemeClr val="accent2"/>
                </a:solidFill>
                <a:latin typeface="Arial" panose="020B0604020202020204" pitchFamily="34" charset="0"/>
                <a:cs typeface="Arial" panose="020B0604020202020204" pitchFamily="34" charset="0"/>
                <a:sym typeface="+mn-ea"/>
              </a:rPr>
              <a:t>3.4. </a:t>
            </a:r>
            <a:r>
              <a:rPr lang="en-US" altLang="pt-BR" sz="2400" b="1" dirty="0" err="1">
                <a:solidFill>
                  <a:schemeClr val="accent2"/>
                </a:solidFill>
                <a:latin typeface="Arial" panose="020B0604020202020204" pitchFamily="34" charset="0"/>
                <a:cs typeface="Arial" panose="020B0604020202020204" pitchFamily="34" charset="0"/>
                <a:sym typeface="+mn-ea"/>
              </a:rPr>
              <a:t>Compet</a:t>
            </a:r>
            <a:r>
              <a:rPr lang="en-US" altLang="en-US" sz="2400" b="1" dirty="0" err="1">
                <a:solidFill>
                  <a:schemeClr val="accent2"/>
                </a:solidFill>
                <a:latin typeface="Arial" panose="020B0604020202020204" pitchFamily="34" charset="0"/>
                <a:cs typeface="Arial" panose="020B0604020202020204" pitchFamily="34" charset="0"/>
                <a:sym typeface="+mn-ea"/>
              </a:rPr>
              <a:t>ê</a:t>
            </a:r>
            <a:r>
              <a:rPr lang="en-US" altLang="pt-BR" sz="2400" b="1" dirty="0" err="1">
                <a:solidFill>
                  <a:schemeClr val="accent2"/>
                </a:solidFill>
                <a:latin typeface="Arial" panose="020B0604020202020204" pitchFamily="34" charset="0"/>
                <a:cs typeface="Arial" panose="020B0604020202020204" pitchFamily="34" charset="0"/>
                <a:sym typeface="+mn-ea"/>
              </a:rPr>
              <a:t>ncias</a:t>
            </a:r>
            <a:r>
              <a:rPr lang="en-US" altLang="pt-BR" sz="2400" b="1" dirty="0">
                <a:solidFill>
                  <a:schemeClr val="accent2"/>
                </a:solidFill>
                <a:latin typeface="Arial" panose="020B0604020202020204" pitchFamily="34" charset="0"/>
                <a:cs typeface="Arial" panose="020B0604020202020204" pitchFamily="34" charset="0"/>
                <a:sym typeface="+mn-ea"/>
              </a:rPr>
              <a:t> </a:t>
            </a:r>
            <a:r>
              <a:rPr lang="en-US" altLang="pt-BR" sz="2400" b="1" dirty="0" err="1">
                <a:solidFill>
                  <a:schemeClr val="accent2"/>
                </a:solidFill>
                <a:latin typeface="Arial" panose="020B0604020202020204" pitchFamily="34" charset="0"/>
                <a:cs typeface="Arial" panose="020B0604020202020204" pitchFamily="34" charset="0"/>
                <a:sym typeface="+mn-ea"/>
              </a:rPr>
              <a:t>Concorrentes</a:t>
            </a:r>
            <a:r>
              <a:rPr lang="en-US" altLang="pt-BR" sz="2400" b="1" dirty="0">
                <a:solidFill>
                  <a:schemeClr val="accent2"/>
                </a:solidFill>
                <a:latin typeface="Arial" panose="020B0604020202020204" pitchFamily="34" charset="0"/>
                <a:cs typeface="Arial" panose="020B0604020202020204" pitchFamily="34" charset="0"/>
                <a:sym typeface="+mn-ea"/>
              </a:rPr>
              <a:t>:</a:t>
            </a:r>
          </a:p>
          <a:p>
            <a:pPr algn="just"/>
            <a:endParaRPr lang="en-US" altLang="pt-BR" sz="2400" b="1" dirty="0">
              <a:solidFill>
                <a:schemeClr val="accent2"/>
              </a:solidFill>
              <a:latin typeface="Arial" panose="020B0604020202020204" pitchFamily="34" charset="0"/>
              <a:cs typeface="Arial" panose="020B0604020202020204" pitchFamily="34" charset="0"/>
              <a:sym typeface="+mn-ea"/>
            </a:endParaRPr>
          </a:p>
          <a:p>
            <a:pPr algn="just"/>
            <a:r>
              <a:rPr lang="en-US" altLang="pt-BR" sz="2000" dirty="0" err="1">
                <a:latin typeface="Arial" panose="020B0604020202020204" pitchFamily="34" charset="0"/>
                <a:cs typeface="Arial" panose="020B0604020202020204" pitchFamily="34" charset="0"/>
                <a:sym typeface="+mn-ea"/>
              </a:rPr>
              <a:t>Previstas</a:t>
            </a:r>
            <a:r>
              <a:rPr lang="en-US" altLang="pt-BR" sz="2000" dirty="0">
                <a:latin typeface="Arial" panose="020B0604020202020204" pitchFamily="34" charset="0"/>
                <a:cs typeface="Arial" panose="020B0604020202020204" pitchFamily="34" charset="0"/>
                <a:sym typeface="+mn-ea"/>
              </a:rPr>
              <a:t> no </a:t>
            </a:r>
            <a:r>
              <a:rPr lang="en-US" altLang="pt-BR" sz="2000" dirty="0" err="1">
                <a:latin typeface="Arial" panose="020B0604020202020204" pitchFamily="34" charset="0"/>
                <a:cs typeface="Arial" panose="020B0604020202020204" pitchFamily="34" charset="0"/>
                <a:sym typeface="+mn-ea"/>
              </a:rPr>
              <a:t>artigo</a:t>
            </a:r>
            <a:r>
              <a:rPr lang="en-US" altLang="pt-BR" sz="2000" dirty="0">
                <a:latin typeface="Arial" panose="020B0604020202020204" pitchFamily="34" charset="0"/>
                <a:cs typeface="Arial" panose="020B0604020202020204" pitchFamily="34" charset="0"/>
                <a:sym typeface="+mn-ea"/>
              </a:rPr>
              <a:t> 24 da </a:t>
            </a:r>
            <a:r>
              <a:rPr lang="en-US" altLang="pt-BR" sz="2000" dirty="0" err="1">
                <a:latin typeface="Arial" panose="020B0604020202020204" pitchFamily="34" charset="0"/>
                <a:cs typeface="Arial" panose="020B0604020202020204" pitchFamily="34" charset="0"/>
                <a:sym typeface="+mn-ea"/>
              </a:rPr>
              <a:t>Constitui</a:t>
            </a:r>
            <a:r>
              <a:rPr lang="" altLang="en-US" sz="2000" dirty="0">
                <a:latin typeface="Arial" panose="020B0604020202020204" pitchFamily="34" charset="0"/>
                <a:cs typeface="Arial" panose="020B0604020202020204" pitchFamily="34" charset="0"/>
                <a:sym typeface="+mn-ea"/>
              </a:rPr>
              <a:t>ç</a:t>
            </a:r>
            <a:r>
              <a:rPr lang="en-US" altLang="en-US" sz="2000" dirty="0" err="1">
                <a:latin typeface="Arial" panose="020B0604020202020204" pitchFamily="34" charset="0"/>
                <a:cs typeface="Arial" panose="020B0604020202020204" pitchFamily="34" charset="0"/>
                <a:sym typeface="+mn-ea"/>
              </a:rPr>
              <a:t>ã</a:t>
            </a:r>
            <a:r>
              <a:rPr lang="en-US" altLang="pt-BR" sz="2000" dirty="0" err="1">
                <a:latin typeface="Arial" panose="020B0604020202020204" pitchFamily="34" charset="0"/>
                <a:cs typeface="Arial" panose="020B0604020202020204" pitchFamily="34" charset="0"/>
                <a:sym typeface="+mn-ea"/>
              </a:rPr>
              <a:t>o</a:t>
            </a:r>
            <a:r>
              <a:rPr lang="en-US" altLang="pt-BR" sz="2000" dirty="0">
                <a:latin typeface="Arial" panose="020B0604020202020204" pitchFamily="34" charset="0"/>
                <a:cs typeface="Arial" panose="020B0604020202020204" pitchFamily="34" charset="0"/>
                <a:sym typeface="+mn-ea"/>
              </a:rPr>
              <a:t>, </a:t>
            </a:r>
            <a:r>
              <a:rPr lang="en-US" altLang="pt-BR" sz="2000" dirty="0" err="1">
                <a:latin typeface="Arial" panose="020B0604020202020204" pitchFamily="34" charset="0"/>
                <a:cs typeface="Arial" panose="020B0604020202020204" pitchFamily="34" charset="0"/>
                <a:sym typeface="+mn-ea"/>
              </a:rPr>
              <a:t>s</a:t>
            </a:r>
            <a:r>
              <a:rPr lang="en-US" altLang="en-US" sz="2000" dirty="0" err="1">
                <a:latin typeface="Arial" panose="020B0604020202020204" pitchFamily="34" charset="0"/>
                <a:cs typeface="Arial" panose="020B0604020202020204" pitchFamily="34" charset="0"/>
                <a:sym typeface="+mn-ea"/>
              </a:rPr>
              <a:t>ã</a:t>
            </a:r>
            <a:r>
              <a:rPr lang="en-US" altLang="pt-BR" sz="2000" dirty="0" err="1">
                <a:latin typeface="Arial" panose="020B0604020202020204" pitchFamily="34" charset="0"/>
                <a:cs typeface="Arial" panose="020B0604020202020204" pitchFamily="34" charset="0"/>
                <a:sym typeface="+mn-ea"/>
              </a:rPr>
              <a:t>o</a:t>
            </a:r>
            <a:r>
              <a:rPr lang="en-US" altLang="pt-BR" sz="2000" dirty="0">
                <a:latin typeface="Arial" panose="020B0604020202020204" pitchFamily="34" charset="0"/>
                <a:cs typeface="Arial" panose="020B0604020202020204" pitchFamily="34" charset="0"/>
                <a:sym typeface="+mn-ea"/>
              </a:rPr>
              <a:t> </a:t>
            </a:r>
            <a:r>
              <a:rPr lang="en-US" altLang="pt-BR" sz="2000" dirty="0" err="1">
                <a:latin typeface="Arial" panose="020B0604020202020204" pitchFamily="34" charset="0"/>
                <a:cs typeface="Arial" panose="020B0604020202020204" pitchFamily="34" charset="0"/>
                <a:sym typeface="+mn-ea"/>
              </a:rPr>
              <a:t>aquelas</a:t>
            </a:r>
            <a:r>
              <a:rPr lang="en-US" altLang="pt-BR" sz="2000" dirty="0">
                <a:latin typeface="Arial" panose="020B0604020202020204" pitchFamily="34" charset="0"/>
                <a:cs typeface="Arial" panose="020B0604020202020204" pitchFamily="34" charset="0"/>
                <a:sym typeface="+mn-ea"/>
              </a:rPr>
              <a:t> </a:t>
            </a:r>
            <a:r>
              <a:rPr lang="en-US" altLang="pt-BR" sz="2000" dirty="0" err="1">
                <a:latin typeface="Arial" panose="020B0604020202020204" pitchFamily="34" charset="0"/>
                <a:cs typeface="Arial" panose="020B0604020202020204" pitchFamily="34" charset="0"/>
                <a:sym typeface="+mn-ea"/>
              </a:rPr>
              <a:t>em</a:t>
            </a:r>
            <a:r>
              <a:rPr lang="en-US" altLang="pt-BR" sz="2000" dirty="0">
                <a:latin typeface="Arial" panose="020B0604020202020204" pitchFamily="34" charset="0"/>
                <a:cs typeface="Arial" panose="020B0604020202020204" pitchFamily="34" charset="0"/>
                <a:sym typeface="+mn-ea"/>
              </a:rPr>
              <a:t> que </a:t>
            </a:r>
            <a:r>
              <a:rPr lang="en-US" altLang="pt-BR" sz="2000" dirty="0" err="1">
                <a:latin typeface="Arial" panose="020B0604020202020204" pitchFamily="34" charset="0"/>
                <a:cs typeface="Arial" panose="020B0604020202020204" pitchFamily="34" charset="0"/>
                <a:sym typeface="+mn-ea"/>
              </a:rPr>
              <a:t>Uni</a:t>
            </a:r>
            <a:r>
              <a:rPr lang="en-US" altLang="en-US" sz="2000" dirty="0" err="1">
                <a:latin typeface="Arial" panose="020B0604020202020204" pitchFamily="34" charset="0"/>
                <a:cs typeface="Arial" panose="020B0604020202020204" pitchFamily="34" charset="0"/>
                <a:sym typeface="+mn-ea"/>
              </a:rPr>
              <a:t>ã</a:t>
            </a:r>
            <a:r>
              <a:rPr lang="en-US" altLang="pt-BR" sz="2000" dirty="0" err="1">
                <a:latin typeface="Arial" panose="020B0604020202020204" pitchFamily="34" charset="0"/>
                <a:cs typeface="Arial" panose="020B0604020202020204" pitchFamily="34" charset="0"/>
                <a:sym typeface="+mn-ea"/>
              </a:rPr>
              <a:t>o</a:t>
            </a:r>
            <a:r>
              <a:rPr lang="en-US" altLang="pt-BR" sz="2000" dirty="0">
                <a:latin typeface="Arial" panose="020B0604020202020204" pitchFamily="34" charset="0"/>
                <a:cs typeface="Arial" panose="020B0604020202020204" pitchFamily="34" charset="0"/>
                <a:sym typeface="+mn-ea"/>
              </a:rPr>
              <a:t>, </a:t>
            </a:r>
            <a:r>
              <a:rPr lang="en-US" altLang="pt-BR" sz="2000" dirty="0" err="1">
                <a:latin typeface="Arial" panose="020B0604020202020204" pitchFamily="34" charset="0"/>
                <a:cs typeface="Arial" panose="020B0604020202020204" pitchFamily="34" charset="0"/>
                <a:sym typeface="+mn-ea"/>
              </a:rPr>
              <a:t>Estados</a:t>
            </a:r>
            <a:r>
              <a:rPr lang="en-US" altLang="pt-BR" sz="2000" dirty="0">
                <a:latin typeface="Arial" panose="020B0604020202020204" pitchFamily="34" charset="0"/>
                <a:cs typeface="Arial" panose="020B0604020202020204" pitchFamily="34" charset="0"/>
                <a:sym typeface="+mn-ea"/>
              </a:rPr>
              <a:t> e Distrito Federal </a:t>
            </a:r>
            <a:r>
              <a:rPr lang="en-US" altLang="pt-BR" sz="2000" dirty="0" err="1">
                <a:latin typeface="Arial" panose="020B0604020202020204" pitchFamily="34" charset="0"/>
                <a:cs typeface="Arial" panose="020B0604020202020204" pitchFamily="34" charset="0"/>
                <a:sym typeface="+mn-ea"/>
              </a:rPr>
              <a:t>podem</a:t>
            </a:r>
            <a:r>
              <a:rPr lang="en-US" altLang="pt-BR" sz="2000" dirty="0">
                <a:latin typeface="Arial" panose="020B0604020202020204" pitchFamily="34" charset="0"/>
                <a:cs typeface="Arial" panose="020B0604020202020204" pitchFamily="34" charset="0"/>
                <a:sym typeface="+mn-ea"/>
              </a:rPr>
              <a:t> </a:t>
            </a:r>
            <a:r>
              <a:rPr lang="en-US" altLang="pt-BR" sz="2000" dirty="0" err="1">
                <a:latin typeface="Arial" panose="020B0604020202020204" pitchFamily="34" charset="0"/>
                <a:cs typeface="Arial" panose="020B0604020202020204" pitchFamily="34" charset="0"/>
                <a:sym typeface="+mn-ea"/>
              </a:rPr>
              <a:t>legislar</a:t>
            </a:r>
            <a:r>
              <a:rPr lang="en-US" altLang="pt-BR" sz="2000" dirty="0">
                <a:latin typeface="Arial" panose="020B0604020202020204" pitchFamily="34" charset="0"/>
                <a:cs typeface="Arial" panose="020B0604020202020204" pitchFamily="34" charset="0"/>
                <a:sym typeface="+mn-ea"/>
              </a:rPr>
              <a:t> </a:t>
            </a:r>
            <a:r>
              <a:rPr lang="en-US" altLang="pt-BR" sz="2000" dirty="0" err="1">
                <a:latin typeface="Arial" panose="020B0604020202020204" pitchFamily="34" charset="0"/>
                <a:cs typeface="Arial" panose="020B0604020202020204" pitchFamily="34" charset="0"/>
                <a:sym typeface="+mn-ea"/>
              </a:rPr>
              <a:t>sobre</a:t>
            </a:r>
            <a:r>
              <a:rPr lang="en-US" altLang="pt-BR" sz="2000" dirty="0">
                <a:latin typeface="Arial" panose="020B0604020202020204" pitchFamily="34" charset="0"/>
                <a:cs typeface="Arial" panose="020B0604020202020204" pitchFamily="34" charset="0"/>
                <a:sym typeface="+mn-ea"/>
              </a:rPr>
              <a:t> a </a:t>
            </a:r>
            <a:r>
              <a:rPr lang="en-US" altLang="pt-BR" sz="2000" dirty="0" err="1">
                <a:latin typeface="Arial" panose="020B0604020202020204" pitchFamily="34" charset="0"/>
                <a:cs typeface="Arial" panose="020B0604020202020204" pitchFamily="34" charset="0"/>
                <a:sym typeface="+mn-ea"/>
              </a:rPr>
              <a:t>mesma</a:t>
            </a:r>
            <a:r>
              <a:rPr lang="en-US" altLang="pt-BR" sz="2000" dirty="0">
                <a:latin typeface="Arial" panose="020B0604020202020204" pitchFamily="34" charset="0"/>
                <a:cs typeface="Arial" panose="020B0604020202020204" pitchFamily="34" charset="0"/>
                <a:sym typeface="+mn-ea"/>
              </a:rPr>
              <a:t> </a:t>
            </a:r>
            <a:r>
              <a:rPr lang="en-US" altLang="pt-BR" sz="2000" dirty="0" err="1">
                <a:latin typeface="Arial" panose="020B0604020202020204" pitchFamily="34" charset="0"/>
                <a:cs typeface="Arial" panose="020B0604020202020204" pitchFamily="34" charset="0"/>
                <a:sym typeface="+mn-ea"/>
              </a:rPr>
              <a:t>mat</a:t>
            </a:r>
            <a:r>
              <a:rPr lang="en-US" altLang="en-US" sz="2000" dirty="0" err="1">
                <a:latin typeface="Arial" panose="020B0604020202020204" pitchFamily="34" charset="0"/>
                <a:cs typeface="Arial" panose="020B0604020202020204" pitchFamily="34" charset="0"/>
                <a:sym typeface="+mn-ea"/>
              </a:rPr>
              <a:t>é</a:t>
            </a:r>
            <a:r>
              <a:rPr lang="en-US" altLang="pt-BR" sz="2000" dirty="0" err="1">
                <a:latin typeface="Arial" panose="020B0604020202020204" pitchFamily="34" charset="0"/>
                <a:cs typeface="Arial" panose="020B0604020202020204" pitchFamily="34" charset="0"/>
                <a:sym typeface="+mn-ea"/>
              </a:rPr>
              <a:t>ria</a:t>
            </a:r>
            <a:r>
              <a:rPr lang="en-US" altLang="pt-BR" sz="2000" dirty="0">
                <a:latin typeface="Arial" panose="020B0604020202020204" pitchFamily="34" charset="0"/>
                <a:cs typeface="Arial" panose="020B0604020202020204" pitchFamily="34" charset="0"/>
                <a:sym typeface="+mn-ea"/>
              </a:rPr>
              <a:t>, com a </a:t>
            </a:r>
            <a:r>
              <a:rPr lang="en-US" altLang="pt-BR" sz="2000" dirty="0" err="1">
                <a:latin typeface="Arial" panose="020B0604020202020204" pitchFamily="34" charset="0"/>
                <a:cs typeface="Arial" panose="020B0604020202020204" pitchFamily="34" charset="0"/>
                <a:sym typeface="+mn-ea"/>
              </a:rPr>
              <a:t>Uni</a:t>
            </a:r>
            <a:r>
              <a:rPr lang="en-US" altLang="en-US" sz="2000" dirty="0" err="1">
                <a:latin typeface="Arial" panose="020B0604020202020204" pitchFamily="34" charset="0"/>
                <a:cs typeface="Arial" panose="020B0604020202020204" pitchFamily="34" charset="0"/>
                <a:sym typeface="+mn-ea"/>
              </a:rPr>
              <a:t>ã</a:t>
            </a:r>
            <a:r>
              <a:rPr lang="en-US" altLang="pt-BR" sz="2000" dirty="0" err="1">
                <a:latin typeface="Arial" panose="020B0604020202020204" pitchFamily="34" charset="0"/>
                <a:cs typeface="Arial" panose="020B0604020202020204" pitchFamily="34" charset="0"/>
                <a:sym typeface="+mn-ea"/>
              </a:rPr>
              <a:t>o</a:t>
            </a:r>
            <a:r>
              <a:rPr lang="en-US" altLang="pt-BR" sz="2000" dirty="0">
                <a:latin typeface="Arial" panose="020B0604020202020204" pitchFamily="34" charset="0"/>
                <a:cs typeface="Arial" panose="020B0604020202020204" pitchFamily="34" charset="0"/>
                <a:sym typeface="+mn-ea"/>
              </a:rPr>
              <a:t> </a:t>
            </a:r>
            <a:r>
              <a:rPr lang="en-US" altLang="pt-BR" sz="2000" dirty="0" err="1">
                <a:latin typeface="Arial" panose="020B0604020202020204" pitchFamily="34" charset="0"/>
                <a:cs typeface="Arial" panose="020B0604020202020204" pitchFamily="34" charset="0"/>
                <a:sym typeface="+mn-ea"/>
              </a:rPr>
              <a:t>estabelecendo</a:t>
            </a:r>
            <a:r>
              <a:rPr lang="en-US" altLang="pt-BR" sz="2000" dirty="0">
                <a:latin typeface="Arial" panose="020B0604020202020204" pitchFamily="34" charset="0"/>
                <a:cs typeface="Arial" panose="020B0604020202020204" pitchFamily="34" charset="0"/>
                <a:sym typeface="+mn-ea"/>
              </a:rPr>
              <a:t> </a:t>
            </a:r>
            <a:r>
              <a:rPr lang="en-US" altLang="pt-BR" sz="2000" dirty="0" err="1">
                <a:latin typeface="Arial" panose="020B0604020202020204" pitchFamily="34" charset="0"/>
                <a:cs typeface="Arial" panose="020B0604020202020204" pitchFamily="34" charset="0"/>
                <a:sym typeface="+mn-ea"/>
              </a:rPr>
              <a:t>normas</a:t>
            </a:r>
            <a:r>
              <a:rPr lang="en-US" altLang="pt-BR" sz="2000" dirty="0">
                <a:latin typeface="Arial" panose="020B0604020202020204" pitchFamily="34" charset="0"/>
                <a:cs typeface="Arial" panose="020B0604020202020204" pitchFamily="34" charset="0"/>
                <a:sym typeface="+mn-ea"/>
              </a:rPr>
              <a:t> </a:t>
            </a:r>
            <a:r>
              <a:rPr lang="en-US" altLang="pt-BR" sz="2000" dirty="0" err="1">
                <a:latin typeface="Arial" panose="020B0604020202020204" pitchFamily="34" charset="0"/>
                <a:cs typeface="Arial" panose="020B0604020202020204" pitchFamily="34" charset="0"/>
                <a:sym typeface="+mn-ea"/>
              </a:rPr>
              <a:t>gerais</a:t>
            </a:r>
            <a:r>
              <a:rPr lang="en-US" altLang="pt-BR" sz="2000" dirty="0">
                <a:latin typeface="Arial" panose="020B0604020202020204" pitchFamily="34" charset="0"/>
                <a:cs typeface="Arial" panose="020B0604020202020204" pitchFamily="34" charset="0"/>
                <a:sym typeface="+mn-ea"/>
              </a:rPr>
              <a:t> e </a:t>
            </a:r>
            <a:r>
              <a:rPr lang="en-US" altLang="pt-BR" sz="2000" dirty="0" err="1">
                <a:latin typeface="Arial" panose="020B0604020202020204" pitchFamily="34" charset="0"/>
                <a:cs typeface="Arial" panose="020B0604020202020204" pitchFamily="34" charset="0"/>
                <a:sym typeface="+mn-ea"/>
              </a:rPr>
              <a:t>os</a:t>
            </a:r>
            <a:r>
              <a:rPr lang="en-US" altLang="pt-BR" sz="2000" dirty="0">
                <a:latin typeface="Arial" panose="020B0604020202020204" pitchFamily="34" charset="0"/>
                <a:cs typeface="Arial" panose="020B0604020202020204" pitchFamily="34" charset="0"/>
                <a:sym typeface="+mn-ea"/>
              </a:rPr>
              <a:t> </a:t>
            </a:r>
            <a:r>
              <a:rPr lang="en-US" altLang="pt-BR" sz="2000" dirty="0" err="1">
                <a:latin typeface="Arial" panose="020B0604020202020204" pitchFamily="34" charset="0"/>
                <a:cs typeface="Arial" panose="020B0604020202020204" pitchFamily="34" charset="0"/>
                <a:sym typeface="+mn-ea"/>
              </a:rPr>
              <a:t>demais</a:t>
            </a:r>
            <a:r>
              <a:rPr lang="en-US" altLang="pt-BR" sz="2000" dirty="0">
                <a:latin typeface="Arial" panose="020B0604020202020204" pitchFamily="34" charset="0"/>
                <a:cs typeface="Arial" panose="020B0604020202020204" pitchFamily="34" charset="0"/>
                <a:sym typeface="+mn-ea"/>
              </a:rPr>
              <a:t> </a:t>
            </a:r>
            <a:r>
              <a:rPr lang="en-US" altLang="pt-BR" sz="2000" dirty="0" err="1">
                <a:latin typeface="Arial" panose="020B0604020202020204" pitchFamily="34" charset="0"/>
                <a:cs typeface="Arial" panose="020B0604020202020204" pitchFamily="34" charset="0"/>
                <a:sym typeface="+mn-ea"/>
              </a:rPr>
              <a:t>complementando</a:t>
            </a:r>
            <a:r>
              <a:rPr lang="en-US" altLang="pt-BR" sz="2000" dirty="0">
                <a:latin typeface="Arial" panose="020B0604020202020204" pitchFamily="34" charset="0"/>
                <a:cs typeface="Arial" panose="020B0604020202020204" pitchFamily="34" charset="0"/>
                <a:sym typeface="+mn-ea"/>
              </a:rPr>
              <a:t>-as. </a:t>
            </a:r>
          </a:p>
          <a:p>
            <a:pPr algn="just"/>
            <a:endParaRPr lang="en-US" altLang="pt-BR" sz="2000" dirty="0">
              <a:latin typeface="Arial" panose="020B0604020202020204" pitchFamily="34" charset="0"/>
              <a:cs typeface="Arial" panose="020B0604020202020204" pitchFamily="34" charset="0"/>
              <a:sym typeface="+mn-ea"/>
            </a:endParaRPr>
          </a:p>
          <a:p>
            <a:pPr algn="just"/>
            <a:r>
              <a:rPr lang="en-US" altLang="pt-BR" sz="2000" dirty="0" err="1">
                <a:latin typeface="Arial" panose="020B0604020202020204" pitchFamily="34" charset="0"/>
                <a:cs typeface="Arial" panose="020B0604020202020204" pitchFamily="34" charset="0"/>
                <a:sym typeface="+mn-ea"/>
              </a:rPr>
              <a:t>Os</a:t>
            </a:r>
            <a:r>
              <a:rPr lang="en-US" altLang="pt-BR" sz="2000" dirty="0">
                <a:latin typeface="Arial" panose="020B0604020202020204" pitchFamily="34" charset="0"/>
                <a:cs typeface="Arial" panose="020B0604020202020204" pitchFamily="34" charset="0"/>
                <a:sym typeface="+mn-ea"/>
              </a:rPr>
              <a:t> </a:t>
            </a:r>
            <a:r>
              <a:rPr lang="en-US" altLang="pt-BR" sz="2000" dirty="0" err="1">
                <a:latin typeface="Arial" panose="020B0604020202020204" pitchFamily="34" charset="0"/>
                <a:cs typeface="Arial" panose="020B0604020202020204" pitchFamily="34" charset="0"/>
                <a:sym typeface="+mn-ea"/>
              </a:rPr>
              <a:t>Munic</a:t>
            </a:r>
            <a:r>
              <a:rPr lang="en-US" altLang="en-US" sz="2000" dirty="0" err="1">
                <a:latin typeface="Arial" panose="020B0604020202020204" pitchFamily="34" charset="0"/>
                <a:cs typeface="Arial" panose="020B0604020202020204" pitchFamily="34" charset="0"/>
                <a:sym typeface="+mn-ea"/>
              </a:rPr>
              <a:t>í</a:t>
            </a:r>
            <a:r>
              <a:rPr lang="en-US" altLang="pt-BR" sz="2000" dirty="0" err="1">
                <a:latin typeface="Arial" panose="020B0604020202020204" pitchFamily="34" charset="0"/>
                <a:cs typeface="Arial" panose="020B0604020202020204" pitchFamily="34" charset="0"/>
                <a:sym typeface="+mn-ea"/>
              </a:rPr>
              <a:t>pios</a:t>
            </a:r>
            <a:r>
              <a:rPr lang="en-US" altLang="pt-BR" sz="2000" dirty="0">
                <a:latin typeface="Arial" panose="020B0604020202020204" pitchFamily="34" charset="0"/>
                <a:cs typeface="Arial" panose="020B0604020202020204" pitchFamily="34" charset="0"/>
                <a:sym typeface="+mn-ea"/>
              </a:rPr>
              <a:t>, </a:t>
            </a:r>
            <a:r>
              <a:rPr lang="en-US" altLang="pt-BR" sz="2000" dirty="0" err="1">
                <a:latin typeface="Arial" panose="020B0604020202020204" pitchFamily="34" charset="0"/>
                <a:cs typeface="Arial" panose="020B0604020202020204" pitchFamily="34" charset="0"/>
                <a:sym typeface="+mn-ea"/>
              </a:rPr>
              <a:t>embora</a:t>
            </a:r>
            <a:r>
              <a:rPr lang="en-US" altLang="pt-BR" sz="2000" dirty="0">
                <a:latin typeface="Arial" panose="020B0604020202020204" pitchFamily="34" charset="0"/>
                <a:cs typeface="Arial" panose="020B0604020202020204" pitchFamily="34" charset="0"/>
                <a:sym typeface="+mn-ea"/>
              </a:rPr>
              <a:t> </a:t>
            </a:r>
            <a:r>
              <a:rPr lang="en-US" altLang="pt-BR" sz="2000" dirty="0" err="1">
                <a:latin typeface="Arial" panose="020B0604020202020204" pitchFamily="34" charset="0"/>
                <a:cs typeface="Arial" panose="020B0604020202020204" pitchFamily="34" charset="0"/>
                <a:sym typeface="+mn-ea"/>
              </a:rPr>
              <a:t>n</a:t>
            </a:r>
            <a:r>
              <a:rPr lang="en-US" altLang="en-US" sz="2000" dirty="0" err="1">
                <a:latin typeface="Arial" panose="020B0604020202020204" pitchFamily="34" charset="0"/>
                <a:cs typeface="Arial" panose="020B0604020202020204" pitchFamily="34" charset="0"/>
                <a:sym typeface="+mn-ea"/>
              </a:rPr>
              <a:t>ã</a:t>
            </a:r>
            <a:r>
              <a:rPr lang="en-US" altLang="pt-BR" sz="2000" dirty="0" err="1">
                <a:latin typeface="Arial" panose="020B0604020202020204" pitchFamily="34" charset="0"/>
                <a:cs typeface="Arial" panose="020B0604020202020204" pitchFamily="34" charset="0"/>
                <a:sym typeface="+mn-ea"/>
              </a:rPr>
              <a:t>o</a:t>
            </a:r>
            <a:r>
              <a:rPr lang="en-US" altLang="pt-BR" sz="2000" dirty="0">
                <a:latin typeface="Arial" panose="020B0604020202020204" pitchFamily="34" charset="0"/>
                <a:cs typeface="Arial" panose="020B0604020202020204" pitchFamily="34" charset="0"/>
                <a:sym typeface="+mn-ea"/>
              </a:rPr>
              <a:t> </a:t>
            </a:r>
            <a:r>
              <a:rPr lang="en-US" altLang="pt-BR" sz="2000" dirty="0" err="1">
                <a:latin typeface="Arial" panose="020B0604020202020204" pitchFamily="34" charset="0"/>
                <a:cs typeface="Arial" panose="020B0604020202020204" pitchFamily="34" charset="0"/>
                <a:sym typeface="+mn-ea"/>
              </a:rPr>
              <a:t>tenham</a:t>
            </a:r>
            <a:r>
              <a:rPr lang="en-US" altLang="pt-BR" sz="2000" dirty="0">
                <a:latin typeface="Arial" panose="020B0604020202020204" pitchFamily="34" charset="0"/>
                <a:cs typeface="Arial" panose="020B0604020202020204" pitchFamily="34" charset="0"/>
                <a:sym typeface="+mn-ea"/>
              </a:rPr>
              <a:t> </a:t>
            </a:r>
            <a:r>
              <a:rPr lang="en-US" altLang="pt-BR" sz="2000" dirty="0" err="1">
                <a:latin typeface="Arial" panose="020B0604020202020204" pitchFamily="34" charset="0"/>
                <a:cs typeface="Arial" panose="020B0604020202020204" pitchFamily="34" charset="0"/>
                <a:sym typeface="+mn-ea"/>
              </a:rPr>
              <a:t>compet</a:t>
            </a:r>
            <a:r>
              <a:rPr lang="en-US" altLang="en-US" sz="2000" dirty="0" err="1">
                <a:latin typeface="Arial" panose="020B0604020202020204" pitchFamily="34" charset="0"/>
                <a:cs typeface="Arial" panose="020B0604020202020204" pitchFamily="34" charset="0"/>
                <a:sym typeface="+mn-ea"/>
              </a:rPr>
              <a:t>ê</a:t>
            </a:r>
            <a:r>
              <a:rPr lang="en-US" altLang="pt-BR" sz="2000" dirty="0" err="1">
                <a:latin typeface="Arial" panose="020B0604020202020204" pitchFamily="34" charset="0"/>
                <a:cs typeface="Arial" panose="020B0604020202020204" pitchFamily="34" charset="0"/>
                <a:sym typeface="+mn-ea"/>
              </a:rPr>
              <a:t>ncia</a:t>
            </a:r>
            <a:r>
              <a:rPr lang="en-US" altLang="pt-BR" sz="2000" dirty="0">
                <a:latin typeface="Arial" panose="020B0604020202020204" pitchFamily="34" charset="0"/>
                <a:cs typeface="Arial" panose="020B0604020202020204" pitchFamily="34" charset="0"/>
                <a:sym typeface="+mn-ea"/>
              </a:rPr>
              <a:t> </a:t>
            </a:r>
            <a:r>
              <a:rPr lang="en-US" altLang="pt-BR" sz="2000" dirty="0" err="1">
                <a:latin typeface="Arial" panose="020B0604020202020204" pitchFamily="34" charset="0"/>
                <a:cs typeface="Arial" panose="020B0604020202020204" pitchFamily="34" charset="0"/>
                <a:sym typeface="+mn-ea"/>
              </a:rPr>
              <a:t>concorrente</a:t>
            </a:r>
            <a:r>
              <a:rPr lang="en-US" altLang="pt-BR" sz="2000" dirty="0">
                <a:latin typeface="Arial" panose="020B0604020202020204" pitchFamily="34" charset="0"/>
                <a:cs typeface="Arial" panose="020B0604020202020204" pitchFamily="34" charset="0"/>
                <a:sym typeface="+mn-ea"/>
              </a:rPr>
              <a:t>, </a:t>
            </a:r>
            <a:r>
              <a:rPr lang="en-US" altLang="pt-BR" sz="2000" dirty="0" err="1">
                <a:latin typeface="Arial" panose="020B0604020202020204" pitchFamily="34" charset="0"/>
                <a:cs typeface="Arial" panose="020B0604020202020204" pitchFamily="34" charset="0"/>
                <a:sym typeface="+mn-ea"/>
              </a:rPr>
              <a:t>podem</a:t>
            </a:r>
            <a:r>
              <a:rPr lang="en-US" altLang="pt-BR" sz="2000" dirty="0">
                <a:latin typeface="Arial" panose="020B0604020202020204" pitchFamily="34" charset="0"/>
                <a:cs typeface="Arial" panose="020B0604020202020204" pitchFamily="34" charset="0"/>
                <a:sym typeface="+mn-ea"/>
              </a:rPr>
              <a:t> </a:t>
            </a:r>
            <a:r>
              <a:rPr lang="en-US" altLang="pt-BR" sz="2000" dirty="0" err="1">
                <a:latin typeface="Arial" panose="020B0604020202020204" pitchFamily="34" charset="0"/>
                <a:cs typeface="Arial" panose="020B0604020202020204" pitchFamily="34" charset="0"/>
                <a:sym typeface="+mn-ea"/>
              </a:rPr>
              <a:t>legislar</a:t>
            </a:r>
            <a:r>
              <a:rPr lang="en-US" altLang="pt-BR" sz="2000" dirty="0">
                <a:latin typeface="Arial" panose="020B0604020202020204" pitchFamily="34" charset="0"/>
                <a:cs typeface="Arial" panose="020B0604020202020204" pitchFamily="34" charset="0"/>
                <a:sym typeface="+mn-ea"/>
              </a:rPr>
              <a:t> </a:t>
            </a:r>
            <a:r>
              <a:rPr lang="en-US" altLang="pt-BR" sz="2000" dirty="0" err="1">
                <a:latin typeface="Arial" panose="020B0604020202020204" pitchFamily="34" charset="0"/>
                <a:cs typeface="Arial" panose="020B0604020202020204" pitchFamily="34" charset="0"/>
                <a:sym typeface="+mn-ea"/>
              </a:rPr>
              <a:t>sobre</a:t>
            </a:r>
            <a:r>
              <a:rPr lang="en-US" altLang="pt-BR" sz="2000" dirty="0">
                <a:latin typeface="Arial" panose="020B0604020202020204" pitchFamily="34" charset="0"/>
                <a:cs typeface="Arial" panose="020B0604020202020204" pitchFamily="34" charset="0"/>
                <a:sym typeface="+mn-ea"/>
              </a:rPr>
              <a:t> </a:t>
            </a:r>
            <a:r>
              <a:rPr lang="en-US" altLang="pt-BR" sz="2000" dirty="0" err="1">
                <a:latin typeface="Arial" panose="020B0604020202020204" pitchFamily="34" charset="0"/>
                <a:cs typeface="Arial" panose="020B0604020202020204" pitchFamily="34" charset="0"/>
                <a:sym typeface="+mn-ea"/>
              </a:rPr>
              <a:t>assuntos</a:t>
            </a:r>
            <a:r>
              <a:rPr lang="en-US" altLang="pt-BR" sz="2000" dirty="0">
                <a:latin typeface="Arial" panose="020B0604020202020204" pitchFamily="34" charset="0"/>
                <a:cs typeface="Arial" panose="020B0604020202020204" pitchFamily="34" charset="0"/>
                <a:sym typeface="+mn-ea"/>
              </a:rPr>
              <a:t> de interesse local, de </a:t>
            </a:r>
            <a:r>
              <a:rPr lang="en-US" altLang="pt-BR" sz="2000" dirty="0" err="1">
                <a:latin typeface="Arial" panose="020B0604020202020204" pitchFamily="34" charset="0"/>
                <a:cs typeface="Arial" panose="020B0604020202020204" pitchFamily="34" charset="0"/>
                <a:sym typeface="+mn-ea"/>
              </a:rPr>
              <a:t>acordo</a:t>
            </a:r>
            <a:r>
              <a:rPr lang="en-US" altLang="pt-BR" sz="2000" dirty="0">
                <a:latin typeface="Arial" panose="020B0604020202020204" pitchFamily="34" charset="0"/>
                <a:cs typeface="Arial" panose="020B0604020202020204" pitchFamily="34" charset="0"/>
                <a:sym typeface="+mn-ea"/>
              </a:rPr>
              <a:t> com o </a:t>
            </a:r>
            <a:r>
              <a:rPr lang="en-US" altLang="pt-BR" sz="2000" dirty="0" err="1">
                <a:latin typeface="Arial" panose="020B0604020202020204" pitchFamily="34" charset="0"/>
                <a:cs typeface="Arial" panose="020B0604020202020204" pitchFamily="34" charset="0"/>
                <a:sym typeface="+mn-ea"/>
              </a:rPr>
              <a:t>artigo</a:t>
            </a:r>
            <a:r>
              <a:rPr lang="en-US" altLang="pt-BR" sz="2000" dirty="0">
                <a:latin typeface="Arial" panose="020B0604020202020204" pitchFamily="34" charset="0"/>
                <a:cs typeface="Arial" panose="020B0604020202020204" pitchFamily="34" charset="0"/>
                <a:sym typeface="+mn-ea"/>
              </a:rPr>
              <a:t> 30 da </a:t>
            </a:r>
            <a:r>
              <a:rPr lang="en-US" altLang="pt-BR" sz="2000" dirty="0" err="1">
                <a:latin typeface="Arial" panose="020B0604020202020204" pitchFamily="34" charset="0"/>
                <a:cs typeface="Arial" panose="020B0604020202020204" pitchFamily="34" charset="0"/>
                <a:sym typeface="+mn-ea"/>
              </a:rPr>
              <a:t>Constitui</a:t>
            </a:r>
            <a:r>
              <a:rPr lang="" altLang="en-US" sz="2000" dirty="0">
                <a:latin typeface="Arial" panose="020B0604020202020204" pitchFamily="34" charset="0"/>
                <a:cs typeface="Arial" panose="020B0604020202020204" pitchFamily="34" charset="0"/>
                <a:sym typeface="+mn-ea"/>
              </a:rPr>
              <a:t>ç</a:t>
            </a:r>
            <a:r>
              <a:rPr lang="en-US" altLang="en-US" sz="2000" dirty="0" err="1">
                <a:latin typeface="Arial" panose="020B0604020202020204" pitchFamily="34" charset="0"/>
                <a:cs typeface="Arial" panose="020B0604020202020204" pitchFamily="34" charset="0"/>
                <a:sym typeface="+mn-ea"/>
              </a:rPr>
              <a:t>ã</a:t>
            </a:r>
            <a:r>
              <a:rPr lang="en-US" altLang="pt-BR" sz="2000" dirty="0" err="1">
                <a:latin typeface="Arial" panose="020B0604020202020204" pitchFamily="34" charset="0"/>
                <a:cs typeface="Arial" panose="020B0604020202020204" pitchFamily="34" charset="0"/>
                <a:sym typeface="+mn-ea"/>
              </a:rPr>
              <a:t>o</a:t>
            </a:r>
            <a:r>
              <a:rPr lang="en-US" altLang="pt-BR" sz="2000" dirty="0">
                <a:latin typeface="Arial" panose="020B0604020202020204" pitchFamily="34" charset="0"/>
                <a:cs typeface="Arial" panose="020B0604020202020204" pitchFamily="34" charset="0"/>
                <a:sym typeface="+mn-ea"/>
              </a:rPr>
              <a:t>. </a:t>
            </a:r>
          </a:p>
        </p:txBody>
      </p:sp>
    </p:spTree>
    <p:extLst>
      <p:ext uri="{BB962C8B-B14F-4D97-AF65-F5344CB8AC3E}">
        <p14:creationId xmlns:p14="http://schemas.microsoft.com/office/powerpoint/2010/main" val="151247592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60"/>
        <p:cNvGrpSpPr/>
        <p:nvPr/>
      </p:nvGrpSpPr>
      <p:grpSpPr>
        <a:xfrm>
          <a:off x="0" y="0"/>
          <a:ext cx="0" cy="0"/>
          <a:chOff x="0" y="0"/>
          <a:chExt cx="0" cy="0"/>
        </a:xfrm>
      </p:grpSpPr>
      <p:pic>
        <p:nvPicPr>
          <p:cNvPr id="61" name="Google Shape;61;p14"/>
          <p:cNvPicPr preferRelativeResize="0"/>
          <p:nvPr/>
        </p:nvPicPr>
        <p:blipFill>
          <a:blip r:embed="rId3"/>
          <a:stretch>
            <a:fillRect/>
          </a:stretch>
        </p:blipFill>
        <p:spPr>
          <a:xfrm>
            <a:off x="0" y="0"/>
            <a:ext cx="12191987" cy="6858000"/>
          </a:xfrm>
          <a:prstGeom prst="rect">
            <a:avLst/>
          </a:prstGeom>
          <a:noFill/>
          <a:ln>
            <a:noFill/>
          </a:ln>
        </p:spPr>
      </p:pic>
      <p:sp>
        <p:nvSpPr>
          <p:cNvPr id="2" name="Caixa de Texto 1"/>
          <p:cNvSpPr txBox="1"/>
          <p:nvPr/>
        </p:nvSpPr>
        <p:spPr>
          <a:xfrm>
            <a:off x="377190" y="228600"/>
            <a:ext cx="11318240" cy="8433078"/>
          </a:xfrm>
          <a:prstGeom prst="rect">
            <a:avLst/>
          </a:prstGeom>
          <a:noFill/>
        </p:spPr>
        <p:txBody>
          <a:bodyPr wrap="square" rtlCol="0" anchor="t">
            <a:spAutoFit/>
          </a:bodyPr>
          <a:lstStyle/>
          <a:p>
            <a:pPr algn="ctr"/>
            <a:r>
              <a:rPr lang="pt-BR" sz="2400" b="1" u="sng" dirty="0">
                <a:solidFill>
                  <a:srgbClr val="00B050"/>
                </a:solidFill>
                <a:latin typeface="Arial Black" panose="020B0A04020102020204" pitchFamily="34" charset="0"/>
                <a:cs typeface="Arial" panose="020B0604020202020204" pitchFamily="34" charset="0"/>
                <a:sym typeface="+mn-ea"/>
                <a:hlinkClick r:id="rId4"/>
              </a:rPr>
              <a:t>CONTROLE INTERNO MUNICIPAL </a:t>
            </a:r>
            <a:r>
              <a:rPr lang="pt-BR" sz="2400" b="1" u="sng" dirty="0">
                <a:solidFill>
                  <a:srgbClr val="00B050"/>
                </a:solidFill>
                <a:latin typeface="Arial" panose="020B0604020202020204" pitchFamily="34" charset="0"/>
                <a:cs typeface="Arial" panose="020B0604020202020204" pitchFamily="34" charset="0"/>
                <a:sym typeface="+mn-ea"/>
                <a:hlinkClick r:id="rId4"/>
              </a:rPr>
              <a:t>- </a:t>
            </a:r>
            <a:r>
              <a:rPr lang="pt-BR" sz="2400" b="1" u="sng" dirty="0">
                <a:solidFill>
                  <a:schemeClr val="accent2"/>
                </a:solidFill>
                <a:latin typeface="Arial Black" panose="020B0A04020102020204" pitchFamily="34" charset="0"/>
                <a:cs typeface="Arial" panose="020B0604020202020204" pitchFamily="34" charset="0"/>
                <a:sym typeface="+mn-ea"/>
                <a:hlinkClick r:id="rId4"/>
              </a:rPr>
              <a:t>O Controle das Finanças</a:t>
            </a:r>
          </a:p>
          <a:p>
            <a:pPr algn="ctr"/>
            <a:endParaRPr lang="pt-BR" sz="1400" b="1" u="sng" dirty="0">
              <a:solidFill>
                <a:schemeClr val="accent2"/>
              </a:solidFill>
              <a:latin typeface="Arial Black" panose="020B0A04020102020204" pitchFamily="34" charset="0"/>
              <a:cs typeface="Arial" panose="020B0604020202020204" pitchFamily="34" charset="0"/>
              <a:sym typeface="+mn-ea"/>
              <a:hlinkClick r:id="rId4"/>
            </a:endParaRPr>
          </a:p>
          <a:p>
            <a:pPr algn="ctr"/>
            <a:r>
              <a:rPr lang="en-US" altLang="pt-BR" sz="2400" b="1" dirty="0">
                <a:solidFill>
                  <a:schemeClr val="accent2"/>
                </a:solidFill>
                <a:latin typeface="Arial" panose="020B0604020202020204" pitchFamily="34" charset="0"/>
                <a:cs typeface="Arial" panose="020B0604020202020204" pitchFamily="34" charset="0"/>
                <a:sym typeface="+mn-ea"/>
              </a:rPr>
              <a:t>Exemplos de Compet</a:t>
            </a:r>
            <a:r>
              <a:rPr lang="en-US" altLang="en-US" sz="2400" b="1" dirty="0">
                <a:solidFill>
                  <a:schemeClr val="accent2"/>
                </a:solidFill>
                <a:latin typeface="Arial" panose="020B0604020202020204" pitchFamily="34" charset="0"/>
                <a:cs typeface="Arial" panose="020B0604020202020204" pitchFamily="34" charset="0"/>
                <a:sym typeface="+mn-ea"/>
              </a:rPr>
              <a:t>ê</a:t>
            </a:r>
            <a:r>
              <a:rPr lang="en-US" altLang="pt-BR" sz="2400" b="1" dirty="0">
                <a:solidFill>
                  <a:schemeClr val="accent2"/>
                </a:solidFill>
                <a:latin typeface="Arial" panose="020B0604020202020204" pitchFamily="34" charset="0"/>
                <a:cs typeface="Arial" panose="020B0604020202020204" pitchFamily="34" charset="0"/>
                <a:sym typeface="+mn-ea"/>
              </a:rPr>
              <a:t>ncias Exclusivas da </a:t>
            </a:r>
            <a:r>
              <a:rPr lang="en-US" altLang="pt-BR" sz="2400" b="1" dirty="0" err="1">
                <a:solidFill>
                  <a:schemeClr val="accent2"/>
                </a:solidFill>
                <a:latin typeface="Arial" panose="020B0604020202020204" pitchFamily="34" charset="0"/>
                <a:cs typeface="Arial" panose="020B0604020202020204" pitchFamily="34" charset="0"/>
                <a:sym typeface="+mn-ea"/>
              </a:rPr>
              <a:t>Uni</a:t>
            </a:r>
            <a:r>
              <a:rPr lang="en-US" altLang="en-US" sz="2400" b="1" dirty="0" err="1">
                <a:solidFill>
                  <a:schemeClr val="accent2"/>
                </a:solidFill>
                <a:latin typeface="Arial" panose="020B0604020202020204" pitchFamily="34" charset="0"/>
                <a:cs typeface="Arial" panose="020B0604020202020204" pitchFamily="34" charset="0"/>
                <a:sym typeface="+mn-ea"/>
              </a:rPr>
              <a:t>ã</a:t>
            </a:r>
            <a:r>
              <a:rPr lang="en-US" altLang="pt-BR" sz="2400" b="1" dirty="0" err="1">
                <a:solidFill>
                  <a:schemeClr val="accent2"/>
                </a:solidFill>
                <a:latin typeface="Arial" panose="020B0604020202020204" pitchFamily="34" charset="0"/>
                <a:cs typeface="Arial" panose="020B0604020202020204" pitchFamily="34" charset="0"/>
                <a:sym typeface="+mn-ea"/>
              </a:rPr>
              <a:t>o</a:t>
            </a:r>
            <a:r>
              <a:rPr lang="en-US" altLang="pt-BR" sz="2400" b="1" dirty="0">
                <a:solidFill>
                  <a:schemeClr val="accent2"/>
                </a:solidFill>
                <a:latin typeface="Arial" panose="020B0604020202020204" pitchFamily="34" charset="0"/>
                <a:cs typeface="Arial" panose="020B0604020202020204" pitchFamily="34" charset="0"/>
                <a:sym typeface="+mn-ea"/>
              </a:rPr>
              <a:t>:</a:t>
            </a:r>
          </a:p>
          <a:p>
            <a:pPr algn="ctr"/>
            <a:endParaRPr lang="en-US" altLang="pt-BR" sz="2400" b="1" dirty="0">
              <a:solidFill>
                <a:schemeClr val="accent2"/>
              </a:solidFill>
              <a:latin typeface="Arial" panose="020B0604020202020204" pitchFamily="34" charset="0"/>
              <a:cs typeface="Arial" panose="020B0604020202020204" pitchFamily="34" charset="0"/>
              <a:sym typeface="+mn-ea"/>
            </a:endParaRPr>
          </a:p>
          <a:p>
            <a:pPr marL="285750" indent="-285750" algn="just">
              <a:buFont typeface="Arial" panose="020B0604020202020204" pitchFamily="34" charset="0"/>
              <a:buChar char="•"/>
            </a:pPr>
            <a:r>
              <a:rPr lang="en-US" altLang="pt-BR" b="1" dirty="0">
                <a:latin typeface="Arial" panose="020B0604020202020204" pitchFamily="34" charset="0"/>
                <a:cs typeface="Arial" panose="020B0604020202020204" pitchFamily="34" charset="0"/>
                <a:sym typeface="+mn-ea"/>
              </a:rPr>
              <a:t>Defesa Nacional: </a:t>
            </a:r>
            <a:r>
              <a:rPr lang="en-US" altLang="pt-BR" dirty="0">
                <a:latin typeface="Arial" panose="020B0604020202020204" pitchFamily="34" charset="0"/>
                <a:cs typeface="Arial" panose="020B0604020202020204" pitchFamily="34" charset="0"/>
                <a:sym typeface="+mn-ea"/>
              </a:rPr>
              <a:t>Compete exclusivamente à Uni</a:t>
            </a:r>
            <a:r>
              <a:rPr lang="en-US" altLang="en-US" dirty="0">
                <a:latin typeface="Arial" panose="020B0604020202020204" pitchFamily="34" charset="0"/>
                <a:cs typeface="Arial" panose="020B0604020202020204" pitchFamily="34" charset="0"/>
                <a:sym typeface="+mn-ea"/>
              </a:rPr>
              <a:t>ã</a:t>
            </a:r>
            <a:r>
              <a:rPr lang="en-US" altLang="pt-BR" dirty="0">
                <a:latin typeface="Arial" panose="020B0604020202020204" pitchFamily="34" charset="0"/>
                <a:cs typeface="Arial" panose="020B0604020202020204" pitchFamily="34" charset="0"/>
                <a:sym typeface="+mn-ea"/>
              </a:rPr>
              <a:t>o organizar as for</a:t>
            </a:r>
            <a:r>
              <a:rPr lang="" altLang="en-US" dirty="0">
                <a:latin typeface="Arial" panose="020B0604020202020204" pitchFamily="34" charset="0"/>
                <a:cs typeface="Arial" panose="020B0604020202020204" pitchFamily="34" charset="0"/>
                <a:sym typeface="+mn-ea"/>
              </a:rPr>
              <a:t>ç</a:t>
            </a:r>
            <a:r>
              <a:rPr lang="en-US" altLang="pt-BR" dirty="0">
                <a:latin typeface="Arial" panose="020B0604020202020204" pitchFamily="34" charset="0"/>
                <a:cs typeface="Arial" panose="020B0604020202020204" pitchFamily="34" charset="0"/>
                <a:sym typeface="+mn-ea"/>
              </a:rPr>
              <a:t>as armadas e manter a ordem p</a:t>
            </a:r>
            <a:r>
              <a:rPr lang="en-US" altLang="en-US" dirty="0">
                <a:latin typeface="Arial" panose="020B0604020202020204" pitchFamily="34" charset="0"/>
                <a:cs typeface="Arial" panose="020B0604020202020204" pitchFamily="34" charset="0"/>
                <a:sym typeface="+mn-ea"/>
              </a:rPr>
              <a:t>ú</a:t>
            </a:r>
            <a:r>
              <a:rPr lang="en-US" altLang="pt-BR" dirty="0">
                <a:latin typeface="Arial" panose="020B0604020202020204" pitchFamily="34" charset="0"/>
                <a:cs typeface="Arial" panose="020B0604020202020204" pitchFamily="34" charset="0"/>
                <a:sym typeface="+mn-ea"/>
              </a:rPr>
              <a:t>blica. </a:t>
            </a:r>
          </a:p>
          <a:p>
            <a:pPr marL="285750" indent="-285750" algn="just">
              <a:buFont typeface="Arial" panose="020B0604020202020204" pitchFamily="34" charset="0"/>
              <a:buChar char="•"/>
            </a:pPr>
            <a:r>
              <a:rPr lang="en-US" altLang="pt-BR" b="1" dirty="0">
                <a:latin typeface="Arial" panose="020B0604020202020204" pitchFamily="34" charset="0"/>
                <a:cs typeface="Arial" panose="020B0604020202020204" pitchFamily="34" charset="0"/>
                <a:sym typeface="+mn-ea"/>
              </a:rPr>
              <a:t>Rela</a:t>
            </a:r>
            <a:r>
              <a:rPr lang="" altLang="en-US" b="1" dirty="0">
                <a:latin typeface="Arial" panose="020B0604020202020204" pitchFamily="34" charset="0"/>
                <a:cs typeface="Arial" panose="020B0604020202020204" pitchFamily="34" charset="0"/>
                <a:sym typeface="+mn-ea"/>
              </a:rPr>
              <a:t>çõ</a:t>
            </a:r>
            <a:r>
              <a:rPr lang="en-US" altLang="pt-BR" b="1" dirty="0">
                <a:latin typeface="Arial" panose="020B0604020202020204" pitchFamily="34" charset="0"/>
                <a:cs typeface="Arial" panose="020B0604020202020204" pitchFamily="34" charset="0"/>
                <a:sym typeface="+mn-ea"/>
              </a:rPr>
              <a:t>es </a:t>
            </a:r>
            <a:r>
              <a:rPr lang="en-US" altLang="pt-BR" b="1" dirty="0" err="1">
                <a:latin typeface="Arial" panose="020B0604020202020204" pitchFamily="34" charset="0"/>
                <a:cs typeface="Arial" panose="020B0604020202020204" pitchFamily="34" charset="0"/>
                <a:sym typeface="+mn-ea"/>
              </a:rPr>
              <a:t>Exteriores</a:t>
            </a:r>
            <a:r>
              <a:rPr lang="en-US" altLang="pt-BR" b="1" dirty="0">
                <a:latin typeface="Arial" panose="020B0604020202020204" pitchFamily="34" charset="0"/>
                <a:cs typeface="Arial" panose="020B0604020202020204" pitchFamily="34" charset="0"/>
                <a:sym typeface="+mn-ea"/>
              </a:rPr>
              <a:t>: </a:t>
            </a:r>
            <a:r>
              <a:rPr lang="en-US" altLang="pt-BR" dirty="0">
                <a:latin typeface="Arial" panose="020B0604020202020204" pitchFamily="34" charset="0"/>
                <a:cs typeface="Arial" panose="020B0604020202020204" pitchFamily="34" charset="0"/>
                <a:sym typeface="+mn-ea"/>
              </a:rPr>
              <a:t>A Uni</a:t>
            </a:r>
            <a:r>
              <a:rPr lang="en-US" altLang="en-US" dirty="0">
                <a:latin typeface="Arial" panose="020B0604020202020204" pitchFamily="34" charset="0"/>
                <a:cs typeface="Arial" panose="020B0604020202020204" pitchFamily="34" charset="0"/>
                <a:sym typeface="+mn-ea"/>
              </a:rPr>
              <a:t>ã</a:t>
            </a:r>
            <a:r>
              <a:rPr lang="en-US" altLang="pt-BR" dirty="0">
                <a:latin typeface="Arial" panose="020B0604020202020204" pitchFamily="34" charset="0"/>
                <a:cs typeface="Arial" panose="020B0604020202020204" pitchFamily="34" charset="0"/>
                <a:sym typeface="+mn-ea"/>
              </a:rPr>
              <a:t>o </a:t>
            </a:r>
            <a:r>
              <a:rPr lang="en-US" altLang="en-US" dirty="0">
                <a:latin typeface="Arial" panose="020B0604020202020204" pitchFamily="34" charset="0"/>
                <a:cs typeface="Arial" panose="020B0604020202020204" pitchFamily="34" charset="0"/>
                <a:sym typeface="+mn-ea"/>
              </a:rPr>
              <a:t>é</a:t>
            </a:r>
            <a:r>
              <a:rPr lang="en-US" altLang="pt-BR" dirty="0">
                <a:latin typeface="Arial" panose="020B0604020202020204" pitchFamily="34" charset="0"/>
                <a:cs typeface="Arial" panose="020B0604020202020204" pitchFamily="34" charset="0"/>
                <a:sym typeface="+mn-ea"/>
              </a:rPr>
              <a:t> respons</a:t>
            </a:r>
            <a:r>
              <a:rPr lang="en-US" altLang="en-US" dirty="0">
                <a:latin typeface="Arial" panose="020B0604020202020204" pitchFamily="34" charset="0"/>
                <a:cs typeface="Arial" panose="020B0604020202020204" pitchFamily="34" charset="0"/>
                <a:sym typeface="+mn-ea"/>
              </a:rPr>
              <a:t>á</a:t>
            </a:r>
            <a:r>
              <a:rPr lang="en-US" altLang="pt-BR" dirty="0">
                <a:latin typeface="Arial" panose="020B0604020202020204" pitchFamily="34" charset="0"/>
                <a:cs typeface="Arial" panose="020B0604020202020204" pitchFamily="34" charset="0"/>
                <a:sym typeface="+mn-ea"/>
              </a:rPr>
              <a:t>vel por conduzir as rela</a:t>
            </a:r>
            <a:r>
              <a:rPr lang="" altLang="en-US" dirty="0">
                <a:latin typeface="Arial" panose="020B0604020202020204" pitchFamily="34" charset="0"/>
                <a:cs typeface="Arial" panose="020B0604020202020204" pitchFamily="34" charset="0"/>
                <a:sym typeface="+mn-ea"/>
              </a:rPr>
              <a:t>çõ</a:t>
            </a:r>
            <a:r>
              <a:rPr lang="en-US" altLang="pt-BR" dirty="0">
                <a:latin typeface="Arial" panose="020B0604020202020204" pitchFamily="34" charset="0"/>
                <a:cs typeface="Arial" panose="020B0604020202020204" pitchFamily="34" charset="0"/>
                <a:sym typeface="+mn-ea"/>
              </a:rPr>
              <a:t>es diplom</a:t>
            </a:r>
            <a:r>
              <a:rPr lang="en-US" altLang="en-US" dirty="0">
                <a:latin typeface="Arial" panose="020B0604020202020204" pitchFamily="34" charset="0"/>
                <a:cs typeface="Arial" panose="020B0604020202020204" pitchFamily="34" charset="0"/>
                <a:sym typeface="+mn-ea"/>
              </a:rPr>
              <a:t>á</a:t>
            </a:r>
            <a:r>
              <a:rPr lang="en-US" altLang="pt-BR" dirty="0">
                <a:latin typeface="Arial" panose="020B0604020202020204" pitchFamily="34" charset="0"/>
                <a:cs typeface="Arial" panose="020B0604020202020204" pitchFamily="34" charset="0"/>
                <a:sym typeface="+mn-ea"/>
              </a:rPr>
              <a:t>ticas com outros pa</a:t>
            </a:r>
            <a:r>
              <a:rPr lang="en-US" altLang="en-US" dirty="0">
                <a:latin typeface="Arial" panose="020B0604020202020204" pitchFamily="34" charset="0"/>
                <a:cs typeface="Arial" panose="020B0604020202020204" pitchFamily="34" charset="0"/>
                <a:sym typeface="+mn-ea"/>
              </a:rPr>
              <a:t>í</a:t>
            </a:r>
            <a:r>
              <a:rPr lang="en-US" altLang="pt-BR" dirty="0">
                <a:latin typeface="Arial" panose="020B0604020202020204" pitchFamily="34" charset="0"/>
                <a:cs typeface="Arial" panose="020B0604020202020204" pitchFamily="34" charset="0"/>
                <a:sym typeface="+mn-ea"/>
              </a:rPr>
              <a:t>ses e organismos internacionais. </a:t>
            </a:r>
          </a:p>
          <a:p>
            <a:pPr marL="285750" indent="-285750" algn="just">
              <a:buFont typeface="Arial" panose="020B0604020202020204" pitchFamily="34" charset="0"/>
              <a:buChar char="•"/>
            </a:pPr>
            <a:r>
              <a:rPr lang="en-US" altLang="pt-BR" b="1" dirty="0">
                <a:latin typeface="Arial" panose="020B0604020202020204" pitchFamily="34" charset="0"/>
                <a:cs typeface="Arial" panose="020B0604020202020204" pitchFamily="34" charset="0"/>
                <a:sym typeface="+mn-ea"/>
              </a:rPr>
              <a:t>Sistema Monet</a:t>
            </a:r>
            <a:r>
              <a:rPr lang="en-US" altLang="en-US" b="1" dirty="0">
                <a:latin typeface="Arial" panose="020B0604020202020204" pitchFamily="34" charset="0"/>
                <a:cs typeface="Arial" panose="020B0604020202020204" pitchFamily="34" charset="0"/>
                <a:sym typeface="+mn-ea"/>
              </a:rPr>
              <a:t>á</a:t>
            </a:r>
            <a:r>
              <a:rPr lang="en-US" altLang="pt-BR" b="1" dirty="0">
                <a:latin typeface="Arial" panose="020B0604020202020204" pitchFamily="34" charset="0"/>
                <a:cs typeface="Arial" panose="020B0604020202020204" pitchFamily="34" charset="0"/>
                <a:sym typeface="+mn-ea"/>
              </a:rPr>
              <a:t>rio e </a:t>
            </a:r>
            <a:r>
              <a:rPr lang="en-US" altLang="pt-BR" b="1" dirty="0" err="1">
                <a:latin typeface="Arial" panose="020B0604020202020204" pitchFamily="34" charset="0"/>
                <a:cs typeface="Arial" panose="020B0604020202020204" pitchFamily="34" charset="0"/>
                <a:sym typeface="+mn-ea"/>
              </a:rPr>
              <a:t>Financeiro</a:t>
            </a:r>
            <a:r>
              <a:rPr lang="en-US" altLang="pt-BR" b="1" dirty="0">
                <a:latin typeface="Arial" panose="020B0604020202020204" pitchFamily="34" charset="0"/>
                <a:cs typeface="Arial" panose="020B0604020202020204" pitchFamily="34" charset="0"/>
                <a:sym typeface="+mn-ea"/>
              </a:rPr>
              <a:t>: </a:t>
            </a:r>
            <a:r>
              <a:rPr lang="en-US" altLang="pt-BR" dirty="0">
                <a:latin typeface="Arial" panose="020B0604020202020204" pitchFamily="34" charset="0"/>
                <a:cs typeface="Arial" panose="020B0604020202020204" pitchFamily="34" charset="0"/>
                <a:sym typeface="+mn-ea"/>
              </a:rPr>
              <a:t>Compete à Uni</a:t>
            </a:r>
            <a:r>
              <a:rPr lang="en-US" altLang="en-US" dirty="0">
                <a:latin typeface="Arial" panose="020B0604020202020204" pitchFamily="34" charset="0"/>
                <a:cs typeface="Arial" panose="020B0604020202020204" pitchFamily="34" charset="0"/>
                <a:sym typeface="+mn-ea"/>
              </a:rPr>
              <a:t>ã</a:t>
            </a:r>
            <a:r>
              <a:rPr lang="en-US" altLang="pt-BR" dirty="0">
                <a:latin typeface="Arial" panose="020B0604020202020204" pitchFamily="34" charset="0"/>
                <a:cs typeface="Arial" panose="020B0604020202020204" pitchFamily="34" charset="0"/>
                <a:sym typeface="+mn-ea"/>
              </a:rPr>
              <a:t>o a emiss</a:t>
            </a:r>
            <a:r>
              <a:rPr lang="en-US" altLang="en-US" dirty="0">
                <a:latin typeface="Arial" panose="020B0604020202020204" pitchFamily="34" charset="0"/>
                <a:cs typeface="Arial" panose="020B0604020202020204" pitchFamily="34" charset="0"/>
                <a:sym typeface="+mn-ea"/>
              </a:rPr>
              <a:t>ã</a:t>
            </a:r>
            <a:r>
              <a:rPr lang="en-US" altLang="pt-BR" dirty="0">
                <a:latin typeface="Arial" panose="020B0604020202020204" pitchFamily="34" charset="0"/>
                <a:cs typeface="Arial" panose="020B0604020202020204" pitchFamily="34" charset="0"/>
                <a:sym typeface="+mn-ea"/>
              </a:rPr>
              <a:t>o da moeda, a defini</a:t>
            </a:r>
            <a:r>
              <a:rPr lang="" altLang="en-US" dirty="0">
                <a:latin typeface="Arial" panose="020B0604020202020204" pitchFamily="34" charset="0"/>
                <a:cs typeface="Arial" panose="020B0604020202020204" pitchFamily="34" charset="0"/>
                <a:sym typeface="+mn-ea"/>
              </a:rPr>
              <a:t>ç</a:t>
            </a:r>
            <a:r>
              <a:rPr lang="en-US" altLang="en-US" dirty="0">
                <a:latin typeface="Arial" panose="020B0604020202020204" pitchFamily="34" charset="0"/>
                <a:cs typeface="Arial" panose="020B0604020202020204" pitchFamily="34" charset="0"/>
                <a:sym typeface="+mn-ea"/>
              </a:rPr>
              <a:t>ã</a:t>
            </a:r>
            <a:r>
              <a:rPr lang="en-US" altLang="pt-BR" dirty="0">
                <a:latin typeface="Arial" panose="020B0604020202020204" pitchFamily="34" charset="0"/>
                <a:cs typeface="Arial" panose="020B0604020202020204" pitchFamily="34" charset="0"/>
                <a:sym typeface="+mn-ea"/>
              </a:rPr>
              <a:t>o da pol</a:t>
            </a:r>
            <a:r>
              <a:rPr lang="en-US" altLang="en-US" dirty="0">
                <a:latin typeface="Arial" panose="020B0604020202020204" pitchFamily="34" charset="0"/>
                <a:cs typeface="Arial" panose="020B0604020202020204" pitchFamily="34" charset="0"/>
                <a:sym typeface="+mn-ea"/>
              </a:rPr>
              <a:t>í</a:t>
            </a:r>
            <a:r>
              <a:rPr lang="en-US" altLang="pt-BR" dirty="0">
                <a:latin typeface="Arial" panose="020B0604020202020204" pitchFamily="34" charset="0"/>
                <a:cs typeface="Arial" panose="020B0604020202020204" pitchFamily="34" charset="0"/>
                <a:sym typeface="+mn-ea"/>
              </a:rPr>
              <a:t>tica cambial e a regulamenta</a:t>
            </a:r>
            <a:r>
              <a:rPr lang="" altLang="en-US" dirty="0">
                <a:latin typeface="Arial" panose="020B0604020202020204" pitchFamily="34" charset="0"/>
                <a:cs typeface="Arial" panose="020B0604020202020204" pitchFamily="34" charset="0"/>
                <a:sym typeface="+mn-ea"/>
              </a:rPr>
              <a:t>ç</a:t>
            </a:r>
            <a:r>
              <a:rPr lang="en-US" altLang="en-US" dirty="0">
                <a:latin typeface="Arial" panose="020B0604020202020204" pitchFamily="34" charset="0"/>
                <a:cs typeface="Arial" panose="020B0604020202020204" pitchFamily="34" charset="0"/>
                <a:sym typeface="+mn-ea"/>
              </a:rPr>
              <a:t>ã</a:t>
            </a:r>
            <a:r>
              <a:rPr lang="en-US" altLang="pt-BR" dirty="0">
                <a:latin typeface="Arial" panose="020B0604020202020204" pitchFamily="34" charset="0"/>
                <a:cs typeface="Arial" panose="020B0604020202020204" pitchFamily="34" charset="0"/>
                <a:sym typeface="+mn-ea"/>
              </a:rPr>
              <a:t>o do sistema financeiro. </a:t>
            </a:r>
          </a:p>
          <a:p>
            <a:pPr marL="285750" indent="-285750" algn="just">
              <a:buFont typeface="Arial" panose="020B0604020202020204" pitchFamily="34" charset="0"/>
              <a:buChar char="•"/>
            </a:pPr>
            <a:r>
              <a:rPr lang="en-US" altLang="pt-BR" b="1" dirty="0">
                <a:latin typeface="Arial" panose="020B0604020202020204" pitchFamily="34" charset="0"/>
                <a:cs typeface="Arial" panose="020B0604020202020204" pitchFamily="34" charset="0"/>
                <a:sym typeface="+mn-ea"/>
              </a:rPr>
              <a:t>Servi</a:t>
            </a:r>
            <a:r>
              <a:rPr lang="" altLang="en-US" b="1" dirty="0">
                <a:latin typeface="Arial" panose="020B0604020202020204" pitchFamily="34" charset="0"/>
                <a:cs typeface="Arial" panose="020B0604020202020204" pitchFamily="34" charset="0"/>
                <a:sym typeface="+mn-ea"/>
              </a:rPr>
              <a:t>ç</a:t>
            </a:r>
            <a:r>
              <a:rPr lang="en-US" altLang="pt-BR" b="1" dirty="0">
                <a:latin typeface="Arial" panose="020B0604020202020204" pitchFamily="34" charset="0"/>
                <a:cs typeface="Arial" panose="020B0604020202020204" pitchFamily="34" charset="0"/>
                <a:sym typeface="+mn-ea"/>
              </a:rPr>
              <a:t>os Postais e Telecomunica</a:t>
            </a:r>
            <a:r>
              <a:rPr lang="" altLang="en-US" b="1" dirty="0">
                <a:latin typeface="Arial" panose="020B0604020202020204" pitchFamily="34" charset="0"/>
                <a:cs typeface="Arial" panose="020B0604020202020204" pitchFamily="34" charset="0"/>
                <a:sym typeface="+mn-ea"/>
              </a:rPr>
              <a:t>çõ</a:t>
            </a:r>
            <a:r>
              <a:rPr lang="en-US" altLang="pt-BR" b="1" dirty="0">
                <a:latin typeface="Arial" panose="020B0604020202020204" pitchFamily="34" charset="0"/>
                <a:cs typeface="Arial" panose="020B0604020202020204" pitchFamily="34" charset="0"/>
                <a:sym typeface="+mn-ea"/>
              </a:rPr>
              <a:t>es: </a:t>
            </a:r>
            <a:r>
              <a:rPr lang="en-US" altLang="pt-BR" dirty="0">
                <a:latin typeface="Arial" panose="020B0604020202020204" pitchFamily="34" charset="0"/>
                <a:cs typeface="Arial" panose="020B0604020202020204" pitchFamily="34" charset="0"/>
                <a:sym typeface="+mn-ea"/>
              </a:rPr>
              <a:t>A Uni</a:t>
            </a:r>
            <a:r>
              <a:rPr lang="en-US" altLang="en-US" dirty="0">
                <a:latin typeface="Arial" panose="020B0604020202020204" pitchFamily="34" charset="0"/>
                <a:cs typeface="Arial" panose="020B0604020202020204" pitchFamily="34" charset="0"/>
                <a:sym typeface="+mn-ea"/>
              </a:rPr>
              <a:t>ã</a:t>
            </a:r>
            <a:r>
              <a:rPr lang="en-US" altLang="pt-BR" dirty="0">
                <a:latin typeface="Arial" panose="020B0604020202020204" pitchFamily="34" charset="0"/>
                <a:cs typeface="Arial" panose="020B0604020202020204" pitchFamily="34" charset="0"/>
                <a:sym typeface="+mn-ea"/>
              </a:rPr>
              <a:t>o </a:t>
            </a:r>
            <a:r>
              <a:rPr lang="en-US" altLang="en-US" dirty="0">
                <a:latin typeface="Arial" panose="020B0604020202020204" pitchFamily="34" charset="0"/>
                <a:cs typeface="Arial" panose="020B0604020202020204" pitchFamily="34" charset="0"/>
                <a:sym typeface="+mn-ea"/>
              </a:rPr>
              <a:t>é</a:t>
            </a:r>
            <a:r>
              <a:rPr lang="en-US" altLang="pt-BR" dirty="0">
                <a:latin typeface="Arial" panose="020B0604020202020204" pitchFamily="34" charset="0"/>
                <a:cs typeface="Arial" panose="020B0604020202020204" pitchFamily="34" charset="0"/>
                <a:sym typeface="+mn-ea"/>
              </a:rPr>
              <a:t> respons</a:t>
            </a:r>
            <a:r>
              <a:rPr lang="en-US" altLang="en-US" dirty="0">
                <a:latin typeface="Arial" panose="020B0604020202020204" pitchFamily="34" charset="0"/>
                <a:cs typeface="Arial" panose="020B0604020202020204" pitchFamily="34" charset="0"/>
                <a:sym typeface="+mn-ea"/>
              </a:rPr>
              <a:t>á</a:t>
            </a:r>
            <a:r>
              <a:rPr lang="en-US" altLang="pt-BR" dirty="0">
                <a:latin typeface="Arial" panose="020B0604020202020204" pitchFamily="34" charset="0"/>
                <a:cs typeface="Arial" panose="020B0604020202020204" pitchFamily="34" charset="0"/>
                <a:sym typeface="+mn-ea"/>
              </a:rPr>
              <a:t>vel pela organiza</a:t>
            </a:r>
            <a:r>
              <a:rPr lang="" altLang="en-US" dirty="0">
                <a:latin typeface="Arial" panose="020B0604020202020204" pitchFamily="34" charset="0"/>
                <a:cs typeface="Arial" panose="020B0604020202020204" pitchFamily="34" charset="0"/>
                <a:sym typeface="+mn-ea"/>
              </a:rPr>
              <a:t>ç</a:t>
            </a:r>
            <a:r>
              <a:rPr lang="en-US" altLang="en-US" dirty="0">
                <a:latin typeface="Arial" panose="020B0604020202020204" pitchFamily="34" charset="0"/>
                <a:cs typeface="Arial" panose="020B0604020202020204" pitchFamily="34" charset="0"/>
                <a:sym typeface="+mn-ea"/>
              </a:rPr>
              <a:t>ã</a:t>
            </a:r>
            <a:r>
              <a:rPr lang="en-US" altLang="pt-BR" dirty="0">
                <a:latin typeface="Arial" panose="020B0604020202020204" pitchFamily="34" charset="0"/>
                <a:cs typeface="Arial" panose="020B0604020202020204" pitchFamily="34" charset="0"/>
                <a:sym typeface="+mn-ea"/>
              </a:rPr>
              <a:t>o e funcionamento dos servi</a:t>
            </a:r>
            <a:r>
              <a:rPr lang="" altLang="en-US" dirty="0">
                <a:latin typeface="Arial" panose="020B0604020202020204" pitchFamily="34" charset="0"/>
                <a:cs typeface="Arial" panose="020B0604020202020204" pitchFamily="34" charset="0"/>
                <a:sym typeface="+mn-ea"/>
              </a:rPr>
              <a:t>ç</a:t>
            </a:r>
            <a:r>
              <a:rPr lang="en-US" altLang="pt-BR" dirty="0">
                <a:latin typeface="Arial" panose="020B0604020202020204" pitchFamily="34" charset="0"/>
                <a:cs typeface="Arial" panose="020B0604020202020204" pitchFamily="34" charset="0"/>
                <a:sym typeface="+mn-ea"/>
              </a:rPr>
              <a:t>os postais e de telecomunica</a:t>
            </a:r>
            <a:r>
              <a:rPr lang="" altLang="en-US" dirty="0">
                <a:latin typeface="Arial" panose="020B0604020202020204" pitchFamily="34" charset="0"/>
                <a:cs typeface="Arial" panose="020B0604020202020204" pitchFamily="34" charset="0"/>
                <a:sym typeface="+mn-ea"/>
              </a:rPr>
              <a:t>çõ</a:t>
            </a:r>
            <a:r>
              <a:rPr lang="en-US" altLang="pt-BR" dirty="0">
                <a:latin typeface="Arial" panose="020B0604020202020204" pitchFamily="34" charset="0"/>
                <a:cs typeface="Arial" panose="020B0604020202020204" pitchFamily="34" charset="0"/>
                <a:sym typeface="+mn-ea"/>
              </a:rPr>
              <a:t>es. </a:t>
            </a:r>
          </a:p>
          <a:p>
            <a:pPr marL="285750" indent="-285750" algn="just">
              <a:buFont typeface="Arial" panose="020B0604020202020204" pitchFamily="34" charset="0"/>
              <a:buChar char="•"/>
            </a:pPr>
            <a:r>
              <a:rPr lang="en-US" altLang="pt-BR" b="1" dirty="0">
                <a:latin typeface="Arial" panose="020B0604020202020204" pitchFamily="34" charset="0"/>
                <a:cs typeface="Arial" panose="020B0604020202020204" pitchFamily="34" charset="0"/>
                <a:sym typeface="+mn-ea"/>
              </a:rPr>
              <a:t>Organiza</a:t>
            </a:r>
            <a:r>
              <a:rPr lang="" altLang="en-US" b="1" dirty="0">
                <a:latin typeface="Arial" panose="020B0604020202020204" pitchFamily="34" charset="0"/>
                <a:cs typeface="Arial" panose="020B0604020202020204" pitchFamily="34" charset="0"/>
                <a:sym typeface="+mn-ea"/>
              </a:rPr>
              <a:t>ç</a:t>
            </a:r>
            <a:r>
              <a:rPr lang="en-US" altLang="en-US" b="1" dirty="0">
                <a:latin typeface="Arial" panose="020B0604020202020204" pitchFamily="34" charset="0"/>
                <a:cs typeface="Arial" panose="020B0604020202020204" pitchFamily="34" charset="0"/>
                <a:sym typeface="+mn-ea"/>
              </a:rPr>
              <a:t>ã</a:t>
            </a:r>
            <a:r>
              <a:rPr lang="en-US" altLang="pt-BR" b="1" dirty="0">
                <a:latin typeface="Arial" panose="020B0604020202020204" pitchFamily="34" charset="0"/>
                <a:cs typeface="Arial" panose="020B0604020202020204" pitchFamily="34" charset="0"/>
                <a:sym typeface="+mn-ea"/>
              </a:rPr>
              <a:t>o Judici</a:t>
            </a:r>
            <a:r>
              <a:rPr lang="en-US" altLang="en-US" b="1" dirty="0">
                <a:latin typeface="Arial" panose="020B0604020202020204" pitchFamily="34" charset="0"/>
                <a:cs typeface="Arial" panose="020B0604020202020204" pitchFamily="34" charset="0"/>
                <a:sym typeface="+mn-ea"/>
              </a:rPr>
              <a:t>á</a:t>
            </a:r>
            <a:r>
              <a:rPr lang="en-US" altLang="pt-BR" b="1" dirty="0">
                <a:latin typeface="Arial" panose="020B0604020202020204" pitchFamily="34" charset="0"/>
                <a:cs typeface="Arial" panose="020B0604020202020204" pitchFamily="34" charset="0"/>
                <a:sym typeface="+mn-ea"/>
              </a:rPr>
              <a:t>ria, Minist</a:t>
            </a:r>
            <a:r>
              <a:rPr lang="en-US" altLang="en-US" b="1" dirty="0">
                <a:latin typeface="Arial" panose="020B0604020202020204" pitchFamily="34" charset="0"/>
                <a:cs typeface="Arial" panose="020B0604020202020204" pitchFamily="34" charset="0"/>
                <a:sym typeface="+mn-ea"/>
              </a:rPr>
              <a:t>é</a:t>
            </a:r>
            <a:r>
              <a:rPr lang="en-US" altLang="pt-BR" b="1" dirty="0">
                <a:latin typeface="Arial" panose="020B0604020202020204" pitchFamily="34" charset="0"/>
                <a:cs typeface="Arial" panose="020B0604020202020204" pitchFamily="34" charset="0"/>
                <a:sym typeface="+mn-ea"/>
              </a:rPr>
              <a:t>rio P</a:t>
            </a:r>
            <a:r>
              <a:rPr lang="en-US" altLang="en-US" b="1" dirty="0">
                <a:latin typeface="Arial" panose="020B0604020202020204" pitchFamily="34" charset="0"/>
                <a:cs typeface="Arial" panose="020B0604020202020204" pitchFamily="34" charset="0"/>
                <a:sym typeface="+mn-ea"/>
              </a:rPr>
              <a:t>ú</a:t>
            </a:r>
            <a:r>
              <a:rPr lang="en-US" altLang="pt-BR" b="1" dirty="0">
                <a:latin typeface="Arial" panose="020B0604020202020204" pitchFamily="34" charset="0"/>
                <a:cs typeface="Arial" panose="020B0604020202020204" pitchFamily="34" charset="0"/>
                <a:sym typeface="+mn-ea"/>
              </a:rPr>
              <a:t>blico e Defensoria P</a:t>
            </a:r>
            <a:r>
              <a:rPr lang="en-US" altLang="en-US" b="1" dirty="0">
                <a:latin typeface="Arial" panose="020B0604020202020204" pitchFamily="34" charset="0"/>
                <a:cs typeface="Arial" panose="020B0604020202020204" pitchFamily="34" charset="0"/>
                <a:sym typeface="+mn-ea"/>
              </a:rPr>
              <a:t>ú</a:t>
            </a:r>
            <a:r>
              <a:rPr lang="en-US" altLang="pt-BR" b="1" dirty="0">
                <a:latin typeface="Arial" panose="020B0604020202020204" pitchFamily="34" charset="0"/>
                <a:cs typeface="Arial" panose="020B0604020202020204" pitchFamily="34" charset="0"/>
                <a:sym typeface="+mn-ea"/>
              </a:rPr>
              <a:t>blica dos </a:t>
            </a:r>
            <a:r>
              <a:rPr lang="en-US" altLang="pt-BR" b="1" dirty="0" err="1">
                <a:latin typeface="Arial" panose="020B0604020202020204" pitchFamily="34" charset="0"/>
                <a:cs typeface="Arial" panose="020B0604020202020204" pitchFamily="34" charset="0"/>
                <a:sym typeface="+mn-ea"/>
              </a:rPr>
              <a:t>Territ</a:t>
            </a:r>
            <a:r>
              <a:rPr lang="en-US" altLang="en-US" b="1" dirty="0" err="1">
                <a:latin typeface="Arial" panose="020B0604020202020204" pitchFamily="34" charset="0"/>
                <a:cs typeface="Arial" panose="020B0604020202020204" pitchFamily="34" charset="0"/>
                <a:sym typeface="+mn-ea"/>
              </a:rPr>
              <a:t>ó</a:t>
            </a:r>
            <a:r>
              <a:rPr lang="en-US" altLang="pt-BR" b="1" dirty="0" err="1">
                <a:latin typeface="Arial" panose="020B0604020202020204" pitchFamily="34" charset="0"/>
                <a:cs typeface="Arial" panose="020B0604020202020204" pitchFamily="34" charset="0"/>
                <a:sym typeface="+mn-ea"/>
              </a:rPr>
              <a:t>rios</a:t>
            </a:r>
            <a:r>
              <a:rPr lang="en-US" altLang="pt-BR" b="1" dirty="0">
                <a:latin typeface="Arial" panose="020B0604020202020204" pitchFamily="34" charset="0"/>
                <a:cs typeface="Arial" panose="020B0604020202020204" pitchFamily="34" charset="0"/>
                <a:sym typeface="+mn-ea"/>
              </a:rPr>
              <a:t>: </a:t>
            </a:r>
            <a:r>
              <a:rPr lang="en-US" altLang="pt-BR" dirty="0">
                <a:latin typeface="Arial" panose="020B0604020202020204" pitchFamily="34" charset="0"/>
                <a:cs typeface="Arial" panose="020B0604020202020204" pitchFamily="34" charset="0"/>
                <a:sym typeface="+mn-ea"/>
              </a:rPr>
              <a:t>A Uni</a:t>
            </a:r>
            <a:r>
              <a:rPr lang="en-US" altLang="en-US" dirty="0">
                <a:latin typeface="Arial" panose="020B0604020202020204" pitchFamily="34" charset="0"/>
                <a:cs typeface="Arial" panose="020B0604020202020204" pitchFamily="34" charset="0"/>
                <a:sym typeface="+mn-ea"/>
              </a:rPr>
              <a:t>ã</a:t>
            </a:r>
            <a:r>
              <a:rPr lang="en-US" altLang="pt-BR" dirty="0">
                <a:latin typeface="Arial" panose="020B0604020202020204" pitchFamily="34" charset="0"/>
                <a:cs typeface="Arial" panose="020B0604020202020204" pitchFamily="34" charset="0"/>
                <a:sym typeface="+mn-ea"/>
              </a:rPr>
              <a:t>o estabelece a estrutura e o funcionamento dessas institui</a:t>
            </a:r>
            <a:r>
              <a:rPr lang="" altLang="en-US" dirty="0">
                <a:latin typeface="Arial" panose="020B0604020202020204" pitchFamily="34" charset="0"/>
                <a:cs typeface="Arial" panose="020B0604020202020204" pitchFamily="34" charset="0"/>
                <a:sym typeface="+mn-ea"/>
              </a:rPr>
              <a:t>çõ</a:t>
            </a:r>
            <a:r>
              <a:rPr lang="en-US" altLang="pt-BR" dirty="0">
                <a:latin typeface="Arial" panose="020B0604020202020204" pitchFamily="34" charset="0"/>
                <a:cs typeface="Arial" panose="020B0604020202020204" pitchFamily="34" charset="0"/>
                <a:sym typeface="+mn-ea"/>
              </a:rPr>
              <a:t>es nos territ</a:t>
            </a:r>
            <a:r>
              <a:rPr lang="en-US" altLang="en-US" dirty="0">
                <a:latin typeface="Arial" panose="020B0604020202020204" pitchFamily="34" charset="0"/>
                <a:cs typeface="Arial" panose="020B0604020202020204" pitchFamily="34" charset="0"/>
                <a:sym typeface="+mn-ea"/>
              </a:rPr>
              <a:t>ó</a:t>
            </a:r>
            <a:r>
              <a:rPr lang="en-US" altLang="pt-BR" dirty="0">
                <a:latin typeface="Arial" panose="020B0604020202020204" pitchFamily="34" charset="0"/>
                <a:cs typeface="Arial" panose="020B0604020202020204" pitchFamily="34" charset="0"/>
                <a:sym typeface="+mn-ea"/>
              </a:rPr>
              <a:t>rios federais. </a:t>
            </a:r>
          </a:p>
          <a:p>
            <a:pPr marL="285750" indent="-285750" algn="just">
              <a:buFont typeface="Arial" panose="020B0604020202020204" pitchFamily="34" charset="0"/>
              <a:buChar char="•"/>
            </a:pPr>
            <a:r>
              <a:rPr lang="en-US" altLang="pt-BR" b="1" dirty="0">
                <a:latin typeface="Arial" panose="020B0604020202020204" pitchFamily="34" charset="0"/>
                <a:cs typeface="Arial" panose="020B0604020202020204" pitchFamily="34" charset="0"/>
                <a:sym typeface="+mn-ea"/>
              </a:rPr>
              <a:t>Tr</a:t>
            </a:r>
            <a:r>
              <a:rPr lang="en-US" altLang="en-US" b="1" dirty="0">
                <a:latin typeface="Arial" panose="020B0604020202020204" pitchFamily="34" charset="0"/>
                <a:cs typeface="Arial" panose="020B0604020202020204" pitchFamily="34" charset="0"/>
                <a:sym typeface="+mn-ea"/>
              </a:rPr>
              <a:t>â</a:t>
            </a:r>
            <a:r>
              <a:rPr lang="en-US" altLang="pt-BR" b="1" dirty="0">
                <a:latin typeface="Arial" panose="020B0604020202020204" pitchFamily="34" charset="0"/>
                <a:cs typeface="Arial" panose="020B0604020202020204" pitchFamily="34" charset="0"/>
                <a:sym typeface="+mn-ea"/>
              </a:rPr>
              <a:t>nsito e Transporte: </a:t>
            </a:r>
            <a:r>
              <a:rPr lang="en-US" altLang="pt-BR" dirty="0">
                <a:latin typeface="Arial" panose="020B0604020202020204" pitchFamily="34" charset="0"/>
                <a:cs typeface="Arial" panose="020B0604020202020204" pitchFamily="34" charset="0"/>
                <a:sym typeface="+mn-ea"/>
              </a:rPr>
              <a:t>A Uni</a:t>
            </a:r>
            <a:r>
              <a:rPr lang="en-US" altLang="en-US" dirty="0">
                <a:latin typeface="Arial" panose="020B0604020202020204" pitchFamily="34" charset="0"/>
                <a:cs typeface="Arial" panose="020B0604020202020204" pitchFamily="34" charset="0"/>
                <a:sym typeface="+mn-ea"/>
              </a:rPr>
              <a:t>ã</a:t>
            </a:r>
            <a:r>
              <a:rPr lang="en-US" altLang="pt-BR" dirty="0">
                <a:latin typeface="Arial" panose="020B0604020202020204" pitchFamily="34" charset="0"/>
                <a:cs typeface="Arial" panose="020B0604020202020204" pitchFamily="34" charset="0"/>
                <a:sym typeface="+mn-ea"/>
              </a:rPr>
              <a:t>o legisla sobre tr</a:t>
            </a:r>
            <a:r>
              <a:rPr lang="en-US" altLang="en-US" dirty="0">
                <a:latin typeface="Arial" panose="020B0604020202020204" pitchFamily="34" charset="0"/>
                <a:cs typeface="Arial" panose="020B0604020202020204" pitchFamily="34" charset="0"/>
                <a:sym typeface="+mn-ea"/>
              </a:rPr>
              <a:t>â</a:t>
            </a:r>
            <a:r>
              <a:rPr lang="en-US" altLang="pt-BR" dirty="0">
                <a:latin typeface="Arial" panose="020B0604020202020204" pitchFamily="34" charset="0"/>
                <a:cs typeface="Arial" panose="020B0604020202020204" pitchFamily="34" charset="0"/>
                <a:sym typeface="+mn-ea"/>
              </a:rPr>
              <a:t>nsito e transporte em </a:t>
            </a:r>
            <a:r>
              <a:rPr lang="en-US" altLang="en-US" dirty="0">
                <a:latin typeface="Arial" panose="020B0604020202020204" pitchFamily="34" charset="0"/>
                <a:cs typeface="Arial" panose="020B0604020202020204" pitchFamily="34" charset="0"/>
                <a:sym typeface="+mn-ea"/>
              </a:rPr>
              <a:t>â</a:t>
            </a:r>
            <a:r>
              <a:rPr lang="en-US" altLang="pt-BR" dirty="0">
                <a:latin typeface="Arial" panose="020B0604020202020204" pitchFamily="34" charset="0"/>
                <a:cs typeface="Arial" panose="020B0604020202020204" pitchFamily="34" charset="0"/>
                <a:sym typeface="+mn-ea"/>
              </a:rPr>
              <a:t>mbito nacional. </a:t>
            </a:r>
          </a:p>
          <a:p>
            <a:pPr marL="285750" indent="-285750" algn="just">
              <a:buFont typeface="Arial" panose="020B0604020202020204" pitchFamily="34" charset="0"/>
              <a:buChar char="•"/>
            </a:pPr>
            <a:r>
              <a:rPr lang="en-US" altLang="pt-BR" b="1" dirty="0">
                <a:latin typeface="Arial" panose="020B0604020202020204" pitchFamily="34" charset="0"/>
                <a:cs typeface="Arial" panose="020B0604020202020204" pitchFamily="34" charset="0"/>
                <a:sym typeface="+mn-ea"/>
              </a:rPr>
              <a:t>Com</a:t>
            </a:r>
            <a:r>
              <a:rPr lang="en-US" altLang="en-US" b="1" dirty="0">
                <a:latin typeface="Arial" panose="020B0604020202020204" pitchFamily="34" charset="0"/>
                <a:cs typeface="Arial" panose="020B0604020202020204" pitchFamily="34" charset="0"/>
                <a:sym typeface="+mn-ea"/>
              </a:rPr>
              <a:t>é</a:t>
            </a:r>
            <a:r>
              <a:rPr lang="en-US" altLang="pt-BR" b="1" dirty="0">
                <a:latin typeface="Arial" panose="020B0604020202020204" pitchFamily="34" charset="0"/>
                <a:cs typeface="Arial" panose="020B0604020202020204" pitchFamily="34" charset="0"/>
                <a:sym typeface="+mn-ea"/>
              </a:rPr>
              <a:t>rcio Exterior: </a:t>
            </a:r>
            <a:r>
              <a:rPr lang="en-US" altLang="pt-BR" dirty="0">
                <a:latin typeface="Arial" panose="020B0604020202020204" pitchFamily="34" charset="0"/>
                <a:cs typeface="Arial" panose="020B0604020202020204" pitchFamily="34" charset="0"/>
                <a:sym typeface="+mn-ea"/>
              </a:rPr>
              <a:t>A Uni</a:t>
            </a:r>
            <a:r>
              <a:rPr lang="en-US" altLang="en-US" dirty="0">
                <a:latin typeface="Arial" panose="020B0604020202020204" pitchFamily="34" charset="0"/>
                <a:cs typeface="Arial" panose="020B0604020202020204" pitchFamily="34" charset="0"/>
                <a:sym typeface="+mn-ea"/>
              </a:rPr>
              <a:t>ã</a:t>
            </a:r>
            <a:r>
              <a:rPr lang="en-US" altLang="pt-BR" dirty="0">
                <a:latin typeface="Arial" panose="020B0604020202020204" pitchFamily="34" charset="0"/>
                <a:cs typeface="Arial" panose="020B0604020202020204" pitchFamily="34" charset="0"/>
                <a:sym typeface="+mn-ea"/>
              </a:rPr>
              <a:t>o </a:t>
            </a:r>
            <a:r>
              <a:rPr lang="en-US" altLang="en-US" dirty="0">
                <a:latin typeface="Arial" panose="020B0604020202020204" pitchFamily="34" charset="0"/>
                <a:cs typeface="Arial" panose="020B0604020202020204" pitchFamily="34" charset="0"/>
                <a:sym typeface="+mn-ea"/>
              </a:rPr>
              <a:t>é</a:t>
            </a:r>
            <a:r>
              <a:rPr lang="en-US" altLang="pt-BR" dirty="0">
                <a:latin typeface="Arial" panose="020B0604020202020204" pitchFamily="34" charset="0"/>
                <a:cs typeface="Arial" panose="020B0604020202020204" pitchFamily="34" charset="0"/>
                <a:sym typeface="+mn-ea"/>
              </a:rPr>
              <a:t> respons</a:t>
            </a:r>
            <a:r>
              <a:rPr lang="en-US" altLang="en-US" dirty="0">
                <a:latin typeface="Arial" panose="020B0604020202020204" pitchFamily="34" charset="0"/>
                <a:cs typeface="Arial" panose="020B0604020202020204" pitchFamily="34" charset="0"/>
                <a:sym typeface="+mn-ea"/>
              </a:rPr>
              <a:t>á</a:t>
            </a:r>
            <a:r>
              <a:rPr lang="en-US" altLang="pt-BR" dirty="0">
                <a:latin typeface="Arial" panose="020B0604020202020204" pitchFamily="34" charset="0"/>
                <a:cs typeface="Arial" panose="020B0604020202020204" pitchFamily="34" charset="0"/>
                <a:sym typeface="+mn-ea"/>
              </a:rPr>
              <a:t>vel por regular o com</a:t>
            </a:r>
            <a:r>
              <a:rPr lang="en-US" altLang="en-US" dirty="0">
                <a:latin typeface="Arial" panose="020B0604020202020204" pitchFamily="34" charset="0"/>
                <a:cs typeface="Arial" panose="020B0604020202020204" pitchFamily="34" charset="0"/>
                <a:sym typeface="+mn-ea"/>
              </a:rPr>
              <a:t>é</a:t>
            </a:r>
            <a:r>
              <a:rPr lang="en-US" altLang="pt-BR" dirty="0">
                <a:latin typeface="Arial" panose="020B0604020202020204" pitchFamily="34" charset="0"/>
                <a:cs typeface="Arial" panose="020B0604020202020204" pitchFamily="34" charset="0"/>
                <a:sym typeface="+mn-ea"/>
              </a:rPr>
              <a:t>rcio entre o Brasil e outros pa</a:t>
            </a:r>
            <a:r>
              <a:rPr lang="en-US" altLang="en-US" dirty="0">
                <a:latin typeface="Arial" panose="020B0604020202020204" pitchFamily="34" charset="0"/>
                <a:cs typeface="Arial" panose="020B0604020202020204" pitchFamily="34" charset="0"/>
                <a:sym typeface="+mn-ea"/>
              </a:rPr>
              <a:t>í</a:t>
            </a:r>
            <a:r>
              <a:rPr lang="en-US" altLang="pt-BR" dirty="0">
                <a:latin typeface="Arial" panose="020B0604020202020204" pitchFamily="34" charset="0"/>
                <a:cs typeface="Arial" panose="020B0604020202020204" pitchFamily="34" charset="0"/>
                <a:sym typeface="+mn-ea"/>
              </a:rPr>
              <a:t>ses. </a:t>
            </a:r>
          </a:p>
          <a:p>
            <a:pPr marL="285750" indent="-285750" algn="just">
              <a:buFont typeface="Arial" panose="020B0604020202020204" pitchFamily="34" charset="0"/>
              <a:buChar char="•"/>
            </a:pPr>
            <a:r>
              <a:rPr lang="en-US" altLang="pt-BR" b="1" dirty="0">
                <a:latin typeface="Arial" panose="020B0604020202020204" pitchFamily="34" charset="0"/>
                <a:cs typeface="Arial" panose="020B0604020202020204" pitchFamily="34" charset="0"/>
                <a:sym typeface="+mn-ea"/>
              </a:rPr>
              <a:t>Organiza</a:t>
            </a:r>
            <a:r>
              <a:rPr lang="" altLang="en-US" b="1" dirty="0">
                <a:latin typeface="Arial" panose="020B0604020202020204" pitchFamily="34" charset="0"/>
                <a:cs typeface="Arial" panose="020B0604020202020204" pitchFamily="34" charset="0"/>
                <a:sym typeface="+mn-ea"/>
              </a:rPr>
              <a:t>ç</a:t>
            </a:r>
            <a:r>
              <a:rPr lang="en-US" altLang="en-US" b="1" dirty="0">
                <a:latin typeface="Arial" panose="020B0604020202020204" pitchFamily="34" charset="0"/>
                <a:cs typeface="Arial" panose="020B0604020202020204" pitchFamily="34" charset="0"/>
                <a:sym typeface="+mn-ea"/>
              </a:rPr>
              <a:t>ã</a:t>
            </a:r>
            <a:r>
              <a:rPr lang="en-US" altLang="pt-BR" b="1" dirty="0">
                <a:latin typeface="Arial" panose="020B0604020202020204" pitchFamily="34" charset="0"/>
                <a:cs typeface="Arial" panose="020B0604020202020204" pitchFamily="34" charset="0"/>
                <a:sym typeface="+mn-ea"/>
              </a:rPr>
              <a:t>o e Funcionamento da Administra</a:t>
            </a:r>
            <a:r>
              <a:rPr lang="" altLang="en-US" b="1" dirty="0">
                <a:latin typeface="Arial" panose="020B0604020202020204" pitchFamily="34" charset="0"/>
                <a:cs typeface="Arial" panose="020B0604020202020204" pitchFamily="34" charset="0"/>
                <a:sym typeface="+mn-ea"/>
              </a:rPr>
              <a:t>ç</a:t>
            </a:r>
            <a:r>
              <a:rPr lang="en-US" altLang="en-US" b="1" dirty="0">
                <a:latin typeface="Arial" panose="020B0604020202020204" pitchFamily="34" charset="0"/>
                <a:cs typeface="Arial" panose="020B0604020202020204" pitchFamily="34" charset="0"/>
                <a:sym typeface="+mn-ea"/>
              </a:rPr>
              <a:t>ã</a:t>
            </a:r>
            <a:r>
              <a:rPr lang="en-US" altLang="pt-BR" b="1" dirty="0">
                <a:latin typeface="Arial" panose="020B0604020202020204" pitchFamily="34" charset="0"/>
                <a:cs typeface="Arial" panose="020B0604020202020204" pitchFamily="34" charset="0"/>
                <a:sym typeface="+mn-ea"/>
              </a:rPr>
              <a:t>o P</a:t>
            </a:r>
            <a:r>
              <a:rPr lang="en-US" altLang="en-US" b="1" dirty="0">
                <a:latin typeface="Arial" panose="020B0604020202020204" pitchFamily="34" charset="0"/>
                <a:cs typeface="Arial" panose="020B0604020202020204" pitchFamily="34" charset="0"/>
                <a:sym typeface="+mn-ea"/>
              </a:rPr>
              <a:t>ú</a:t>
            </a:r>
            <a:r>
              <a:rPr lang="en-US" altLang="pt-BR" b="1" dirty="0">
                <a:latin typeface="Arial" panose="020B0604020202020204" pitchFamily="34" charset="0"/>
                <a:cs typeface="Arial" panose="020B0604020202020204" pitchFamily="34" charset="0"/>
                <a:sym typeface="+mn-ea"/>
              </a:rPr>
              <a:t>blica: </a:t>
            </a:r>
            <a:r>
              <a:rPr lang="en-US" altLang="pt-BR" dirty="0">
                <a:latin typeface="Arial" panose="020B0604020202020204" pitchFamily="34" charset="0"/>
                <a:cs typeface="Arial" panose="020B0604020202020204" pitchFamily="34" charset="0"/>
                <a:sym typeface="+mn-ea"/>
              </a:rPr>
              <a:t>A Uni</a:t>
            </a:r>
            <a:r>
              <a:rPr lang="en-US" altLang="en-US" dirty="0">
                <a:latin typeface="Arial" panose="020B0604020202020204" pitchFamily="34" charset="0"/>
                <a:cs typeface="Arial" panose="020B0604020202020204" pitchFamily="34" charset="0"/>
                <a:sym typeface="+mn-ea"/>
              </a:rPr>
              <a:t>ã</a:t>
            </a:r>
            <a:r>
              <a:rPr lang="en-US" altLang="pt-BR" dirty="0">
                <a:latin typeface="Arial" panose="020B0604020202020204" pitchFamily="34" charset="0"/>
                <a:cs typeface="Arial" panose="020B0604020202020204" pitchFamily="34" charset="0"/>
                <a:sym typeface="+mn-ea"/>
              </a:rPr>
              <a:t>o estabelece as diretrizes gerais para a administra</a:t>
            </a:r>
            <a:r>
              <a:rPr lang="" altLang="en-US" dirty="0">
                <a:latin typeface="Arial" panose="020B0604020202020204" pitchFamily="34" charset="0"/>
                <a:cs typeface="Arial" panose="020B0604020202020204" pitchFamily="34" charset="0"/>
                <a:sym typeface="+mn-ea"/>
              </a:rPr>
              <a:t>ç</a:t>
            </a:r>
            <a:r>
              <a:rPr lang="en-US" altLang="en-US" dirty="0">
                <a:latin typeface="Arial" panose="020B0604020202020204" pitchFamily="34" charset="0"/>
                <a:cs typeface="Arial" panose="020B0604020202020204" pitchFamily="34" charset="0"/>
                <a:sym typeface="+mn-ea"/>
              </a:rPr>
              <a:t>ã</a:t>
            </a:r>
            <a:r>
              <a:rPr lang="en-US" altLang="pt-BR" dirty="0">
                <a:latin typeface="Arial" panose="020B0604020202020204" pitchFamily="34" charset="0"/>
                <a:cs typeface="Arial" panose="020B0604020202020204" pitchFamily="34" charset="0"/>
                <a:sym typeface="+mn-ea"/>
              </a:rPr>
              <a:t>o p</a:t>
            </a:r>
            <a:r>
              <a:rPr lang="en-US" altLang="en-US" dirty="0">
                <a:latin typeface="Arial" panose="020B0604020202020204" pitchFamily="34" charset="0"/>
                <a:cs typeface="Arial" panose="020B0604020202020204" pitchFamily="34" charset="0"/>
                <a:sym typeface="+mn-ea"/>
              </a:rPr>
              <a:t>ú</a:t>
            </a:r>
            <a:r>
              <a:rPr lang="en-US" altLang="pt-BR" dirty="0">
                <a:latin typeface="Arial" panose="020B0604020202020204" pitchFamily="34" charset="0"/>
                <a:cs typeface="Arial" panose="020B0604020202020204" pitchFamily="34" charset="0"/>
                <a:sym typeface="+mn-ea"/>
              </a:rPr>
              <a:t>blica federal. </a:t>
            </a:r>
          </a:p>
          <a:p>
            <a:pPr algn="ctr"/>
            <a:endParaRPr lang="pt-BR" dirty="0">
              <a:latin typeface="Arial Black" panose="020B0A04020102020204" pitchFamily="34" charset="0"/>
              <a:cs typeface="Arial" panose="020B0604020202020204" pitchFamily="34" charset="0"/>
              <a:sym typeface="+mn-ea"/>
            </a:endParaRPr>
          </a:p>
          <a:p>
            <a:pPr algn="ctr"/>
            <a:endParaRPr lang="pt-BR" dirty="0">
              <a:latin typeface="Arial Black" panose="020B0A04020102020204" pitchFamily="34" charset="0"/>
              <a:cs typeface="Arial" panose="020B0604020202020204" pitchFamily="34" charset="0"/>
              <a:sym typeface="+mn-ea"/>
              <a:hlinkClick r:id="rId4">
                <a:extLst>
                  <a:ext uri="{A12FA001-AC4F-418D-AE19-62706E023703}">
                    <ahyp:hlinkClr xmlns:ahyp="http://schemas.microsoft.com/office/drawing/2018/hyperlinkcolor" val="tx"/>
                  </a:ext>
                </a:extLst>
              </a:hlinkClick>
            </a:endParaRPr>
          </a:p>
          <a:p>
            <a:pPr algn="ctr"/>
            <a:endParaRPr lang="pt-BR" sz="2400" b="1" u="sng" dirty="0">
              <a:solidFill>
                <a:srgbClr val="0563C1"/>
              </a:solidFill>
              <a:latin typeface="Arial Black" panose="020B0A04020102020204" pitchFamily="34" charset="0"/>
              <a:cs typeface="Arial" panose="020B0604020202020204" pitchFamily="34" charset="0"/>
              <a:sym typeface="+mn-ea"/>
              <a:hlinkClick r:id="rId4">
                <a:extLst>
                  <a:ext uri="{A12FA001-AC4F-418D-AE19-62706E023703}">
                    <ahyp:hlinkClr xmlns:ahyp="http://schemas.microsoft.com/office/drawing/2018/hyperlinkcolor" val="tx"/>
                  </a:ext>
                </a:extLst>
              </a:hlinkClick>
            </a:endParaRPr>
          </a:p>
          <a:p>
            <a:pPr algn="ctr"/>
            <a:endParaRPr lang="pt-BR" sz="2400" b="1" u="sng" dirty="0">
              <a:solidFill>
                <a:srgbClr val="0563C1"/>
              </a:solidFill>
              <a:latin typeface="Arial Black" panose="020B0A04020102020204" pitchFamily="34" charset="0"/>
              <a:cs typeface="Arial" panose="020B0604020202020204" pitchFamily="34" charset="0"/>
              <a:sym typeface="+mn-ea"/>
              <a:hlinkClick r:id="rId4">
                <a:extLst>
                  <a:ext uri="{A12FA001-AC4F-418D-AE19-62706E023703}">
                    <ahyp:hlinkClr xmlns:ahyp="http://schemas.microsoft.com/office/drawing/2018/hyperlinkcolor" val="tx"/>
                  </a:ext>
                </a:extLst>
              </a:hlinkClick>
            </a:endParaRPr>
          </a:p>
          <a:p>
            <a:pPr algn="ctr"/>
            <a:endParaRPr lang="pt-BR" sz="2400" b="1" u="sng" dirty="0">
              <a:solidFill>
                <a:srgbClr val="0563C1"/>
              </a:solidFill>
              <a:latin typeface="Arial Black" panose="020B0A04020102020204" pitchFamily="34" charset="0"/>
              <a:cs typeface="Arial" panose="020B0604020202020204" pitchFamily="34" charset="0"/>
              <a:sym typeface="+mn-ea"/>
              <a:hlinkClick r:id="rId4">
                <a:extLst>
                  <a:ext uri="{A12FA001-AC4F-418D-AE19-62706E023703}">
                    <ahyp:hlinkClr xmlns:ahyp="http://schemas.microsoft.com/office/drawing/2018/hyperlinkcolor" val="tx"/>
                  </a:ext>
                </a:extLst>
              </a:hlinkClick>
            </a:endParaRPr>
          </a:p>
          <a:p>
            <a:pPr algn="ctr"/>
            <a:endParaRPr lang="pt-BR" sz="2400" b="1" u="sng" dirty="0">
              <a:solidFill>
                <a:srgbClr val="0563C1"/>
              </a:solidFill>
              <a:latin typeface="Arial Black" panose="020B0A04020102020204" pitchFamily="34" charset="0"/>
              <a:cs typeface="Arial" panose="020B0604020202020204" pitchFamily="34" charset="0"/>
              <a:sym typeface="+mn-ea"/>
              <a:hlinkClick r:id="rId4">
                <a:extLst>
                  <a:ext uri="{A12FA001-AC4F-418D-AE19-62706E023703}">
                    <ahyp:hlinkClr xmlns:ahyp="http://schemas.microsoft.com/office/drawing/2018/hyperlinkcolor" val="tx"/>
                  </a:ext>
                </a:extLst>
              </a:hlinkClick>
            </a:endParaRPr>
          </a:p>
          <a:p>
            <a:pPr algn="ctr"/>
            <a:endParaRPr lang="pt-BR" sz="2400" b="1" u="sng" dirty="0">
              <a:solidFill>
                <a:srgbClr val="0563C1"/>
              </a:solidFill>
              <a:latin typeface="Arial Black" panose="020B0A04020102020204" pitchFamily="34" charset="0"/>
              <a:cs typeface="Arial" panose="020B0604020202020204" pitchFamily="34" charset="0"/>
              <a:sym typeface="+mn-ea"/>
              <a:hlinkClick r:id="rId4">
                <a:extLst>
                  <a:ext uri="{A12FA001-AC4F-418D-AE19-62706E023703}">
                    <ahyp:hlinkClr xmlns:ahyp="http://schemas.microsoft.com/office/drawing/2018/hyperlinkcolor" val="tx"/>
                  </a:ext>
                </a:extLst>
              </a:hlinkClick>
            </a:endParaRPr>
          </a:p>
          <a:p>
            <a:pPr algn="ctr"/>
            <a:endParaRPr lang="pt-BR" sz="2400" b="1" u="sng" dirty="0">
              <a:solidFill>
                <a:srgbClr val="0563C1"/>
              </a:solidFill>
              <a:latin typeface="Arial Black" panose="020B0A04020102020204" pitchFamily="34" charset="0"/>
              <a:cs typeface="Arial" panose="020B0604020202020204" pitchFamily="34" charset="0"/>
              <a:sym typeface="+mn-ea"/>
              <a:hlinkClick r:id="rId4">
                <a:extLst>
                  <a:ext uri="{A12FA001-AC4F-418D-AE19-62706E023703}">
                    <ahyp:hlinkClr xmlns:ahyp="http://schemas.microsoft.com/office/drawing/2018/hyperlinkcolor" val="tx"/>
                  </a:ext>
                </a:extLst>
              </a:hlinkClick>
            </a:endParaRPr>
          </a:p>
          <a:p>
            <a:pPr algn="ctr"/>
            <a:endParaRPr lang="pt-BR" altLang="en-US" sz="2400" b="1" u="sng" dirty="0">
              <a:solidFill>
                <a:srgbClr val="0563C1"/>
              </a:solidFill>
              <a:latin typeface="Arial Black" panose="020B0A04020102020204" pitchFamily="34" charset="0"/>
              <a:cs typeface="Arial" panose="020B0604020202020204" pitchFamily="34" charset="0"/>
              <a:sym typeface="+mn-ea"/>
              <a:hlinkClick r:id="rId4">
                <a:extLst>
                  <a:ext uri="{A12FA001-AC4F-418D-AE19-62706E023703}">
                    <ahyp:hlinkClr xmlns:ahyp="http://schemas.microsoft.com/office/drawing/2018/hyperlinkcolor" val="tx"/>
                  </a:ext>
                </a:extLst>
              </a:hlinkClick>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60"/>
        <p:cNvGrpSpPr/>
        <p:nvPr/>
      </p:nvGrpSpPr>
      <p:grpSpPr>
        <a:xfrm>
          <a:off x="0" y="0"/>
          <a:ext cx="0" cy="0"/>
          <a:chOff x="0" y="0"/>
          <a:chExt cx="0" cy="0"/>
        </a:xfrm>
      </p:grpSpPr>
      <p:pic>
        <p:nvPicPr>
          <p:cNvPr id="61" name="Google Shape;61;p14"/>
          <p:cNvPicPr preferRelativeResize="0"/>
          <p:nvPr/>
        </p:nvPicPr>
        <p:blipFill>
          <a:blip r:embed="rId3"/>
          <a:stretch>
            <a:fillRect/>
          </a:stretch>
        </p:blipFill>
        <p:spPr>
          <a:xfrm>
            <a:off x="0" y="0"/>
            <a:ext cx="12191987" cy="6858000"/>
          </a:xfrm>
          <a:prstGeom prst="rect">
            <a:avLst/>
          </a:prstGeom>
          <a:noFill/>
          <a:ln>
            <a:noFill/>
          </a:ln>
        </p:spPr>
      </p:pic>
      <p:sp>
        <p:nvSpPr>
          <p:cNvPr id="2" name="Caixa de Texto 1"/>
          <p:cNvSpPr txBox="1"/>
          <p:nvPr/>
        </p:nvSpPr>
        <p:spPr>
          <a:xfrm>
            <a:off x="443881" y="110300"/>
            <a:ext cx="11304224" cy="7602081"/>
          </a:xfrm>
          <a:prstGeom prst="rect">
            <a:avLst/>
          </a:prstGeom>
          <a:noFill/>
        </p:spPr>
        <p:txBody>
          <a:bodyPr wrap="square" rtlCol="0" anchor="t">
            <a:spAutoFit/>
          </a:bodyPr>
          <a:lstStyle/>
          <a:p>
            <a:pPr algn="ctr"/>
            <a:r>
              <a:rPr lang="pt-BR" sz="2400" b="1" u="sng" dirty="0">
                <a:solidFill>
                  <a:srgbClr val="0563C1"/>
                </a:solidFill>
                <a:latin typeface="Arial Black" panose="020B0A04020102020204" pitchFamily="34" charset="0"/>
                <a:cs typeface="Arial" panose="020B0604020202020204" pitchFamily="34" charset="0"/>
                <a:sym typeface="+mn-ea"/>
                <a:hlinkClick r:id="rId4">
                  <a:extLst>
                    <a:ext uri="{A12FA001-AC4F-418D-AE19-62706E023703}">
                      <ahyp:hlinkClr xmlns:ahyp="http://schemas.microsoft.com/office/drawing/2018/hyperlinkcolor" val="tx"/>
                    </a:ext>
                  </a:extLst>
                </a:hlinkClick>
              </a:rPr>
              <a:t>CONTROLE INTERNO MUNICIPAL </a:t>
            </a:r>
            <a:r>
              <a:rPr lang="pt-BR" sz="2400" b="1" u="sng" dirty="0">
                <a:solidFill>
                  <a:srgbClr val="0563C1"/>
                </a:solidFill>
                <a:latin typeface="Arial" panose="020B0604020202020204" pitchFamily="34" charset="0"/>
                <a:cs typeface="Arial" panose="020B0604020202020204" pitchFamily="34" charset="0"/>
                <a:sym typeface="+mn-ea"/>
                <a:hlinkClick r:id="rId4">
                  <a:extLst>
                    <a:ext uri="{A12FA001-AC4F-418D-AE19-62706E023703}">
                      <ahyp:hlinkClr xmlns:ahyp="http://schemas.microsoft.com/office/drawing/2018/hyperlinkcolor" val="tx"/>
                    </a:ext>
                  </a:extLst>
                </a:hlinkClick>
              </a:rPr>
              <a:t>- </a:t>
            </a:r>
            <a:r>
              <a:rPr lang="pt-BR" sz="2400" b="1" u="sng" dirty="0">
                <a:solidFill>
                  <a:srgbClr val="0563C1"/>
                </a:solidFill>
                <a:latin typeface="Arial Black" panose="020B0A04020102020204" pitchFamily="34" charset="0"/>
                <a:cs typeface="Arial" panose="020B0604020202020204" pitchFamily="34" charset="0"/>
                <a:sym typeface="+mn-ea"/>
                <a:hlinkClick r:id="rId4">
                  <a:extLst>
                    <a:ext uri="{A12FA001-AC4F-418D-AE19-62706E023703}">
                      <ahyp:hlinkClr xmlns:ahyp="http://schemas.microsoft.com/office/drawing/2018/hyperlinkcolor" val="tx"/>
                    </a:ext>
                  </a:extLst>
                </a:hlinkClick>
              </a:rPr>
              <a:t>O Controle das Finanças</a:t>
            </a:r>
          </a:p>
          <a:p>
            <a:pPr algn="ctr"/>
            <a:endParaRPr lang="pt-BR" altLang="en-US" sz="2400" b="1" u="sng" dirty="0">
              <a:solidFill>
                <a:srgbClr val="0563C1"/>
              </a:solidFill>
              <a:latin typeface="Arial Black" panose="020B0A04020102020204" pitchFamily="34" charset="0"/>
              <a:cs typeface="Arial" panose="020B0604020202020204" pitchFamily="34" charset="0"/>
              <a:sym typeface="+mn-ea"/>
              <a:hlinkClick r:id="rId4">
                <a:extLst>
                  <a:ext uri="{A12FA001-AC4F-418D-AE19-62706E023703}">
                    <ahyp:hlinkClr xmlns:ahyp="http://schemas.microsoft.com/office/drawing/2018/hyperlinkcolor" val="tx"/>
                  </a:ext>
                </a:extLst>
              </a:hlinkClick>
            </a:endParaRPr>
          </a:p>
          <a:p>
            <a:pPr algn="ctr"/>
            <a:r>
              <a:rPr lang="pt-BR" altLang="en-US" sz="2400" b="1" dirty="0">
                <a:solidFill>
                  <a:schemeClr val="accent2"/>
                </a:solidFill>
                <a:latin typeface="Arial Black" panose="020B0A04020102020204" pitchFamily="34" charset="0"/>
                <a:cs typeface="Arial" panose="020B0604020202020204" pitchFamily="34" charset="0"/>
                <a:sym typeface="+mn-ea"/>
                <a:hlinkClick r:id="rId4">
                  <a:extLst>
                    <a:ext uri="{A12FA001-AC4F-418D-AE19-62706E023703}">
                      <ahyp:hlinkClr xmlns:ahyp="http://schemas.microsoft.com/office/drawing/2018/hyperlinkcolor" val="tx"/>
                    </a:ext>
                  </a:extLst>
                </a:hlinkClick>
              </a:rPr>
              <a:t>4. ORGANIZAÇÃO MUNICIPAL:</a:t>
            </a:r>
          </a:p>
          <a:p>
            <a:pPr algn="ctr"/>
            <a:endParaRPr lang="pt-BR" altLang="en-US" sz="2400" b="1" dirty="0">
              <a:solidFill>
                <a:schemeClr val="accent2"/>
              </a:solidFill>
              <a:latin typeface="Arial Black" panose="020B0A04020102020204" pitchFamily="34" charset="0"/>
              <a:cs typeface="Arial" panose="020B0604020202020204" pitchFamily="34" charset="0"/>
              <a:sym typeface="+mn-ea"/>
              <a:hlinkClick r:id="rId4">
                <a:extLst>
                  <a:ext uri="{A12FA001-AC4F-418D-AE19-62706E023703}">
                    <ahyp:hlinkClr xmlns:ahyp="http://schemas.microsoft.com/office/drawing/2018/hyperlinkcolor" val="tx"/>
                  </a:ext>
                </a:extLst>
              </a:hlinkClick>
            </a:endParaRPr>
          </a:p>
          <a:p>
            <a:pPr algn="just"/>
            <a:endParaRPr lang="pt-BR" altLang="en-US" sz="1200" b="1" u="sng" dirty="0">
              <a:solidFill>
                <a:srgbClr val="0563C1"/>
              </a:solidFill>
              <a:latin typeface="Arial" panose="020B0604020202020204" pitchFamily="34" charset="0"/>
              <a:cs typeface="Arial" panose="020B0604020202020204" pitchFamily="34" charset="0"/>
              <a:sym typeface="+mn-ea"/>
              <a:hlinkClick r:id="rId4">
                <a:extLst>
                  <a:ext uri="{A12FA001-AC4F-418D-AE19-62706E023703}">
                    <ahyp:hlinkClr xmlns:ahyp="http://schemas.microsoft.com/office/drawing/2018/hyperlinkcolor" val="tx"/>
                  </a:ext>
                </a:extLst>
              </a:hlinkClick>
            </a:endParaRPr>
          </a:p>
          <a:p>
            <a:pPr algn="just"/>
            <a:r>
              <a:rPr lang="en-US" altLang="pt-BR" sz="2000" dirty="0">
                <a:latin typeface="Arial" panose="020B0604020202020204" pitchFamily="34" charset="0"/>
                <a:cs typeface="Arial" panose="020B0604020202020204" pitchFamily="34" charset="0"/>
                <a:sym typeface="+mn-ea"/>
              </a:rPr>
              <a:t>A </a:t>
            </a:r>
            <a:r>
              <a:rPr lang="en-US" altLang="pt-BR" sz="2000" dirty="0" err="1">
                <a:latin typeface="Arial" panose="020B0604020202020204" pitchFamily="34" charset="0"/>
                <a:cs typeface="Arial" panose="020B0604020202020204" pitchFamily="34" charset="0"/>
                <a:sym typeface="+mn-ea"/>
              </a:rPr>
              <a:t>organiza</a:t>
            </a:r>
            <a:r>
              <a:rPr lang="" altLang="en-US" sz="2000" dirty="0">
                <a:latin typeface="Arial" panose="020B0604020202020204" pitchFamily="34" charset="0"/>
                <a:cs typeface="Arial" panose="020B0604020202020204" pitchFamily="34" charset="0"/>
                <a:sym typeface="+mn-ea"/>
              </a:rPr>
              <a:t>ç</a:t>
            </a:r>
            <a:r>
              <a:rPr lang="en-US" altLang="en-US" sz="2000" dirty="0">
                <a:latin typeface="Arial" panose="020B0604020202020204" pitchFamily="34" charset="0"/>
                <a:cs typeface="Arial" panose="020B0604020202020204" pitchFamily="34" charset="0"/>
                <a:sym typeface="+mn-ea"/>
              </a:rPr>
              <a:t>ã</a:t>
            </a:r>
            <a:r>
              <a:rPr lang="en-US" altLang="pt-BR" sz="2000" dirty="0">
                <a:latin typeface="Arial" panose="020B0604020202020204" pitchFamily="34" charset="0"/>
                <a:cs typeface="Arial" panose="020B0604020202020204" pitchFamily="34" charset="0"/>
                <a:sym typeface="+mn-ea"/>
              </a:rPr>
              <a:t>o municipal no Brasil </a:t>
            </a:r>
            <a:r>
              <a:rPr lang="en-US" altLang="pt-BR" sz="2000" dirty="0" err="1">
                <a:latin typeface="Arial" panose="020B0604020202020204" pitchFamily="34" charset="0"/>
                <a:cs typeface="Arial" panose="020B0604020202020204" pitchFamily="34" charset="0"/>
                <a:sym typeface="+mn-ea"/>
              </a:rPr>
              <a:t>envolve</a:t>
            </a:r>
            <a:r>
              <a:rPr lang="en-US" altLang="pt-BR" sz="2000" dirty="0">
                <a:latin typeface="Arial" panose="020B0604020202020204" pitchFamily="34" charset="0"/>
                <a:cs typeface="Arial" panose="020B0604020202020204" pitchFamily="34" charset="0"/>
                <a:sym typeface="+mn-ea"/>
              </a:rPr>
              <a:t> a atua</a:t>
            </a:r>
            <a:r>
              <a:rPr lang="" altLang="en-US" sz="2000" dirty="0">
                <a:latin typeface="Arial" panose="020B0604020202020204" pitchFamily="34" charset="0"/>
                <a:cs typeface="Arial" panose="020B0604020202020204" pitchFamily="34" charset="0"/>
                <a:sym typeface="+mn-ea"/>
              </a:rPr>
              <a:t>ç</a:t>
            </a:r>
            <a:r>
              <a:rPr lang="en-US" altLang="en-US" sz="2000" dirty="0">
                <a:latin typeface="Arial" panose="020B0604020202020204" pitchFamily="34" charset="0"/>
                <a:cs typeface="Arial" panose="020B0604020202020204" pitchFamily="34" charset="0"/>
                <a:sym typeface="+mn-ea"/>
              </a:rPr>
              <a:t>ã</a:t>
            </a:r>
            <a:r>
              <a:rPr lang="en-US" altLang="pt-BR" sz="2000" dirty="0">
                <a:latin typeface="Arial" panose="020B0604020202020204" pitchFamily="34" charset="0"/>
                <a:cs typeface="Arial" panose="020B0604020202020204" pitchFamily="34" charset="0"/>
                <a:sym typeface="+mn-ea"/>
              </a:rPr>
              <a:t>o dos poderes </a:t>
            </a:r>
            <a:r>
              <a:rPr lang="en-US" altLang="pt-BR" sz="2000" b="1" dirty="0">
                <a:latin typeface="Arial" panose="020B0604020202020204" pitchFamily="34" charset="0"/>
                <a:cs typeface="Arial" panose="020B0604020202020204" pitchFamily="34" charset="0"/>
                <a:sym typeface="+mn-ea"/>
              </a:rPr>
              <a:t>Executivo</a:t>
            </a:r>
            <a:r>
              <a:rPr lang="en-US" altLang="pt-BR" sz="2000" dirty="0">
                <a:latin typeface="Arial" panose="020B0604020202020204" pitchFamily="34" charset="0"/>
                <a:cs typeface="Arial" panose="020B0604020202020204" pitchFamily="34" charset="0"/>
                <a:sym typeface="+mn-ea"/>
              </a:rPr>
              <a:t> e </a:t>
            </a:r>
            <a:r>
              <a:rPr lang="en-US" altLang="pt-BR" sz="2000" b="1" dirty="0">
                <a:latin typeface="Arial" panose="020B0604020202020204" pitchFamily="34" charset="0"/>
                <a:cs typeface="Arial" panose="020B0604020202020204" pitchFamily="34" charset="0"/>
                <a:sym typeface="+mn-ea"/>
              </a:rPr>
              <a:t>Legislativo</a:t>
            </a:r>
            <a:r>
              <a:rPr lang="en-US" altLang="pt-BR" sz="2000" dirty="0">
                <a:latin typeface="Arial" panose="020B0604020202020204" pitchFamily="34" charset="0"/>
                <a:cs typeface="Arial" panose="020B0604020202020204" pitchFamily="34" charset="0"/>
                <a:sym typeface="+mn-ea"/>
              </a:rPr>
              <a:t>, com a Prefeitura e a C</a:t>
            </a:r>
            <a:r>
              <a:rPr lang="en-US" altLang="en-US" sz="2000" dirty="0">
                <a:latin typeface="Arial" panose="020B0604020202020204" pitchFamily="34" charset="0"/>
                <a:cs typeface="Arial" panose="020B0604020202020204" pitchFamily="34" charset="0"/>
                <a:sym typeface="+mn-ea"/>
              </a:rPr>
              <a:t>â</a:t>
            </a:r>
            <a:r>
              <a:rPr lang="en-US" altLang="pt-BR" sz="2000" dirty="0">
                <a:latin typeface="Arial" panose="020B0604020202020204" pitchFamily="34" charset="0"/>
                <a:cs typeface="Arial" panose="020B0604020202020204" pitchFamily="34" charset="0"/>
                <a:sym typeface="+mn-ea"/>
              </a:rPr>
              <a:t>mara Municipal como </a:t>
            </a:r>
            <a:r>
              <a:rPr lang="en-US" altLang="en-US" sz="2000" dirty="0">
                <a:latin typeface="Arial" panose="020B0604020202020204" pitchFamily="34" charset="0"/>
                <a:cs typeface="Arial" panose="020B0604020202020204" pitchFamily="34" charset="0"/>
                <a:sym typeface="+mn-ea"/>
              </a:rPr>
              <a:t>ó</a:t>
            </a:r>
            <a:r>
              <a:rPr lang="en-US" altLang="pt-BR" sz="2000" dirty="0">
                <a:latin typeface="Arial" panose="020B0604020202020204" pitchFamily="34" charset="0"/>
                <a:cs typeface="Arial" panose="020B0604020202020204" pitchFamily="34" charset="0"/>
                <a:sym typeface="+mn-ea"/>
              </a:rPr>
              <a:t>rg</a:t>
            </a:r>
            <a:r>
              <a:rPr lang="en-US" altLang="en-US" sz="2000" dirty="0">
                <a:latin typeface="Arial" panose="020B0604020202020204" pitchFamily="34" charset="0"/>
                <a:cs typeface="Arial" panose="020B0604020202020204" pitchFamily="34" charset="0"/>
                <a:sym typeface="+mn-ea"/>
              </a:rPr>
              <a:t>ã</a:t>
            </a:r>
            <a:r>
              <a:rPr lang="en-US" altLang="pt-BR" sz="2000" dirty="0">
                <a:latin typeface="Arial" panose="020B0604020202020204" pitchFamily="34" charset="0"/>
                <a:cs typeface="Arial" panose="020B0604020202020204" pitchFamily="34" charset="0"/>
                <a:sym typeface="+mn-ea"/>
              </a:rPr>
              <a:t>os principais, respectivamente. </a:t>
            </a:r>
          </a:p>
          <a:p>
            <a:pPr algn="just"/>
            <a:endParaRPr lang="en-US" altLang="pt-BR" sz="2000" dirty="0">
              <a:latin typeface="Arial" panose="020B0604020202020204" pitchFamily="34" charset="0"/>
              <a:cs typeface="Arial" panose="020B0604020202020204" pitchFamily="34" charset="0"/>
              <a:sym typeface="+mn-ea"/>
            </a:endParaRPr>
          </a:p>
          <a:p>
            <a:pPr algn="just"/>
            <a:r>
              <a:rPr lang="en-US" altLang="pt-BR" sz="2000" dirty="0">
                <a:latin typeface="Arial" panose="020B0604020202020204" pitchFamily="34" charset="0"/>
                <a:cs typeface="Arial" panose="020B0604020202020204" pitchFamily="34" charset="0"/>
                <a:sym typeface="+mn-ea"/>
              </a:rPr>
              <a:t>O </a:t>
            </a:r>
            <a:r>
              <a:rPr lang="en-US" altLang="pt-BR" sz="2000" b="1" dirty="0">
                <a:latin typeface="Arial" panose="020B0604020202020204" pitchFamily="34" charset="0"/>
                <a:cs typeface="Arial" panose="020B0604020202020204" pitchFamily="34" charset="0"/>
                <a:sym typeface="+mn-ea"/>
              </a:rPr>
              <a:t>Executivo</a:t>
            </a:r>
            <a:r>
              <a:rPr lang="en-US" altLang="pt-BR" sz="2000" dirty="0">
                <a:latin typeface="Arial" panose="020B0604020202020204" pitchFamily="34" charset="0"/>
                <a:cs typeface="Arial" panose="020B0604020202020204" pitchFamily="34" charset="0"/>
                <a:sym typeface="+mn-ea"/>
              </a:rPr>
              <a:t>, liderado pelo Prefeito, </a:t>
            </a:r>
            <a:r>
              <a:rPr lang="en-US" altLang="en-US" sz="2000" dirty="0">
                <a:latin typeface="Arial" panose="020B0604020202020204" pitchFamily="34" charset="0"/>
                <a:cs typeface="Arial" panose="020B0604020202020204" pitchFamily="34" charset="0"/>
                <a:sym typeface="+mn-ea"/>
              </a:rPr>
              <a:t>é</a:t>
            </a:r>
            <a:r>
              <a:rPr lang="en-US" altLang="pt-BR" sz="2000" dirty="0">
                <a:latin typeface="Arial" panose="020B0604020202020204" pitchFamily="34" charset="0"/>
                <a:cs typeface="Arial" panose="020B0604020202020204" pitchFamily="34" charset="0"/>
                <a:sym typeface="+mn-ea"/>
              </a:rPr>
              <a:t> respons</a:t>
            </a:r>
            <a:r>
              <a:rPr lang="en-US" altLang="en-US" sz="2000" dirty="0">
                <a:latin typeface="Arial" panose="020B0604020202020204" pitchFamily="34" charset="0"/>
                <a:cs typeface="Arial" panose="020B0604020202020204" pitchFamily="34" charset="0"/>
                <a:sym typeface="+mn-ea"/>
              </a:rPr>
              <a:t>á</a:t>
            </a:r>
            <a:r>
              <a:rPr lang="en-US" altLang="pt-BR" sz="2000" dirty="0">
                <a:latin typeface="Arial" panose="020B0604020202020204" pitchFamily="34" charset="0"/>
                <a:cs typeface="Arial" panose="020B0604020202020204" pitchFamily="34" charset="0"/>
                <a:sym typeface="+mn-ea"/>
              </a:rPr>
              <a:t>vel pela gest</a:t>
            </a:r>
            <a:r>
              <a:rPr lang="en-US" altLang="en-US" sz="2000" dirty="0">
                <a:latin typeface="Arial" panose="020B0604020202020204" pitchFamily="34" charset="0"/>
                <a:cs typeface="Arial" panose="020B0604020202020204" pitchFamily="34" charset="0"/>
                <a:sym typeface="+mn-ea"/>
              </a:rPr>
              <a:t>ã</a:t>
            </a:r>
            <a:r>
              <a:rPr lang="en-US" altLang="pt-BR" sz="2000" dirty="0">
                <a:latin typeface="Arial" panose="020B0604020202020204" pitchFamily="34" charset="0"/>
                <a:cs typeface="Arial" panose="020B0604020202020204" pitchFamily="34" charset="0"/>
                <a:sym typeface="+mn-ea"/>
              </a:rPr>
              <a:t>o da cidade, enquanto o </a:t>
            </a:r>
            <a:r>
              <a:rPr lang="en-US" altLang="pt-BR" sz="2000" b="1" dirty="0">
                <a:latin typeface="Arial" panose="020B0604020202020204" pitchFamily="34" charset="0"/>
                <a:cs typeface="Arial" panose="020B0604020202020204" pitchFamily="34" charset="0"/>
                <a:sym typeface="+mn-ea"/>
              </a:rPr>
              <a:t>Legislativo</a:t>
            </a:r>
            <a:r>
              <a:rPr lang="en-US" altLang="pt-BR" sz="2000" dirty="0">
                <a:latin typeface="Arial" panose="020B0604020202020204" pitchFamily="34" charset="0"/>
                <a:cs typeface="Arial" panose="020B0604020202020204" pitchFamily="34" charset="0"/>
                <a:sym typeface="+mn-ea"/>
              </a:rPr>
              <a:t>, composto pelos Vereadores, fiscaliza e elabora leis. </a:t>
            </a:r>
          </a:p>
          <a:p>
            <a:pPr algn="just"/>
            <a:endParaRPr lang="en-US" altLang="pt-BR" sz="2000" dirty="0">
              <a:latin typeface="Arial" panose="020B0604020202020204" pitchFamily="34" charset="0"/>
              <a:cs typeface="Arial" panose="020B0604020202020204" pitchFamily="34" charset="0"/>
              <a:sym typeface="+mn-ea"/>
            </a:endParaRPr>
          </a:p>
          <a:p>
            <a:pPr algn="just"/>
            <a:r>
              <a:rPr lang="en-US" altLang="pt-BR" sz="2000" b="1" dirty="0" err="1">
                <a:solidFill>
                  <a:schemeClr val="accent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sym typeface="+mn-ea"/>
              </a:rPr>
              <a:t>Organiza</a:t>
            </a:r>
            <a:r>
              <a:rPr lang="" altLang="en-US" sz="2000" b="1" dirty="0">
                <a:solidFill>
                  <a:schemeClr val="accent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sym typeface="+mn-ea"/>
              </a:rPr>
              <a:t>ç</a:t>
            </a:r>
            <a:r>
              <a:rPr lang="en-US" altLang="en-US" sz="2000" b="1" dirty="0">
                <a:solidFill>
                  <a:schemeClr val="accent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sym typeface="+mn-ea"/>
              </a:rPr>
              <a:t>ã</a:t>
            </a:r>
            <a:r>
              <a:rPr lang="en-US" altLang="pt-BR" sz="2000" b="1" dirty="0">
                <a:solidFill>
                  <a:schemeClr val="accent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sym typeface="+mn-ea"/>
              </a:rPr>
              <a:t>o Municipal:</a:t>
            </a:r>
          </a:p>
          <a:p>
            <a:pPr algn="just"/>
            <a:endParaRPr lang="en-US" altLang="pt-BR" sz="2000" b="1" dirty="0">
              <a:solidFill>
                <a:schemeClr val="accent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sym typeface="+mn-ea"/>
            </a:endParaRPr>
          </a:p>
          <a:p>
            <a:pPr algn="just"/>
            <a:r>
              <a:rPr lang="en-US" altLang="pt-BR" sz="2000" b="1" dirty="0">
                <a:latin typeface="Arial" panose="020B0604020202020204" pitchFamily="34" charset="0"/>
                <a:cs typeface="Arial" panose="020B0604020202020204" pitchFamily="34" charset="0"/>
                <a:sym typeface="+mn-ea"/>
              </a:rPr>
              <a:t>Poder </a:t>
            </a:r>
            <a:r>
              <a:rPr lang="en-US" altLang="pt-BR" sz="2000" b="1" dirty="0" err="1">
                <a:latin typeface="Arial" panose="020B0604020202020204" pitchFamily="34" charset="0"/>
                <a:cs typeface="Arial" panose="020B0604020202020204" pitchFamily="34" charset="0"/>
                <a:sym typeface="+mn-ea"/>
              </a:rPr>
              <a:t>Executivo</a:t>
            </a:r>
            <a:r>
              <a:rPr lang="en-US" altLang="pt-BR" sz="2000" b="1" dirty="0">
                <a:latin typeface="Arial" panose="020B0604020202020204" pitchFamily="34" charset="0"/>
                <a:cs typeface="Arial" panose="020B0604020202020204" pitchFamily="34" charset="0"/>
                <a:sym typeface="+mn-ea"/>
              </a:rPr>
              <a:t>:</a:t>
            </a:r>
          </a:p>
          <a:p>
            <a:pPr algn="just"/>
            <a:endParaRPr lang="en-US" altLang="pt-BR" sz="2000" b="1" dirty="0">
              <a:latin typeface="Arial" panose="020B0604020202020204" pitchFamily="34" charset="0"/>
              <a:cs typeface="Arial" panose="020B0604020202020204" pitchFamily="34" charset="0"/>
              <a:sym typeface="+mn-ea"/>
            </a:endParaRPr>
          </a:p>
          <a:p>
            <a:pPr algn="just"/>
            <a:r>
              <a:rPr lang="en-US" altLang="pt-BR" sz="2000" b="1" dirty="0">
                <a:latin typeface="Arial" panose="020B0604020202020204" pitchFamily="34" charset="0"/>
                <a:cs typeface="Arial" panose="020B0604020202020204" pitchFamily="34" charset="0"/>
                <a:sym typeface="+mn-ea"/>
              </a:rPr>
              <a:t>Prefeitura: </a:t>
            </a:r>
            <a:r>
              <a:rPr lang="en-US" altLang="pt-BR" sz="2000" dirty="0">
                <a:latin typeface="Arial" panose="020B0604020202020204" pitchFamily="34" charset="0"/>
                <a:cs typeface="Arial" panose="020B0604020202020204" pitchFamily="34" charset="0"/>
                <a:sym typeface="+mn-ea"/>
              </a:rPr>
              <a:t>Chefiada pelo Prefeito, respons</a:t>
            </a:r>
            <a:r>
              <a:rPr lang="en-US" altLang="en-US" sz="2000" dirty="0">
                <a:latin typeface="Arial" panose="020B0604020202020204" pitchFamily="34" charset="0"/>
                <a:cs typeface="Arial" panose="020B0604020202020204" pitchFamily="34" charset="0"/>
                <a:sym typeface="+mn-ea"/>
              </a:rPr>
              <a:t>á</a:t>
            </a:r>
            <a:r>
              <a:rPr lang="en-US" altLang="pt-BR" sz="2000" dirty="0">
                <a:latin typeface="Arial" panose="020B0604020202020204" pitchFamily="34" charset="0"/>
                <a:cs typeface="Arial" panose="020B0604020202020204" pitchFamily="34" charset="0"/>
                <a:sym typeface="+mn-ea"/>
              </a:rPr>
              <a:t>vel pela administra</a:t>
            </a:r>
            <a:r>
              <a:rPr lang="" altLang="en-US" sz="2000" dirty="0">
                <a:latin typeface="Arial" panose="020B0604020202020204" pitchFamily="34" charset="0"/>
                <a:cs typeface="Arial" panose="020B0604020202020204" pitchFamily="34" charset="0"/>
                <a:sym typeface="+mn-ea"/>
              </a:rPr>
              <a:t>ç</a:t>
            </a:r>
            <a:r>
              <a:rPr lang="en-US" altLang="en-US" sz="2000" dirty="0">
                <a:latin typeface="Arial" panose="020B0604020202020204" pitchFamily="34" charset="0"/>
                <a:cs typeface="Arial" panose="020B0604020202020204" pitchFamily="34" charset="0"/>
                <a:sym typeface="+mn-ea"/>
              </a:rPr>
              <a:t>ã</a:t>
            </a:r>
            <a:r>
              <a:rPr lang="en-US" altLang="pt-BR" sz="2000" dirty="0">
                <a:latin typeface="Arial" panose="020B0604020202020204" pitchFamily="34" charset="0"/>
                <a:cs typeface="Arial" panose="020B0604020202020204" pitchFamily="34" charset="0"/>
                <a:sym typeface="+mn-ea"/>
              </a:rPr>
              <a:t>o da cidade. </a:t>
            </a:r>
          </a:p>
          <a:p>
            <a:pPr algn="just"/>
            <a:r>
              <a:rPr lang="en-US" altLang="pt-BR" sz="2000" b="1" dirty="0">
                <a:latin typeface="Arial" panose="020B0604020202020204" pitchFamily="34" charset="0"/>
                <a:cs typeface="Arial" panose="020B0604020202020204" pitchFamily="34" charset="0"/>
                <a:sym typeface="+mn-ea"/>
              </a:rPr>
              <a:t>Secretarias Municipais: </a:t>
            </a:r>
            <a:r>
              <a:rPr lang="" altLang="en-US" sz="2000" dirty="0">
                <a:latin typeface="Arial" panose="020B0604020202020204" pitchFamily="34" charset="0"/>
                <a:cs typeface="Arial" panose="020B0604020202020204" pitchFamily="34" charset="0"/>
                <a:sym typeface="+mn-ea"/>
              </a:rPr>
              <a:t>Ó</a:t>
            </a:r>
            <a:r>
              <a:rPr lang="en-US" altLang="pt-BR" sz="2000" dirty="0">
                <a:latin typeface="Arial" panose="020B0604020202020204" pitchFamily="34" charset="0"/>
                <a:cs typeface="Arial" panose="020B0604020202020204" pitchFamily="34" charset="0"/>
                <a:sym typeface="+mn-ea"/>
              </a:rPr>
              <a:t>rg</a:t>
            </a:r>
            <a:r>
              <a:rPr lang="en-US" altLang="en-US" sz="2000" dirty="0">
                <a:latin typeface="Arial" panose="020B0604020202020204" pitchFamily="34" charset="0"/>
                <a:cs typeface="Arial" panose="020B0604020202020204" pitchFamily="34" charset="0"/>
                <a:sym typeface="+mn-ea"/>
              </a:rPr>
              <a:t>ã</a:t>
            </a:r>
            <a:r>
              <a:rPr lang="en-US" altLang="pt-BR" sz="2000" dirty="0">
                <a:latin typeface="Arial" panose="020B0604020202020204" pitchFamily="34" charset="0"/>
                <a:cs typeface="Arial" panose="020B0604020202020204" pitchFamily="34" charset="0"/>
                <a:sym typeface="+mn-ea"/>
              </a:rPr>
              <a:t>os subordinados à Prefeitura, respons</a:t>
            </a:r>
            <a:r>
              <a:rPr lang="en-US" altLang="en-US" sz="2000" dirty="0">
                <a:latin typeface="Arial" panose="020B0604020202020204" pitchFamily="34" charset="0"/>
                <a:cs typeface="Arial" panose="020B0604020202020204" pitchFamily="34" charset="0"/>
                <a:sym typeface="+mn-ea"/>
              </a:rPr>
              <a:t>á</a:t>
            </a:r>
            <a:r>
              <a:rPr lang="en-US" altLang="pt-BR" sz="2000" dirty="0">
                <a:latin typeface="Arial" panose="020B0604020202020204" pitchFamily="34" charset="0"/>
                <a:cs typeface="Arial" panose="020B0604020202020204" pitchFamily="34" charset="0"/>
                <a:sym typeface="+mn-ea"/>
              </a:rPr>
              <a:t>veis por </a:t>
            </a:r>
            <a:r>
              <a:rPr lang="en-US" altLang="en-US" sz="2000" dirty="0">
                <a:latin typeface="Arial" panose="020B0604020202020204" pitchFamily="34" charset="0"/>
                <a:cs typeface="Arial" panose="020B0604020202020204" pitchFamily="34" charset="0"/>
                <a:sym typeface="+mn-ea"/>
              </a:rPr>
              <a:t>á</a:t>
            </a:r>
            <a:r>
              <a:rPr lang="en-US" altLang="pt-BR" sz="2000" dirty="0">
                <a:latin typeface="Arial" panose="020B0604020202020204" pitchFamily="34" charset="0"/>
                <a:cs typeface="Arial" panose="020B0604020202020204" pitchFamily="34" charset="0"/>
                <a:sym typeface="+mn-ea"/>
              </a:rPr>
              <a:t>reas espec</a:t>
            </a:r>
            <a:r>
              <a:rPr lang="en-US" altLang="en-US" sz="2000" dirty="0">
                <a:latin typeface="Arial" panose="020B0604020202020204" pitchFamily="34" charset="0"/>
                <a:cs typeface="Arial" panose="020B0604020202020204" pitchFamily="34" charset="0"/>
                <a:sym typeface="+mn-ea"/>
              </a:rPr>
              <a:t>í</a:t>
            </a:r>
            <a:r>
              <a:rPr lang="en-US" altLang="pt-BR" sz="2000" dirty="0">
                <a:latin typeface="Arial" panose="020B0604020202020204" pitchFamily="34" charset="0"/>
                <a:cs typeface="Arial" panose="020B0604020202020204" pitchFamily="34" charset="0"/>
                <a:sym typeface="+mn-ea"/>
              </a:rPr>
              <a:t>ficas como Sa</a:t>
            </a:r>
            <a:r>
              <a:rPr lang="en-US" altLang="en-US" sz="2000" dirty="0">
                <a:latin typeface="Arial" panose="020B0604020202020204" pitchFamily="34" charset="0"/>
                <a:cs typeface="Arial" panose="020B0604020202020204" pitchFamily="34" charset="0"/>
                <a:sym typeface="+mn-ea"/>
              </a:rPr>
              <a:t>ú</a:t>
            </a:r>
            <a:r>
              <a:rPr lang="en-US" altLang="pt-BR" sz="2000" dirty="0">
                <a:latin typeface="Arial" panose="020B0604020202020204" pitchFamily="34" charset="0"/>
                <a:cs typeface="Arial" panose="020B0604020202020204" pitchFamily="34" charset="0"/>
                <a:sym typeface="+mn-ea"/>
              </a:rPr>
              <a:t>de, Educa</a:t>
            </a:r>
            <a:r>
              <a:rPr lang="" altLang="en-US" sz="2000" dirty="0">
                <a:latin typeface="Arial" panose="020B0604020202020204" pitchFamily="34" charset="0"/>
                <a:cs typeface="Arial" panose="020B0604020202020204" pitchFamily="34" charset="0"/>
                <a:sym typeface="+mn-ea"/>
              </a:rPr>
              <a:t>ç</a:t>
            </a:r>
            <a:r>
              <a:rPr lang="en-US" altLang="en-US" sz="2000" dirty="0">
                <a:latin typeface="Arial" panose="020B0604020202020204" pitchFamily="34" charset="0"/>
                <a:cs typeface="Arial" panose="020B0604020202020204" pitchFamily="34" charset="0"/>
                <a:sym typeface="+mn-ea"/>
              </a:rPr>
              <a:t>ã</a:t>
            </a:r>
            <a:r>
              <a:rPr lang="en-US" altLang="pt-BR" sz="2000" dirty="0">
                <a:latin typeface="Arial" panose="020B0604020202020204" pitchFamily="34" charset="0"/>
                <a:cs typeface="Arial" panose="020B0604020202020204" pitchFamily="34" charset="0"/>
                <a:sym typeface="+mn-ea"/>
              </a:rPr>
              <a:t>o, etc. </a:t>
            </a:r>
          </a:p>
          <a:p>
            <a:pPr algn="ctr"/>
            <a:endParaRPr lang="pt-BR" altLang="en-US" sz="2400" b="1" u="sng" dirty="0">
              <a:solidFill>
                <a:srgbClr val="0563C1"/>
              </a:solidFill>
              <a:latin typeface="Arial Black" panose="020B0A04020102020204" pitchFamily="34" charset="0"/>
              <a:cs typeface="Arial" panose="020B0604020202020204" pitchFamily="34" charset="0"/>
              <a:sym typeface="+mn-ea"/>
              <a:hlinkClick r:id="rId4">
                <a:extLst>
                  <a:ext uri="{A12FA001-AC4F-418D-AE19-62706E023703}">
                    <ahyp:hlinkClr xmlns:ahyp="http://schemas.microsoft.com/office/drawing/2018/hyperlinkcolor" val="tx"/>
                  </a:ext>
                </a:extLst>
              </a:hlinkClick>
            </a:endParaRPr>
          </a:p>
          <a:p>
            <a:pPr algn="ctr"/>
            <a:endParaRPr lang="pt-BR" altLang="en-US" sz="2400" b="1" u="sng" dirty="0">
              <a:solidFill>
                <a:srgbClr val="0563C1"/>
              </a:solidFill>
              <a:latin typeface="Arial Black" panose="020B0A04020102020204" pitchFamily="34" charset="0"/>
              <a:cs typeface="Arial" panose="020B0604020202020204" pitchFamily="34" charset="0"/>
              <a:sym typeface="+mn-ea"/>
              <a:hlinkClick r:id="rId4">
                <a:extLst>
                  <a:ext uri="{A12FA001-AC4F-418D-AE19-62706E023703}">
                    <ahyp:hlinkClr xmlns:ahyp="http://schemas.microsoft.com/office/drawing/2018/hyperlinkcolor" val="tx"/>
                  </a:ext>
                </a:extLst>
              </a:hlinkClick>
            </a:endParaRPr>
          </a:p>
          <a:p>
            <a:pPr algn="ctr"/>
            <a:endParaRPr lang="pt-BR" altLang="en-US" sz="2400" b="1" u="sng" dirty="0">
              <a:solidFill>
                <a:srgbClr val="0563C1"/>
              </a:solidFill>
              <a:latin typeface="Arial Black" panose="020B0A04020102020204" pitchFamily="34" charset="0"/>
              <a:cs typeface="Arial" panose="020B0604020202020204" pitchFamily="34" charset="0"/>
              <a:sym typeface="+mn-ea"/>
              <a:hlinkClick r:id="rId4">
                <a:extLst>
                  <a:ext uri="{A12FA001-AC4F-418D-AE19-62706E023703}">
                    <ahyp:hlinkClr xmlns:ahyp="http://schemas.microsoft.com/office/drawing/2018/hyperlinkcolor" val="tx"/>
                  </a:ext>
                </a:extLst>
              </a:hlinkClick>
            </a:endParaRPr>
          </a:p>
          <a:p>
            <a:pPr algn="ctr"/>
            <a:endParaRPr lang="pt-BR" altLang="en-US" sz="2400" b="1" u="sng" dirty="0">
              <a:solidFill>
                <a:srgbClr val="0563C1"/>
              </a:solidFill>
              <a:latin typeface="Arial Black" panose="020B0A04020102020204" pitchFamily="34" charset="0"/>
              <a:cs typeface="Arial" panose="020B0604020202020204" pitchFamily="34" charset="0"/>
              <a:sym typeface="+mn-ea"/>
              <a:hlinkClick r:id="rId4">
                <a:extLst>
                  <a:ext uri="{A12FA001-AC4F-418D-AE19-62706E023703}">
                    <ahyp:hlinkClr xmlns:ahyp="http://schemas.microsoft.com/office/drawing/2018/hyperlinkcolor" val="tx"/>
                  </a:ext>
                </a:extLst>
              </a:hlinkClick>
            </a:endParaRPr>
          </a:p>
          <a:p>
            <a:pPr algn="ctr"/>
            <a:endParaRPr lang="pt-BR" altLang="en-US" sz="2400" b="1" u="sng" dirty="0">
              <a:solidFill>
                <a:srgbClr val="0563C1"/>
              </a:solidFill>
              <a:latin typeface="Arial Black" panose="020B0A04020102020204" pitchFamily="34" charset="0"/>
              <a:cs typeface="Arial" panose="020B0604020202020204" pitchFamily="34" charset="0"/>
              <a:sym typeface="+mn-ea"/>
              <a:hlinkClick r:id="rId4">
                <a:extLst>
                  <a:ext uri="{A12FA001-AC4F-418D-AE19-62706E023703}">
                    <ahyp:hlinkClr xmlns:ahyp="http://schemas.microsoft.com/office/drawing/2018/hyperlinkcolor" val="tx"/>
                  </a:ext>
                </a:extLst>
              </a:hlinkClick>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22BDB575-EDA2-6059-3396-015B8C1DBB92}"/>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93A68D8A-5B5E-1278-6CEF-F07B0776BA33}"/>
              </a:ext>
            </a:extLst>
          </p:cNvPr>
          <p:cNvPicPr preferRelativeResize="0"/>
          <p:nvPr/>
        </p:nvPicPr>
        <p:blipFill>
          <a:blip r:embed="rId3"/>
          <a:stretch>
            <a:fillRect/>
          </a:stretch>
        </p:blipFill>
        <p:spPr>
          <a:xfrm>
            <a:off x="0" y="0"/>
            <a:ext cx="12191987" cy="6858000"/>
          </a:xfrm>
          <a:prstGeom prst="rect">
            <a:avLst/>
          </a:prstGeom>
          <a:noFill/>
          <a:ln>
            <a:noFill/>
          </a:ln>
        </p:spPr>
      </p:pic>
      <p:sp>
        <p:nvSpPr>
          <p:cNvPr id="3" name="CaixaDeTexto 2">
            <a:extLst>
              <a:ext uri="{FF2B5EF4-FFF2-40B4-BE49-F238E27FC236}">
                <a16:creationId xmlns:a16="http://schemas.microsoft.com/office/drawing/2014/main" id="{3B308660-6AFC-42B7-CEFC-057F2CE63DDF}"/>
              </a:ext>
            </a:extLst>
          </p:cNvPr>
          <p:cNvSpPr txBox="1"/>
          <p:nvPr/>
        </p:nvSpPr>
        <p:spPr>
          <a:xfrm>
            <a:off x="443059" y="105494"/>
            <a:ext cx="11246177" cy="5539978"/>
          </a:xfrm>
          <a:prstGeom prst="rect">
            <a:avLst/>
          </a:prstGeom>
          <a:noFill/>
        </p:spPr>
        <p:txBody>
          <a:bodyPr wrap="square">
            <a:spAutoFit/>
          </a:bodyPr>
          <a:lstStyle/>
          <a:p>
            <a:pPr algn="ctr"/>
            <a:r>
              <a:rPr lang="pt-BR" sz="2400" b="1" u="sng" dirty="0">
                <a:solidFill>
                  <a:srgbClr val="0563C1"/>
                </a:solidFill>
                <a:latin typeface="Arial Black" panose="020B0A04020102020204" pitchFamily="34" charset="0"/>
                <a:cs typeface="Arial" panose="020B0604020202020204" pitchFamily="34" charset="0"/>
                <a:sym typeface="+mn-ea"/>
                <a:hlinkClick r:id="rId4">
                  <a:extLst>
                    <a:ext uri="{A12FA001-AC4F-418D-AE19-62706E023703}">
                      <ahyp:hlinkClr xmlns:ahyp="http://schemas.microsoft.com/office/drawing/2018/hyperlinkcolor" val="tx"/>
                    </a:ext>
                  </a:extLst>
                </a:hlinkClick>
              </a:rPr>
              <a:t>CONTROLE INTERNO MUNICIPAL </a:t>
            </a:r>
            <a:r>
              <a:rPr lang="pt-BR" sz="2400" b="1" u="sng" dirty="0">
                <a:solidFill>
                  <a:srgbClr val="0563C1"/>
                </a:solidFill>
                <a:latin typeface="Arial" panose="020B0604020202020204" pitchFamily="34" charset="0"/>
                <a:cs typeface="Arial" panose="020B0604020202020204" pitchFamily="34" charset="0"/>
                <a:sym typeface="+mn-ea"/>
                <a:hlinkClick r:id="rId4">
                  <a:extLst>
                    <a:ext uri="{A12FA001-AC4F-418D-AE19-62706E023703}">
                      <ahyp:hlinkClr xmlns:ahyp="http://schemas.microsoft.com/office/drawing/2018/hyperlinkcolor" val="tx"/>
                    </a:ext>
                  </a:extLst>
                </a:hlinkClick>
              </a:rPr>
              <a:t>- </a:t>
            </a:r>
            <a:r>
              <a:rPr lang="pt-BR" sz="2400" b="1" u="sng" dirty="0">
                <a:solidFill>
                  <a:srgbClr val="0563C1"/>
                </a:solidFill>
                <a:latin typeface="Arial Black" panose="020B0A04020102020204" pitchFamily="34" charset="0"/>
                <a:cs typeface="Arial" panose="020B0604020202020204" pitchFamily="34" charset="0"/>
                <a:sym typeface="+mn-ea"/>
                <a:hlinkClick r:id="rId4">
                  <a:extLst>
                    <a:ext uri="{A12FA001-AC4F-418D-AE19-62706E023703}">
                      <ahyp:hlinkClr xmlns:ahyp="http://schemas.microsoft.com/office/drawing/2018/hyperlinkcolor" val="tx"/>
                    </a:ext>
                  </a:extLst>
                </a:hlinkClick>
              </a:rPr>
              <a:t>O Controle das Finanças</a:t>
            </a:r>
          </a:p>
          <a:p>
            <a:pPr algn="ctr"/>
            <a:endParaRPr lang="pt-BR" altLang="en-US" sz="2400" b="1" u="sng" dirty="0">
              <a:solidFill>
                <a:srgbClr val="0563C1"/>
              </a:solidFill>
              <a:latin typeface="Arial Black" panose="020B0A04020102020204" pitchFamily="34" charset="0"/>
              <a:cs typeface="Arial" panose="020B0604020202020204" pitchFamily="34" charset="0"/>
              <a:sym typeface="+mn-ea"/>
              <a:hlinkClick r:id="rId4">
                <a:extLst>
                  <a:ext uri="{A12FA001-AC4F-418D-AE19-62706E023703}">
                    <ahyp:hlinkClr xmlns:ahyp="http://schemas.microsoft.com/office/drawing/2018/hyperlinkcolor" val="tx"/>
                  </a:ext>
                </a:extLst>
              </a:hlinkClick>
            </a:endParaRPr>
          </a:p>
          <a:p>
            <a:pPr algn="ctr"/>
            <a:r>
              <a:rPr lang="pt-BR" altLang="en-US" sz="2400" b="1" dirty="0">
                <a:solidFill>
                  <a:schemeClr val="accent2"/>
                </a:solidFill>
                <a:latin typeface="Arial Black" panose="020B0A04020102020204" pitchFamily="34" charset="0"/>
                <a:cs typeface="Arial" panose="020B0604020202020204" pitchFamily="34" charset="0"/>
                <a:sym typeface="+mn-ea"/>
                <a:hlinkClick r:id="rId4">
                  <a:extLst>
                    <a:ext uri="{A12FA001-AC4F-418D-AE19-62706E023703}">
                      <ahyp:hlinkClr xmlns:ahyp="http://schemas.microsoft.com/office/drawing/2018/hyperlinkcolor" val="tx"/>
                    </a:ext>
                  </a:extLst>
                </a:hlinkClick>
              </a:rPr>
              <a:t>4. ORGANIZAÇÃO MUNICIPAL:</a:t>
            </a:r>
          </a:p>
          <a:p>
            <a:pPr algn="just"/>
            <a:endParaRPr lang="en-US" altLang="pt-BR" sz="1800" dirty="0">
              <a:latin typeface="Arial" panose="020B0604020202020204" pitchFamily="34" charset="0"/>
              <a:cs typeface="Arial" panose="020B0604020202020204" pitchFamily="34" charset="0"/>
              <a:sym typeface="+mn-ea"/>
            </a:endParaRPr>
          </a:p>
          <a:p>
            <a:pPr algn="just"/>
            <a:r>
              <a:rPr lang="en-US" altLang="pt-BR" sz="2400" b="1" dirty="0">
                <a:latin typeface="Arial" panose="020B0604020202020204" pitchFamily="34" charset="0"/>
                <a:cs typeface="Arial" panose="020B0604020202020204" pitchFamily="34" charset="0"/>
                <a:sym typeface="+mn-ea"/>
              </a:rPr>
              <a:t>Poder </a:t>
            </a:r>
            <a:r>
              <a:rPr lang="en-US" altLang="pt-BR" sz="2400" b="1" dirty="0" err="1">
                <a:latin typeface="Arial" panose="020B0604020202020204" pitchFamily="34" charset="0"/>
                <a:cs typeface="Arial" panose="020B0604020202020204" pitchFamily="34" charset="0"/>
                <a:sym typeface="+mn-ea"/>
              </a:rPr>
              <a:t>Legislativo</a:t>
            </a:r>
            <a:r>
              <a:rPr lang="en-US" altLang="pt-BR" sz="2400" b="1" dirty="0">
                <a:latin typeface="Arial" panose="020B0604020202020204" pitchFamily="34" charset="0"/>
                <a:cs typeface="Arial" panose="020B0604020202020204" pitchFamily="34" charset="0"/>
                <a:sym typeface="+mn-ea"/>
              </a:rPr>
              <a:t>:</a:t>
            </a:r>
          </a:p>
          <a:p>
            <a:pPr algn="just"/>
            <a:endParaRPr lang="en-US" altLang="pt-BR" sz="2400" b="1" dirty="0">
              <a:latin typeface="Arial" panose="020B0604020202020204" pitchFamily="34" charset="0"/>
              <a:cs typeface="Arial" panose="020B0604020202020204" pitchFamily="34" charset="0"/>
              <a:sym typeface="+mn-ea"/>
            </a:endParaRPr>
          </a:p>
          <a:p>
            <a:pPr algn="just"/>
            <a:r>
              <a:rPr lang="en-US" altLang="pt-BR" sz="2400" b="1" dirty="0">
                <a:latin typeface="Arial" panose="020B0604020202020204" pitchFamily="34" charset="0"/>
                <a:cs typeface="Arial" panose="020B0604020202020204" pitchFamily="34" charset="0"/>
                <a:sym typeface="+mn-ea"/>
              </a:rPr>
              <a:t>C</a:t>
            </a:r>
            <a:r>
              <a:rPr lang="en-US" altLang="en-US" sz="2400" b="1" dirty="0">
                <a:latin typeface="Arial" panose="020B0604020202020204" pitchFamily="34" charset="0"/>
                <a:cs typeface="Arial" panose="020B0604020202020204" pitchFamily="34" charset="0"/>
                <a:sym typeface="+mn-ea"/>
              </a:rPr>
              <a:t>â</a:t>
            </a:r>
            <a:r>
              <a:rPr lang="en-US" altLang="pt-BR" sz="2400" b="1" dirty="0">
                <a:latin typeface="Arial" panose="020B0604020202020204" pitchFamily="34" charset="0"/>
                <a:cs typeface="Arial" panose="020B0604020202020204" pitchFamily="34" charset="0"/>
                <a:sym typeface="+mn-ea"/>
              </a:rPr>
              <a:t>mara Municipal: </a:t>
            </a:r>
            <a:r>
              <a:rPr lang="en-US" altLang="pt-BR" sz="2400" dirty="0" err="1">
                <a:latin typeface="Arial" panose="020B0604020202020204" pitchFamily="34" charset="0"/>
                <a:cs typeface="Arial" panose="020B0604020202020204" pitchFamily="34" charset="0"/>
                <a:sym typeface="+mn-ea"/>
              </a:rPr>
              <a:t>Formada</a:t>
            </a:r>
            <a:r>
              <a:rPr lang="en-US" altLang="pt-BR" sz="2400" dirty="0">
                <a:latin typeface="Arial" panose="020B0604020202020204" pitchFamily="34" charset="0"/>
                <a:cs typeface="Arial" panose="020B0604020202020204" pitchFamily="34" charset="0"/>
                <a:sym typeface="+mn-ea"/>
              </a:rPr>
              <a:t> </a:t>
            </a:r>
            <a:r>
              <a:rPr lang="en-US" altLang="pt-BR" sz="2400" dirty="0" err="1">
                <a:latin typeface="Arial" panose="020B0604020202020204" pitchFamily="34" charset="0"/>
                <a:cs typeface="Arial" panose="020B0604020202020204" pitchFamily="34" charset="0"/>
                <a:sym typeface="+mn-ea"/>
              </a:rPr>
              <a:t>pelos</a:t>
            </a:r>
            <a:r>
              <a:rPr lang="en-US" altLang="pt-BR" sz="2400" dirty="0">
                <a:latin typeface="Arial" panose="020B0604020202020204" pitchFamily="34" charset="0"/>
                <a:cs typeface="Arial" panose="020B0604020202020204" pitchFamily="34" charset="0"/>
                <a:sym typeface="+mn-ea"/>
              </a:rPr>
              <a:t> </a:t>
            </a:r>
            <a:r>
              <a:rPr lang="en-US" altLang="pt-BR" sz="2400" dirty="0" err="1">
                <a:latin typeface="Arial" panose="020B0604020202020204" pitchFamily="34" charset="0"/>
                <a:cs typeface="Arial" panose="020B0604020202020204" pitchFamily="34" charset="0"/>
                <a:sym typeface="+mn-ea"/>
              </a:rPr>
              <a:t>Vereadores</a:t>
            </a:r>
            <a:r>
              <a:rPr lang="en-US" altLang="pt-BR" sz="2400" dirty="0">
                <a:latin typeface="Arial" panose="020B0604020202020204" pitchFamily="34" charset="0"/>
                <a:cs typeface="Arial" panose="020B0604020202020204" pitchFamily="34" charset="0"/>
                <a:sym typeface="+mn-ea"/>
              </a:rPr>
              <a:t>, com a fun</a:t>
            </a:r>
            <a:r>
              <a:rPr lang="" altLang="en-US" sz="2400" dirty="0">
                <a:latin typeface="Arial" panose="020B0604020202020204" pitchFamily="34" charset="0"/>
                <a:cs typeface="Arial" panose="020B0604020202020204" pitchFamily="34" charset="0"/>
                <a:sym typeface="+mn-ea"/>
              </a:rPr>
              <a:t>ç</a:t>
            </a:r>
            <a:r>
              <a:rPr lang="en-US" altLang="en-US" sz="2400" dirty="0" err="1">
                <a:latin typeface="Arial" panose="020B0604020202020204" pitchFamily="34" charset="0"/>
                <a:cs typeface="Arial" panose="020B0604020202020204" pitchFamily="34" charset="0"/>
                <a:sym typeface="+mn-ea"/>
              </a:rPr>
              <a:t>ã</a:t>
            </a:r>
            <a:r>
              <a:rPr lang="en-US" altLang="pt-BR" sz="2400" dirty="0" err="1">
                <a:latin typeface="Arial" panose="020B0604020202020204" pitchFamily="34" charset="0"/>
                <a:cs typeface="Arial" panose="020B0604020202020204" pitchFamily="34" charset="0"/>
                <a:sym typeface="+mn-ea"/>
              </a:rPr>
              <a:t>o</a:t>
            </a:r>
            <a:r>
              <a:rPr lang="en-US" altLang="pt-BR" sz="2400" dirty="0">
                <a:latin typeface="Arial" panose="020B0604020202020204" pitchFamily="34" charset="0"/>
                <a:cs typeface="Arial" panose="020B0604020202020204" pitchFamily="34" charset="0"/>
                <a:sym typeface="+mn-ea"/>
              </a:rPr>
              <a:t> de </a:t>
            </a:r>
            <a:r>
              <a:rPr lang="en-US" altLang="pt-BR" sz="2400" dirty="0" err="1">
                <a:latin typeface="Arial" panose="020B0604020202020204" pitchFamily="34" charset="0"/>
                <a:cs typeface="Arial" panose="020B0604020202020204" pitchFamily="34" charset="0"/>
                <a:sym typeface="+mn-ea"/>
              </a:rPr>
              <a:t>fiscalizar</a:t>
            </a:r>
            <a:r>
              <a:rPr lang="en-US" altLang="pt-BR" sz="2400" dirty="0">
                <a:latin typeface="Arial" panose="020B0604020202020204" pitchFamily="34" charset="0"/>
                <a:cs typeface="Arial" panose="020B0604020202020204" pitchFamily="34" charset="0"/>
                <a:sym typeface="+mn-ea"/>
              </a:rPr>
              <a:t> e </a:t>
            </a:r>
            <a:r>
              <a:rPr lang="en-US" altLang="pt-BR" sz="2400" dirty="0" err="1">
                <a:latin typeface="Arial" panose="020B0604020202020204" pitchFamily="34" charset="0"/>
                <a:cs typeface="Arial" panose="020B0604020202020204" pitchFamily="34" charset="0"/>
                <a:sym typeface="+mn-ea"/>
              </a:rPr>
              <a:t>legislar</a:t>
            </a:r>
            <a:r>
              <a:rPr lang="en-US" altLang="pt-BR" sz="2400" dirty="0">
                <a:latin typeface="Arial" panose="020B0604020202020204" pitchFamily="34" charset="0"/>
                <a:cs typeface="Arial" panose="020B0604020202020204" pitchFamily="34" charset="0"/>
                <a:sym typeface="+mn-ea"/>
              </a:rPr>
              <a:t> </a:t>
            </a:r>
            <a:r>
              <a:rPr lang="en-US" altLang="pt-BR" sz="2400" dirty="0" err="1">
                <a:latin typeface="Arial" panose="020B0604020202020204" pitchFamily="34" charset="0"/>
                <a:cs typeface="Arial" panose="020B0604020202020204" pitchFamily="34" charset="0"/>
                <a:sym typeface="+mn-ea"/>
              </a:rPr>
              <a:t>sobre</a:t>
            </a:r>
            <a:r>
              <a:rPr lang="en-US" altLang="pt-BR" sz="2400" dirty="0">
                <a:latin typeface="Arial" panose="020B0604020202020204" pitchFamily="34" charset="0"/>
                <a:cs typeface="Arial" panose="020B0604020202020204" pitchFamily="34" charset="0"/>
                <a:sym typeface="+mn-ea"/>
              </a:rPr>
              <a:t> </a:t>
            </a:r>
            <a:r>
              <a:rPr lang="en-US" altLang="pt-BR" sz="2400" dirty="0" err="1">
                <a:latin typeface="Arial" panose="020B0604020202020204" pitchFamily="34" charset="0"/>
                <a:cs typeface="Arial" panose="020B0604020202020204" pitchFamily="34" charset="0"/>
                <a:sym typeface="+mn-ea"/>
              </a:rPr>
              <a:t>assuntos</a:t>
            </a:r>
            <a:r>
              <a:rPr lang="en-US" altLang="pt-BR" sz="2400" dirty="0">
                <a:latin typeface="Arial" panose="020B0604020202020204" pitchFamily="34" charset="0"/>
                <a:cs typeface="Arial" panose="020B0604020202020204" pitchFamily="34" charset="0"/>
                <a:sym typeface="+mn-ea"/>
              </a:rPr>
              <a:t> de interesse local. </a:t>
            </a:r>
          </a:p>
          <a:p>
            <a:pPr algn="just"/>
            <a:endParaRPr lang="en-US" altLang="pt-BR" sz="2400" dirty="0">
              <a:latin typeface="Arial" panose="020B0604020202020204" pitchFamily="34" charset="0"/>
              <a:cs typeface="Arial" panose="020B0604020202020204" pitchFamily="34" charset="0"/>
              <a:sym typeface="+mn-ea"/>
            </a:endParaRPr>
          </a:p>
          <a:p>
            <a:pPr algn="ctr"/>
            <a:r>
              <a:rPr lang="en-US" altLang="pt-BR" sz="2400" b="1" dirty="0">
                <a:latin typeface="Arial" panose="020B0604020202020204" pitchFamily="34" charset="0"/>
                <a:cs typeface="Arial" panose="020B0604020202020204" pitchFamily="34" charset="0"/>
                <a:sym typeface="+mn-ea"/>
              </a:rPr>
              <a:t>Outros </a:t>
            </a:r>
            <a:r>
              <a:rPr lang="en-US" altLang="en-US" sz="2400" b="1" dirty="0" err="1">
                <a:latin typeface="Arial" panose="020B0604020202020204" pitchFamily="34" charset="0"/>
                <a:cs typeface="Arial" panose="020B0604020202020204" pitchFamily="34" charset="0"/>
                <a:sym typeface="+mn-ea"/>
              </a:rPr>
              <a:t>ó</a:t>
            </a:r>
            <a:r>
              <a:rPr lang="en-US" altLang="pt-BR" sz="2400" b="1" dirty="0" err="1">
                <a:latin typeface="Arial" panose="020B0604020202020204" pitchFamily="34" charset="0"/>
                <a:cs typeface="Arial" panose="020B0604020202020204" pitchFamily="34" charset="0"/>
                <a:sym typeface="+mn-ea"/>
              </a:rPr>
              <a:t>rg</a:t>
            </a:r>
            <a:r>
              <a:rPr lang="en-US" altLang="en-US" sz="2400" b="1" dirty="0" err="1">
                <a:latin typeface="Arial" panose="020B0604020202020204" pitchFamily="34" charset="0"/>
                <a:cs typeface="Arial" panose="020B0604020202020204" pitchFamily="34" charset="0"/>
                <a:sym typeface="+mn-ea"/>
              </a:rPr>
              <a:t>ã</a:t>
            </a:r>
            <a:r>
              <a:rPr lang="en-US" altLang="pt-BR" sz="2400" b="1" dirty="0" err="1">
                <a:latin typeface="Arial" panose="020B0604020202020204" pitchFamily="34" charset="0"/>
                <a:cs typeface="Arial" panose="020B0604020202020204" pitchFamily="34" charset="0"/>
                <a:sym typeface="+mn-ea"/>
              </a:rPr>
              <a:t>os</a:t>
            </a:r>
            <a:r>
              <a:rPr lang="en-US" altLang="pt-BR" sz="2400" b="1" dirty="0">
                <a:latin typeface="Arial" panose="020B0604020202020204" pitchFamily="34" charset="0"/>
                <a:cs typeface="Arial" panose="020B0604020202020204" pitchFamily="34" charset="0"/>
                <a:sym typeface="+mn-ea"/>
              </a:rPr>
              <a:t>:</a:t>
            </a:r>
          </a:p>
          <a:p>
            <a:pPr algn="just"/>
            <a:r>
              <a:rPr lang="en-US" altLang="pt-BR" sz="2400" b="1" dirty="0" err="1">
                <a:latin typeface="Arial" panose="020B0604020202020204" pitchFamily="34" charset="0"/>
                <a:cs typeface="Arial" panose="020B0604020202020204" pitchFamily="34" charset="0"/>
                <a:sym typeface="+mn-ea"/>
              </a:rPr>
              <a:t>Conselhos</a:t>
            </a:r>
            <a:r>
              <a:rPr lang="en-US" altLang="pt-BR" sz="2400" b="1" dirty="0">
                <a:latin typeface="Arial" panose="020B0604020202020204" pitchFamily="34" charset="0"/>
                <a:cs typeface="Arial" panose="020B0604020202020204" pitchFamily="34" charset="0"/>
                <a:sym typeface="+mn-ea"/>
              </a:rPr>
              <a:t> </a:t>
            </a:r>
            <a:r>
              <a:rPr lang="en-US" altLang="pt-BR" sz="2400" b="1" dirty="0" err="1">
                <a:latin typeface="Arial" panose="020B0604020202020204" pitchFamily="34" charset="0"/>
                <a:cs typeface="Arial" panose="020B0604020202020204" pitchFamily="34" charset="0"/>
                <a:sym typeface="+mn-ea"/>
              </a:rPr>
              <a:t>Municipais</a:t>
            </a:r>
            <a:r>
              <a:rPr lang="en-US" altLang="pt-BR" sz="2400" b="1" dirty="0">
                <a:latin typeface="Arial" panose="020B0604020202020204" pitchFamily="34" charset="0"/>
                <a:cs typeface="Arial" panose="020B0604020202020204" pitchFamily="34" charset="0"/>
                <a:sym typeface="+mn-ea"/>
              </a:rPr>
              <a:t>: </a:t>
            </a:r>
            <a:r>
              <a:rPr lang="" altLang="en-US" sz="2400" dirty="0">
                <a:latin typeface="Arial" panose="020B0604020202020204" pitchFamily="34" charset="0"/>
                <a:cs typeface="Arial" panose="020B0604020202020204" pitchFamily="34" charset="0"/>
                <a:sym typeface="+mn-ea"/>
              </a:rPr>
              <a:t>Ó</a:t>
            </a:r>
            <a:r>
              <a:rPr lang="en-US" altLang="pt-BR" sz="2400" dirty="0" err="1">
                <a:latin typeface="Arial" panose="020B0604020202020204" pitchFamily="34" charset="0"/>
                <a:cs typeface="Arial" panose="020B0604020202020204" pitchFamily="34" charset="0"/>
                <a:sym typeface="+mn-ea"/>
              </a:rPr>
              <a:t>rg</a:t>
            </a:r>
            <a:r>
              <a:rPr lang="en-US" altLang="en-US" sz="2400" dirty="0" err="1">
                <a:latin typeface="Arial" panose="020B0604020202020204" pitchFamily="34" charset="0"/>
                <a:cs typeface="Arial" panose="020B0604020202020204" pitchFamily="34" charset="0"/>
                <a:sym typeface="+mn-ea"/>
              </a:rPr>
              <a:t>ã</a:t>
            </a:r>
            <a:r>
              <a:rPr lang="en-US" altLang="pt-BR" sz="2400" dirty="0" err="1">
                <a:latin typeface="Arial" panose="020B0604020202020204" pitchFamily="34" charset="0"/>
                <a:cs typeface="Arial" panose="020B0604020202020204" pitchFamily="34" charset="0"/>
                <a:sym typeface="+mn-ea"/>
              </a:rPr>
              <a:t>os</a:t>
            </a:r>
            <a:r>
              <a:rPr lang="en-US" altLang="pt-BR" sz="2400" dirty="0">
                <a:latin typeface="Arial" panose="020B0604020202020204" pitchFamily="34" charset="0"/>
                <a:cs typeface="Arial" panose="020B0604020202020204" pitchFamily="34" charset="0"/>
                <a:sym typeface="+mn-ea"/>
              </a:rPr>
              <a:t> </a:t>
            </a:r>
            <a:r>
              <a:rPr lang="en-US" altLang="pt-BR" sz="2400" dirty="0" err="1">
                <a:latin typeface="Arial" panose="020B0604020202020204" pitchFamily="34" charset="0"/>
                <a:cs typeface="Arial" panose="020B0604020202020204" pitchFamily="34" charset="0"/>
                <a:sym typeface="+mn-ea"/>
              </a:rPr>
              <a:t>colegiados</a:t>
            </a:r>
            <a:r>
              <a:rPr lang="en-US" altLang="pt-BR" sz="2400" dirty="0">
                <a:latin typeface="Arial" panose="020B0604020202020204" pitchFamily="34" charset="0"/>
                <a:cs typeface="Arial" panose="020B0604020202020204" pitchFamily="34" charset="0"/>
                <a:sym typeface="+mn-ea"/>
              </a:rPr>
              <a:t> que </a:t>
            </a:r>
            <a:r>
              <a:rPr lang="en-US" altLang="pt-BR" sz="2400" dirty="0" err="1">
                <a:latin typeface="Arial" panose="020B0604020202020204" pitchFamily="34" charset="0"/>
                <a:cs typeface="Arial" panose="020B0604020202020204" pitchFamily="34" charset="0"/>
                <a:sym typeface="+mn-ea"/>
              </a:rPr>
              <a:t>atuam</a:t>
            </a:r>
            <a:r>
              <a:rPr lang="en-US" altLang="pt-BR" sz="2400" dirty="0">
                <a:latin typeface="Arial" panose="020B0604020202020204" pitchFamily="34" charset="0"/>
                <a:cs typeface="Arial" panose="020B0604020202020204" pitchFamily="34" charset="0"/>
                <a:sym typeface="+mn-ea"/>
              </a:rPr>
              <a:t> </a:t>
            </a:r>
            <a:r>
              <a:rPr lang="en-US" altLang="pt-BR" sz="2400" dirty="0" err="1">
                <a:latin typeface="Arial" panose="020B0604020202020204" pitchFamily="34" charset="0"/>
                <a:cs typeface="Arial" panose="020B0604020202020204" pitchFamily="34" charset="0"/>
                <a:sym typeface="+mn-ea"/>
              </a:rPr>
              <a:t>em</a:t>
            </a:r>
            <a:r>
              <a:rPr lang="en-US" altLang="pt-BR" sz="2400" dirty="0">
                <a:latin typeface="Arial" panose="020B0604020202020204" pitchFamily="34" charset="0"/>
                <a:cs typeface="Arial" panose="020B0604020202020204" pitchFamily="34" charset="0"/>
                <a:sym typeface="+mn-ea"/>
              </a:rPr>
              <a:t> </a:t>
            </a:r>
            <a:r>
              <a:rPr lang="en-US" altLang="en-US" sz="2400" dirty="0" err="1">
                <a:latin typeface="Arial" panose="020B0604020202020204" pitchFamily="34" charset="0"/>
                <a:cs typeface="Arial" panose="020B0604020202020204" pitchFamily="34" charset="0"/>
                <a:sym typeface="+mn-ea"/>
              </a:rPr>
              <a:t>á</a:t>
            </a:r>
            <a:r>
              <a:rPr lang="en-US" altLang="pt-BR" sz="2400" dirty="0" err="1">
                <a:latin typeface="Arial" panose="020B0604020202020204" pitchFamily="34" charset="0"/>
                <a:cs typeface="Arial" panose="020B0604020202020204" pitchFamily="34" charset="0"/>
                <a:sym typeface="+mn-ea"/>
              </a:rPr>
              <a:t>reas</a:t>
            </a:r>
            <a:r>
              <a:rPr lang="en-US" altLang="pt-BR" sz="2400" dirty="0">
                <a:latin typeface="Arial" panose="020B0604020202020204" pitchFamily="34" charset="0"/>
                <a:cs typeface="Arial" panose="020B0604020202020204" pitchFamily="34" charset="0"/>
                <a:sym typeface="+mn-ea"/>
              </a:rPr>
              <a:t> </a:t>
            </a:r>
            <a:r>
              <a:rPr lang="en-US" altLang="pt-BR" sz="2400" dirty="0" err="1">
                <a:latin typeface="Arial" panose="020B0604020202020204" pitchFamily="34" charset="0"/>
                <a:cs typeface="Arial" panose="020B0604020202020204" pitchFamily="34" charset="0"/>
                <a:sym typeface="+mn-ea"/>
              </a:rPr>
              <a:t>espec</a:t>
            </a:r>
            <a:r>
              <a:rPr lang="en-US" altLang="en-US" sz="2400" dirty="0" err="1">
                <a:latin typeface="Arial" panose="020B0604020202020204" pitchFamily="34" charset="0"/>
                <a:cs typeface="Arial" panose="020B0604020202020204" pitchFamily="34" charset="0"/>
                <a:sym typeface="+mn-ea"/>
              </a:rPr>
              <a:t>í</a:t>
            </a:r>
            <a:r>
              <a:rPr lang="en-US" altLang="pt-BR" sz="2400" dirty="0" err="1">
                <a:latin typeface="Arial" panose="020B0604020202020204" pitchFamily="34" charset="0"/>
                <a:cs typeface="Arial" panose="020B0604020202020204" pitchFamily="34" charset="0"/>
                <a:sym typeface="+mn-ea"/>
              </a:rPr>
              <a:t>ficas</a:t>
            </a:r>
            <a:r>
              <a:rPr lang="en-US" altLang="pt-BR" sz="2400" dirty="0">
                <a:latin typeface="Arial" panose="020B0604020202020204" pitchFamily="34" charset="0"/>
                <a:cs typeface="Arial" panose="020B0604020202020204" pitchFamily="34" charset="0"/>
                <a:sym typeface="+mn-ea"/>
              </a:rPr>
              <a:t>, </a:t>
            </a:r>
            <a:r>
              <a:rPr lang="en-US" altLang="pt-BR" sz="2400" dirty="0" err="1">
                <a:latin typeface="Arial" panose="020B0604020202020204" pitchFamily="34" charset="0"/>
                <a:cs typeface="Arial" panose="020B0604020202020204" pitchFamily="34" charset="0"/>
                <a:sym typeface="+mn-ea"/>
              </a:rPr>
              <a:t>como</a:t>
            </a:r>
            <a:r>
              <a:rPr lang="en-US" altLang="pt-BR" sz="2400" dirty="0">
                <a:latin typeface="Arial" panose="020B0604020202020204" pitchFamily="34" charset="0"/>
                <a:cs typeface="Arial" panose="020B0604020202020204" pitchFamily="34" charset="0"/>
                <a:sym typeface="+mn-ea"/>
              </a:rPr>
              <a:t> o </a:t>
            </a:r>
            <a:r>
              <a:rPr lang="en-US" altLang="pt-BR" sz="2400" dirty="0" err="1">
                <a:latin typeface="Arial" panose="020B0604020202020204" pitchFamily="34" charset="0"/>
                <a:cs typeface="Arial" panose="020B0604020202020204" pitchFamily="34" charset="0"/>
                <a:sym typeface="+mn-ea"/>
              </a:rPr>
              <a:t>Conselho</a:t>
            </a:r>
            <a:r>
              <a:rPr lang="en-US" altLang="pt-BR" sz="2400" dirty="0">
                <a:latin typeface="Arial" panose="020B0604020202020204" pitchFamily="34" charset="0"/>
                <a:cs typeface="Arial" panose="020B0604020202020204" pitchFamily="34" charset="0"/>
                <a:sym typeface="+mn-ea"/>
              </a:rPr>
              <a:t> Tutelar. </a:t>
            </a:r>
          </a:p>
          <a:p>
            <a:pPr algn="just"/>
            <a:endParaRPr lang="en-US" altLang="pt-BR" sz="2400" dirty="0">
              <a:latin typeface="Arial" panose="020B0604020202020204" pitchFamily="34" charset="0"/>
              <a:cs typeface="Arial" panose="020B0604020202020204" pitchFamily="34" charset="0"/>
              <a:sym typeface="+mn-ea"/>
            </a:endParaRPr>
          </a:p>
          <a:p>
            <a:pPr algn="just"/>
            <a:r>
              <a:rPr lang="en-US" altLang="pt-BR" sz="2400" b="1" dirty="0">
                <a:latin typeface="Arial" panose="020B0604020202020204" pitchFamily="34" charset="0"/>
                <a:cs typeface="Arial" panose="020B0604020202020204" pitchFamily="34" charset="0"/>
                <a:sym typeface="+mn-ea"/>
              </a:rPr>
              <a:t>Funda</a:t>
            </a:r>
            <a:r>
              <a:rPr lang="" altLang="en-US" sz="2400" b="1" dirty="0">
                <a:latin typeface="Arial" panose="020B0604020202020204" pitchFamily="34" charset="0"/>
                <a:cs typeface="Arial" panose="020B0604020202020204" pitchFamily="34" charset="0"/>
                <a:sym typeface="+mn-ea"/>
              </a:rPr>
              <a:t>ç</a:t>
            </a:r>
            <a:r>
              <a:rPr lang="en-US" altLang="en-US" sz="2400" b="1" dirty="0" err="1">
                <a:latin typeface="Arial" panose="020B0604020202020204" pitchFamily="34" charset="0"/>
                <a:cs typeface="Arial" panose="020B0604020202020204" pitchFamily="34" charset="0"/>
                <a:sym typeface="+mn-ea"/>
              </a:rPr>
              <a:t>ã</a:t>
            </a:r>
            <a:r>
              <a:rPr lang="en-US" altLang="pt-BR" sz="2400" b="1" dirty="0" err="1">
                <a:latin typeface="Arial" panose="020B0604020202020204" pitchFamily="34" charset="0"/>
                <a:cs typeface="Arial" panose="020B0604020202020204" pitchFamily="34" charset="0"/>
                <a:sym typeface="+mn-ea"/>
              </a:rPr>
              <a:t>o</a:t>
            </a:r>
            <a:r>
              <a:rPr lang="en-US" altLang="pt-BR" sz="2400" b="1" dirty="0">
                <a:latin typeface="Arial" panose="020B0604020202020204" pitchFamily="34" charset="0"/>
                <a:cs typeface="Arial" panose="020B0604020202020204" pitchFamily="34" charset="0"/>
                <a:sym typeface="+mn-ea"/>
              </a:rPr>
              <a:t> Municipal: </a:t>
            </a:r>
            <a:r>
              <a:rPr lang="en-US" altLang="pt-BR" sz="2400" dirty="0" err="1">
                <a:latin typeface="Arial" panose="020B0604020202020204" pitchFamily="34" charset="0"/>
                <a:cs typeface="Arial" panose="020B0604020202020204" pitchFamily="34" charset="0"/>
                <a:sym typeface="+mn-ea"/>
              </a:rPr>
              <a:t>Entidade</a:t>
            </a:r>
            <a:r>
              <a:rPr lang="en-US" altLang="pt-BR" sz="2400" dirty="0">
                <a:latin typeface="Arial" panose="020B0604020202020204" pitchFamily="34" charset="0"/>
                <a:cs typeface="Arial" panose="020B0604020202020204" pitchFamily="34" charset="0"/>
                <a:sym typeface="+mn-ea"/>
              </a:rPr>
              <a:t> com </a:t>
            </a:r>
            <a:r>
              <a:rPr lang="en-US" altLang="pt-BR" sz="2400" dirty="0" err="1">
                <a:latin typeface="Arial" panose="020B0604020202020204" pitchFamily="34" charset="0"/>
                <a:cs typeface="Arial" panose="020B0604020202020204" pitchFamily="34" charset="0"/>
                <a:sym typeface="+mn-ea"/>
              </a:rPr>
              <a:t>personalidade</a:t>
            </a:r>
            <a:r>
              <a:rPr lang="en-US" altLang="pt-BR" sz="2400" dirty="0">
                <a:latin typeface="Arial" panose="020B0604020202020204" pitchFamily="34" charset="0"/>
                <a:cs typeface="Arial" panose="020B0604020202020204" pitchFamily="34" charset="0"/>
                <a:sym typeface="+mn-ea"/>
              </a:rPr>
              <a:t> </a:t>
            </a:r>
            <a:r>
              <a:rPr lang="en-US" altLang="pt-BR" sz="2400" dirty="0" err="1">
                <a:latin typeface="Arial" panose="020B0604020202020204" pitchFamily="34" charset="0"/>
                <a:cs typeface="Arial" panose="020B0604020202020204" pitchFamily="34" charset="0"/>
                <a:sym typeface="+mn-ea"/>
              </a:rPr>
              <a:t>jur</a:t>
            </a:r>
            <a:r>
              <a:rPr lang="en-US" altLang="en-US" sz="2400" dirty="0" err="1">
                <a:latin typeface="Arial" panose="020B0604020202020204" pitchFamily="34" charset="0"/>
                <a:cs typeface="Arial" panose="020B0604020202020204" pitchFamily="34" charset="0"/>
                <a:sym typeface="+mn-ea"/>
              </a:rPr>
              <a:t>í</a:t>
            </a:r>
            <a:r>
              <a:rPr lang="en-US" altLang="pt-BR" sz="2400" dirty="0" err="1">
                <a:latin typeface="Arial" panose="020B0604020202020204" pitchFamily="34" charset="0"/>
                <a:cs typeface="Arial" panose="020B0604020202020204" pitchFamily="34" charset="0"/>
                <a:sym typeface="+mn-ea"/>
              </a:rPr>
              <a:t>dica</a:t>
            </a:r>
            <a:r>
              <a:rPr lang="en-US" altLang="pt-BR" sz="2400" dirty="0">
                <a:latin typeface="Arial" panose="020B0604020202020204" pitchFamily="34" charset="0"/>
                <a:cs typeface="Arial" panose="020B0604020202020204" pitchFamily="34" charset="0"/>
                <a:sym typeface="+mn-ea"/>
              </a:rPr>
              <a:t>, </a:t>
            </a:r>
            <a:r>
              <a:rPr lang="en-US" altLang="pt-BR" sz="2400" dirty="0" err="1">
                <a:latin typeface="Arial" panose="020B0604020202020204" pitchFamily="34" charset="0"/>
                <a:cs typeface="Arial" panose="020B0604020202020204" pitchFamily="34" charset="0"/>
                <a:sym typeface="+mn-ea"/>
              </a:rPr>
              <a:t>criada</a:t>
            </a:r>
            <a:r>
              <a:rPr lang="en-US" altLang="pt-BR" sz="2400" dirty="0">
                <a:latin typeface="Arial" panose="020B0604020202020204" pitchFamily="34" charset="0"/>
                <a:cs typeface="Arial" panose="020B0604020202020204" pitchFamily="34" charset="0"/>
                <a:sym typeface="+mn-ea"/>
              </a:rPr>
              <a:t> para </a:t>
            </a:r>
            <a:r>
              <a:rPr lang="en-US" altLang="pt-BR" sz="2400" dirty="0" err="1">
                <a:latin typeface="Arial" panose="020B0604020202020204" pitchFamily="34" charset="0"/>
                <a:cs typeface="Arial" panose="020B0604020202020204" pitchFamily="34" charset="0"/>
                <a:sym typeface="+mn-ea"/>
              </a:rPr>
              <a:t>desenvolver</a:t>
            </a:r>
            <a:r>
              <a:rPr lang="en-US" altLang="pt-BR" sz="2400" dirty="0">
                <a:latin typeface="Arial" panose="020B0604020202020204" pitchFamily="34" charset="0"/>
                <a:cs typeface="Arial" panose="020B0604020202020204" pitchFamily="34" charset="0"/>
                <a:sym typeface="+mn-ea"/>
              </a:rPr>
              <a:t> </a:t>
            </a:r>
            <a:r>
              <a:rPr lang="en-US" altLang="pt-BR" sz="2400" dirty="0" err="1">
                <a:latin typeface="Arial" panose="020B0604020202020204" pitchFamily="34" charset="0"/>
                <a:cs typeface="Arial" panose="020B0604020202020204" pitchFamily="34" charset="0"/>
                <a:sym typeface="+mn-ea"/>
              </a:rPr>
              <a:t>atividades</a:t>
            </a:r>
            <a:r>
              <a:rPr lang="en-US" altLang="pt-BR" sz="2400" dirty="0">
                <a:latin typeface="Arial" panose="020B0604020202020204" pitchFamily="34" charset="0"/>
                <a:cs typeface="Arial" panose="020B0604020202020204" pitchFamily="34" charset="0"/>
                <a:sym typeface="+mn-ea"/>
              </a:rPr>
              <a:t> </a:t>
            </a:r>
            <a:r>
              <a:rPr lang="en-US" altLang="pt-BR" sz="2400" dirty="0" err="1">
                <a:latin typeface="Arial" panose="020B0604020202020204" pitchFamily="34" charset="0"/>
                <a:cs typeface="Arial" panose="020B0604020202020204" pitchFamily="34" charset="0"/>
                <a:sym typeface="+mn-ea"/>
              </a:rPr>
              <a:t>sem</a:t>
            </a:r>
            <a:r>
              <a:rPr lang="en-US" altLang="pt-BR" sz="2400" dirty="0">
                <a:latin typeface="Arial" panose="020B0604020202020204" pitchFamily="34" charset="0"/>
                <a:cs typeface="Arial" panose="020B0604020202020204" pitchFamily="34" charset="0"/>
                <a:sym typeface="+mn-ea"/>
              </a:rPr>
              <a:t> fins </a:t>
            </a:r>
            <a:r>
              <a:rPr lang="en-US" altLang="pt-BR" sz="2400" dirty="0" err="1">
                <a:latin typeface="Arial" panose="020B0604020202020204" pitchFamily="34" charset="0"/>
                <a:cs typeface="Arial" panose="020B0604020202020204" pitchFamily="34" charset="0"/>
                <a:sym typeface="+mn-ea"/>
              </a:rPr>
              <a:t>lucrativos</a:t>
            </a:r>
            <a:r>
              <a:rPr lang="en-US" altLang="pt-BR" sz="2400" dirty="0">
                <a:latin typeface="Arial" panose="020B0604020202020204" pitchFamily="34" charset="0"/>
                <a:cs typeface="Arial" panose="020B0604020202020204" pitchFamily="34" charset="0"/>
                <a:sym typeface="+mn-ea"/>
              </a:rPr>
              <a:t>. </a:t>
            </a:r>
          </a:p>
        </p:txBody>
      </p:sp>
    </p:spTree>
    <p:extLst>
      <p:ext uri="{BB962C8B-B14F-4D97-AF65-F5344CB8AC3E}">
        <p14:creationId xmlns:p14="http://schemas.microsoft.com/office/powerpoint/2010/main" val="169072193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33FFCBE5-0DF1-CAAD-A9DB-1EB7D0E35FF7}"/>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C596287C-8026-9F4B-56BA-73DBE14F0B9F}"/>
              </a:ext>
            </a:extLst>
          </p:cNvPr>
          <p:cNvPicPr preferRelativeResize="0"/>
          <p:nvPr/>
        </p:nvPicPr>
        <p:blipFill>
          <a:blip r:embed="rId3"/>
          <a:stretch>
            <a:fillRect/>
          </a:stretch>
        </p:blipFill>
        <p:spPr>
          <a:xfrm>
            <a:off x="0" y="0"/>
            <a:ext cx="12191987" cy="6858000"/>
          </a:xfrm>
          <a:prstGeom prst="rect">
            <a:avLst/>
          </a:prstGeom>
          <a:noFill/>
          <a:ln>
            <a:noFill/>
          </a:ln>
        </p:spPr>
      </p:pic>
      <p:sp>
        <p:nvSpPr>
          <p:cNvPr id="3" name="CaixaDeTexto 2">
            <a:extLst>
              <a:ext uri="{FF2B5EF4-FFF2-40B4-BE49-F238E27FC236}">
                <a16:creationId xmlns:a16="http://schemas.microsoft.com/office/drawing/2014/main" id="{922AF867-1C2F-970D-C4B4-E34CC2152A59}"/>
              </a:ext>
            </a:extLst>
          </p:cNvPr>
          <p:cNvSpPr txBox="1"/>
          <p:nvPr/>
        </p:nvSpPr>
        <p:spPr>
          <a:xfrm>
            <a:off x="659876" y="169958"/>
            <a:ext cx="11029361" cy="5355312"/>
          </a:xfrm>
          <a:prstGeom prst="rect">
            <a:avLst/>
          </a:prstGeom>
          <a:noFill/>
        </p:spPr>
        <p:txBody>
          <a:bodyPr wrap="square">
            <a:spAutoFit/>
          </a:bodyPr>
          <a:lstStyle/>
          <a:p>
            <a:pPr algn="ctr"/>
            <a:r>
              <a:rPr lang="pt-BR" sz="2400" b="1" u="sng" dirty="0">
                <a:solidFill>
                  <a:srgbClr val="0563C1"/>
                </a:solidFill>
                <a:latin typeface="Arial Black" panose="020B0A04020102020204" pitchFamily="34" charset="0"/>
                <a:cs typeface="Arial" panose="020B0604020202020204" pitchFamily="34" charset="0"/>
                <a:sym typeface="+mn-ea"/>
                <a:hlinkClick r:id="rId4">
                  <a:extLst>
                    <a:ext uri="{A12FA001-AC4F-418D-AE19-62706E023703}">
                      <ahyp:hlinkClr xmlns:ahyp="http://schemas.microsoft.com/office/drawing/2018/hyperlinkcolor" val="tx"/>
                    </a:ext>
                  </a:extLst>
                </a:hlinkClick>
              </a:rPr>
              <a:t>CONTROLE INTERNO MUNICIPAL </a:t>
            </a:r>
            <a:r>
              <a:rPr lang="pt-BR" sz="2400" b="1" u="sng" dirty="0">
                <a:solidFill>
                  <a:srgbClr val="0563C1"/>
                </a:solidFill>
                <a:latin typeface="Arial" panose="020B0604020202020204" pitchFamily="34" charset="0"/>
                <a:cs typeface="Arial" panose="020B0604020202020204" pitchFamily="34" charset="0"/>
                <a:sym typeface="+mn-ea"/>
                <a:hlinkClick r:id="rId4">
                  <a:extLst>
                    <a:ext uri="{A12FA001-AC4F-418D-AE19-62706E023703}">
                      <ahyp:hlinkClr xmlns:ahyp="http://schemas.microsoft.com/office/drawing/2018/hyperlinkcolor" val="tx"/>
                    </a:ext>
                  </a:extLst>
                </a:hlinkClick>
              </a:rPr>
              <a:t>- </a:t>
            </a:r>
            <a:r>
              <a:rPr lang="pt-BR" sz="2400" b="1" u="sng" dirty="0">
                <a:solidFill>
                  <a:srgbClr val="0563C1"/>
                </a:solidFill>
                <a:latin typeface="Arial Black" panose="020B0A04020102020204" pitchFamily="34" charset="0"/>
                <a:cs typeface="Arial" panose="020B0604020202020204" pitchFamily="34" charset="0"/>
                <a:sym typeface="+mn-ea"/>
                <a:hlinkClick r:id="rId4">
                  <a:extLst>
                    <a:ext uri="{A12FA001-AC4F-418D-AE19-62706E023703}">
                      <ahyp:hlinkClr xmlns:ahyp="http://schemas.microsoft.com/office/drawing/2018/hyperlinkcolor" val="tx"/>
                    </a:ext>
                  </a:extLst>
                </a:hlinkClick>
              </a:rPr>
              <a:t>O Controle das Finanças</a:t>
            </a:r>
          </a:p>
          <a:p>
            <a:pPr algn="ctr"/>
            <a:endParaRPr lang="pt-BR" altLang="en-US" sz="2400" b="1" u="sng" dirty="0">
              <a:solidFill>
                <a:srgbClr val="0563C1"/>
              </a:solidFill>
              <a:latin typeface="Arial Black" panose="020B0A04020102020204" pitchFamily="34" charset="0"/>
              <a:cs typeface="Arial" panose="020B0604020202020204" pitchFamily="34" charset="0"/>
              <a:sym typeface="+mn-ea"/>
              <a:hlinkClick r:id="rId4">
                <a:extLst>
                  <a:ext uri="{A12FA001-AC4F-418D-AE19-62706E023703}">
                    <ahyp:hlinkClr xmlns:ahyp="http://schemas.microsoft.com/office/drawing/2018/hyperlinkcolor" val="tx"/>
                  </a:ext>
                </a:extLst>
              </a:hlinkClick>
            </a:endParaRPr>
          </a:p>
          <a:p>
            <a:pPr algn="ctr"/>
            <a:r>
              <a:rPr lang="pt-BR" altLang="en-US" sz="2400" b="1" dirty="0">
                <a:solidFill>
                  <a:schemeClr val="accent2"/>
                </a:solidFill>
                <a:latin typeface="Arial Black" panose="020B0A04020102020204" pitchFamily="34" charset="0"/>
                <a:cs typeface="Arial" panose="020B0604020202020204" pitchFamily="34" charset="0"/>
                <a:sym typeface="+mn-ea"/>
                <a:hlinkClick r:id="rId4">
                  <a:extLst>
                    <a:ext uri="{A12FA001-AC4F-418D-AE19-62706E023703}">
                      <ahyp:hlinkClr xmlns:ahyp="http://schemas.microsoft.com/office/drawing/2018/hyperlinkcolor" val="tx"/>
                    </a:ext>
                  </a:extLst>
                </a:hlinkClick>
              </a:rPr>
              <a:t>4. ORGANIZAÇÃO MUNICIPAL:</a:t>
            </a:r>
          </a:p>
          <a:p>
            <a:pPr algn="just"/>
            <a:endParaRPr lang="en-US" altLang="pt-BR" sz="2400" dirty="0">
              <a:latin typeface="Arial" panose="020B0604020202020204" pitchFamily="34" charset="0"/>
              <a:cs typeface="Arial" panose="020B0604020202020204" pitchFamily="34" charset="0"/>
              <a:sym typeface="+mn-ea"/>
            </a:endParaRPr>
          </a:p>
          <a:p>
            <a:pPr algn="just"/>
            <a:r>
              <a:rPr lang="en-US" altLang="pt-BR" sz="2400" b="1" dirty="0" err="1">
                <a:latin typeface="Arial" panose="020B0604020202020204" pitchFamily="34" charset="0"/>
                <a:cs typeface="Arial" panose="020B0604020202020204" pitchFamily="34" charset="0"/>
                <a:sym typeface="+mn-ea"/>
              </a:rPr>
              <a:t>Compet</a:t>
            </a:r>
            <a:r>
              <a:rPr lang="en-US" altLang="en-US" sz="2400" b="1" dirty="0" err="1">
                <a:latin typeface="Arial" panose="020B0604020202020204" pitchFamily="34" charset="0"/>
                <a:cs typeface="Arial" panose="020B0604020202020204" pitchFamily="34" charset="0"/>
                <a:sym typeface="+mn-ea"/>
              </a:rPr>
              <a:t>ê</a:t>
            </a:r>
            <a:r>
              <a:rPr lang="en-US" altLang="pt-BR" sz="2400" b="1" dirty="0" err="1">
                <a:latin typeface="Arial" panose="020B0604020202020204" pitchFamily="34" charset="0"/>
                <a:cs typeface="Arial" panose="020B0604020202020204" pitchFamily="34" charset="0"/>
                <a:sym typeface="+mn-ea"/>
              </a:rPr>
              <a:t>ncias</a:t>
            </a:r>
            <a:r>
              <a:rPr lang="en-US" altLang="pt-BR" sz="2400" b="1" dirty="0">
                <a:latin typeface="Arial" panose="020B0604020202020204" pitchFamily="34" charset="0"/>
                <a:cs typeface="Arial" panose="020B0604020202020204" pitchFamily="34" charset="0"/>
                <a:sym typeface="+mn-ea"/>
              </a:rPr>
              <a:t> do </a:t>
            </a:r>
            <a:r>
              <a:rPr lang="en-US" altLang="pt-BR" sz="2400" b="1" dirty="0" err="1">
                <a:latin typeface="Arial" panose="020B0604020202020204" pitchFamily="34" charset="0"/>
                <a:cs typeface="Arial" panose="020B0604020202020204" pitchFamily="34" charset="0"/>
                <a:sym typeface="+mn-ea"/>
              </a:rPr>
              <a:t>Munic</a:t>
            </a:r>
            <a:r>
              <a:rPr lang="en-US" altLang="en-US" sz="2400" b="1" dirty="0" err="1">
                <a:latin typeface="Arial" panose="020B0604020202020204" pitchFamily="34" charset="0"/>
                <a:cs typeface="Arial" panose="020B0604020202020204" pitchFamily="34" charset="0"/>
                <a:sym typeface="+mn-ea"/>
              </a:rPr>
              <a:t>í</a:t>
            </a:r>
            <a:r>
              <a:rPr lang="en-US" altLang="pt-BR" sz="2400" b="1" dirty="0" err="1">
                <a:latin typeface="Arial" panose="020B0604020202020204" pitchFamily="34" charset="0"/>
                <a:cs typeface="Arial" panose="020B0604020202020204" pitchFamily="34" charset="0"/>
                <a:sym typeface="+mn-ea"/>
              </a:rPr>
              <a:t>pio</a:t>
            </a:r>
            <a:r>
              <a:rPr lang="en-US" altLang="pt-BR" sz="2400" b="1" dirty="0">
                <a:latin typeface="Arial" panose="020B0604020202020204" pitchFamily="34" charset="0"/>
                <a:cs typeface="Arial" panose="020B0604020202020204" pitchFamily="34" charset="0"/>
                <a:sym typeface="+mn-ea"/>
              </a:rPr>
              <a:t>:</a:t>
            </a:r>
          </a:p>
          <a:p>
            <a:pPr algn="just"/>
            <a:endParaRPr lang="en-US" altLang="pt-BR" sz="2400" b="1" dirty="0">
              <a:latin typeface="Arial" panose="020B0604020202020204" pitchFamily="34" charset="0"/>
              <a:cs typeface="Arial" panose="020B0604020202020204" pitchFamily="34" charset="0"/>
              <a:sym typeface="+mn-ea"/>
            </a:endParaRPr>
          </a:p>
          <a:p>
            <a:pPr marL="285750" indent="-285750" algn="just">
              <a:buFont typeface="Arial" panose="020B0604020202020204" pitchFamily="34" charset="0"/>
              <a:buChar char="•"/>
            </a:pPr>
            <a:r>
              <a:rPr lang="en-US" altLang="pt-BR" sz="1800" b="1" dirty="0" err="1">
                <a:latin typeface="Arial" panose="020B0604020202020204" pitchFamily="34" charset="0"/>
                <a:cs typeface="Arial" panose="020B0604020202020204" pitchFamily="34" charset="0"/>
                <a:sym typeface="+mn-ea"/>
              </a:rPr>
              <a:t>Compet</a:t>
            </a:r>
            <a:r>
              <a:rPr lang="en-US" altLang="en-US" sz="1800" b="1" dirty="0" err="1">
                <a:latin typeface="Arial" panose="020B0604020202020204" pitchFamily="34" charset="0"/>
                <a:cs typeface="Arial" panose="020B0604020202020204" pitchFamily="34" charset="0"/>
                <a:sym typeface="+mn-ea"/>
              </a:rPr>
              <a:t>ê</a:t>
            </a:r>
            <a:r>
              <a:rPr lang="en-US" altLang="pt-BR" sz="1800" b="1" dirty="0" err="1">
                <a:latin typeface="Arial" panose="020B0604020202020204" pitchFamily="34" charset="0"/>
                <a:cs typeface="Arial" panose="020B0604020202020204" pitchFamily="34" charset="0"/>
                <a:sym typeface="+mn-ea"/>
              </a:rPr>
              <a:t>ncias</a:t>
            </a:r>
            <a:r>
              <a:rPr lang="en-US" altLang="pt-BR" sz="1800" b="1" dirty="0">
                <a:latin typeface="Arial" panose="020B0604020202020204" pitchFamily="34" charset="0"/>
                <a:cs typeface="Arial" panose="020B0604020202020204" pitchFamily="34" charset="0"/>
                <a:sym typeface="+mn-ea"/>
              </a:rPr>
              <a:t> </a:t>
            </a:r>
            <a:r>
              <a:rPr lang="en-US" altLang="pt-BR" sz="1800" b="1" dirty="0" err="1">
                <a:latin typeface="Arial" panose="020B0604020202020204" pitchFamily="34" charset="0"/>
                <a:cs typeface="Arial" panose="020B0604020202020204" pitchFamily="34" charset="0"/>
                <a:sym typeface="+mn-ea"/>
              </a:rPr>
              <a:t>Privativas</a:t>
            </a:r>
            <a:r>
              <a:rPr lang="en-US" altLang="pt-BR" sz="1800" b="1" dirty="0">
                <a:latin typeface="Arial" panose="020B0604020202020204" pitchFamily="34" charset="0"/>
                <a:cs typeface="Arial" panose="020B0604020202020204" pitchFamily="34" charset="0"/>
                <a:sym typeface="+mn-ea"/>
              </a:rPr>
              <a:t>: </a:t>
            </a:r>
            <a:r>
              <a:rPr lang="en-US" altLang="pt-BR" sz="1800" dirty="0" err="1">
                <a:latin typeface="Arial" panose="020B0604020202020204" pitchFamily="34" charset="0"/>
                <a:cs typeface="Arial" panose="020B0604020202020204" pitchFamily="34" charset="0"/>
                <a:sym typeface="+mn-ea"/>
              </a:rPr>
              <a:t>Referem</a:t>
            </a:r>
            <a:r>
              <a:rPr lang="en-US" altLang="pt-BR" sz="1800" dirty="0">
                <a:latin typeface="Arial" panose="020B0604020202020204" pitchFamily="34" charset="0"/>
                <a:cs typeface="Arial" panose="020B0604020202020204" pitchFamily="34" charset="0"/>
                <a:sym typeface="+mn-ea"/>
              </a:rPr>
              <a:t>-se a </a:t>
            </a:r>
            <a:r>
              <a:rPr lang="en-US" altLang="pt-BR" sz="1800" dirty="0" err="1">
                <a:latin typeface="Arial" panose="020B0604020202020204" pitchFamily="34" charset="0"/>
                <a:cs typeface="Arial" panose="020B0604020202020204" pitchFamily="34" charset="0"/>
                <a:sym typeface="+mn-ea"/>
              </a:rPr>
              <a:t>assuntos</a:t>
            </a:r>
            <a:r>
              <a:rPr lang="en-US" altLang="pt-BR" sz="1800" dirty="0">
                <a:latin typeface="Arial" panose="020B0604020202020204" pitchFamily="34" charset="0"/>
                <a:cs typeface="Arial" panose="020B0604020202020204" pitchFamily="34" charset="0"/>
                <a:sym typeface="+mn-ea"/>
              </a:rPr>
              <a:t> de interesse local, </a:t>
            </a:r>
            <a:r>
              <a:rPr lang="en-US" altLang="pt-BR" sz="1800" dirty="0" err="1">
                <a:latin typeface="Arial" panose="020B0604020202020204" pitchFamily="34" charset="0"/>
                <a:cs typeface="Arial" panose="020B0604020202020204" pitchFamily="34" charset="0"/>
                <a:sym typeface="+mn-ea"/>
              </a:rPr>
              <a:t>como</a:t>
            </a:r>
            <a:r>
              <a:rPr lang="en-US" altLang="pt-BR" sz="1800" dirty="0">
                <a:latin typeface="Arial" panose="020B0604020202020204" pitchFamily="34" charset="0"/>
                <a:cs typeface="Arial" panose="020B0604020202020204" pitchFamily="34" charset="0"/>
                <a:sym typeface="+mn-ea"/>
              </a:rPr>
              <a:t> </a:t>
            </a:r>
            <a:r>
              <a:rPr lang="en-US" altLang="pt-BR" sz="1800" dirty="0" err="1">
                <a:latin typeface="Arial" panose="020B0604020202020204" pitchFamily="34" charset="0"/>
                <a:cs typeface="Arial" panose="020B0604020202020204" pitchFamily="34" charset="0"/>
                <a:sym typeface="+mn-ea"/>
              </a:rPr>
              <a:t>limpeza</a:t>
            </a:r>
            <a:r>
              <a:rPr lang="en-US" altLang="pt-BR" sz="1800" dirty="0">
                <a:latin typeface="Arial" panose="020B0604020202020204" pitchFamily="34" charset="0"/>
                <a:cs typeface="Arial" panose="020B0604020202020204" pitchFamily="34" charset="0"/>
                <a:sym typeface="+mn-ea"/>
              </a:rPr>
              <a:t> </a:t>
            </a:r>
            <a:r>
              <a:rPr lang="en-US" altLang="pt-BR" sz="1800" dirty="0" err="1">
                <a:latin typeface="Arial" panose="020B0604020202020204" pitchFamily="34" charset="0"/>
                <a:cs typeface="Arial" panose="020B0604020202020204" pitchFamily="34" charset="0"/>
                <a:sym typeface="+mn-ea"/>
              </a:rPr>
              <a:t>urbana</a:t>
            </a:r>
            <a:r>
              <a:rPr lang="en-US" altLang="pt-BR" sz="1800" dirty="0">
                <a:latin typeface="Arial" panose="020B0604020202020204" pitchFamily="34" charset="0"/>
                <a:cs typeface="Arial" panose="020B0604020202020204" pitchFamily="34" charset="0"/>
                <a:sym typeface="+mn-ea"/>
              </a:rPr>
              <a:t>, </a:t>
            </a:r>
            <a:r>
              <a:rPr lang="en-US" altLang="pt-BR" sz="1800" dirty="0" err="1">
                <a:latin typeface="Arial" panose="020B0604020202020204" pitchFamily="34" charset="0"/>
                <a:cs typeface="Arial" panose="020B0604020202020204" pitchFamily="34" charset="0"/>
                <a:sym typeface="+mn-ea"/>
              </a:rPr>
              <a:t>organiza</a:t>
            </a:r>
            <a:r>
              <a:rPr lang="" altLang="en-US" sz="1800" dirty="0">
                <a:latin typeface="Arial" panose="020B0604020202020204" pitchFamily="34" charset="0"/>
                <a:cs typeface="Arial" panose="020B0604020202020204" pitchFamily="34" charset="0"/>
                <a:sym typeface="+mn-ea"/>
              </a:rPr>
              <a:t>ç</a:t>
            </a:r>
            <a:r>
              <a:rPr lang="en-US" altLang="en-US" sz="1800" dirty="0" err="1">
                <a:latin typeface="Arial" panose="020B0604020202020204" pitchFamily="34" charset="0"/>
                <a:cs typeface="Arial" panose="020B0604020202020204" pitchFamily="34" charset="0"/>
                <a:sym typeface="+mn-ea"/>
              </a:rPr>
              <a:t>ã</a:t>
            </a:r>
            <a:r>
              <a:rPr lang="en-US" altLang="pt-BR" sz="1800" dirty="0" err="1">
                <a:latin typeface="Arial" panose="020B0604020202020204" pitchFamily="34" charset="0"/>
                <a:cs typeface="Arial" panose="020B0604020202020204" pitchFamily="34" charset="0"/>
                <a:sym typeface="+mn-ea"/>
              </a:rPr>
              <a:t>o</a:t>
            </a:r>
            <a:r>
              <a:rPr lang="en-US" altLang="pt-BR" sz="1800" dirty="0">
                <a:latin typeface="Arial" panose="020B0604020202020204" pitchFamily="34" charset="0"/>
                <a:cs typeface="Arial" panose="020B0604020202020204" pitchFamily="34" charset="0"/>
                <a:sym typeface="+mn-ea"/>
              </a:rPr>
              <a:t> de </a:t>
            </a:r>
            <a:r>
              <a:rPr lang="en-US" altLang="pt-BR" sz="1800" dirty="0" err="1">
                <a:latin typeface="Arial" panose="020B0604020202020204" pitchFamily="34" charset="0"/>
                <a:cs typeface="Arial" panose="020B0604020202020204" pitchFamily="34" charset="0"/>
                <a:sym typeface="+mn-ea"/>
              </a:rPr>
              <a:t>servi</a:t>
            </a:r>
            <a:r>
              <a:rPr lang="" altLang="en-US" sz="1800" dirty="0">
                <a:latin typeface="Arial" panose="020B0604020202020204" pitchFamily="34" charset="0"/>
                <a:cs typeface="Arial" panose="020B0604020202020204" pitchFamily="34" charset="0"/>
                <a:sym typeface="+mn-ea"/>
              </a:rPr>
              <a:t>ç</a:t>
            </a:r>
            <a:r>
              <a:rPr lang="en-US" altLang="pt-BR" sz="1800" dirty="0" err="1">
                <a:latin typeface="Arial" panose="020B0604020202020204" pitchFamily="34" charset="0"/>
                <a:cs typeface="Arial" panose="020B0604020202020204" pitchFamily="34" charset="0"/>
                <a:sym typeface="+mn-ea"/>
              </a:rPr>
              <a:t>os</a:t>
            </a:r>
            <a:r>
              <a:rPr lang="en-US" altLang="pt-BR" sz="1800" dirty="0">
                <a:latin typeface="Arial" panose="020B0604020202020204" pitchFamily="34" charset="0"/>
                <a:cs typeface="Arial" panose="020B0604020202020204" pitchFamily="34" charset="0"/>
                <a:sym typeface="+mn-ea"/>
              </a:rPr>
              <a:t>, </a:t>
            </a:r>
            <a:r>
              <a:rPr lang="en-US" altLang="pt-BR" sz="1800" dirty="0" err="1">
                <a:latin typeface="Arial" panose="020B0604020202020204" pitchFamily="34" charset="0"/>
                <a:cs typeface="Arial" panose="020B0604020202020204" pitchFamily="34" charset="0"/>
                <a:sym typeface="+mn-ea"/>
              </a:rPr>
              <a:t>estradas</a:t>
            </a:r>
            <a:r>
              <a:rPr lang="en-US" altLang="pt-BR" sz="1800" dirty="0">
                <a:latin typeface="Arial" panose="020B0604020202020204" pitchFamily="34" charset="0"/>
                <a:cs typeface="Arial" panose="020B0604020202020204" pitchFamily="34" charset="0"/>
                <a:sym typeface="+mn-ea"/>
              </a:rPr>
              <a:t> </a:t>
            </a:r>
            <a:r>
              <a:rPr lang="en-US" altLang="pt-BR" sz="1800" dirty="0" err="1">
                <a:latin typeface="Arial" panose="020B0604020202020204" pitchFamily="34" charset="0"/>
                <a:cs typeface="Arial" panose="020B0604020202020204" pitchFamily="34" charset="0"/>
                <a:sym typeface="+mn-ea"/>
              </a:rPr>
              <a:t>vicinais</a:t>
            </a:r>
            <a:r>
              <a:rPr lang="en-US" altLang="pt-BR" sz="1800" dirty="0">
                <a:latin typeface="Arial" panose="020B0604020202020204" pitchFamily="34" charset="0"/>
                <a:cs typeface="Arial" panose="020B0604020202020204" pitchFamily="34" charset="0"/>
                <a:sym typeface="+mn-ea"/>
              </a:rPr>
              <a:t>, entre outros.</a:t>
            </a:r>
          </a:p>
          <a:p>
            <a:pPr marL="285750" indent="-285750" algn="just">
              <a:buFont typeface="Arial" panose="020B0604020202020204" pitchFamily="34" charset="0"/>
              <a:buChar char="•"/>
            </a:pPr>
            <a:endParaRPr lang="en-US" altLang="pt-BR" sz="1800" dirty="0">
              <a:latin typeface="Arial" panose="020B0604020202020204" pitchFamily="34" charset="0"/>
              <a:cs typeface="Arial" panose="020B0604020202020204" pitchFamily="34" charset="0"/>
              <a:sym typeface="+mn-ea"/>
            </a:endParaRPr>
          </a:p>
          <a:p>
            <a:pPr marL="285750" indent="-285750" algn="just">
              <a:buFont typeface="Arial" panose="020B0604020202020204" pitchFamily="34" charset="0"/>
              <a:buChar char="•"/>
            </a:pPr>
            <a:r>
              <a:rPr lang="en-US" altLang="pt-BR" sz="1800" b="1" dirty="0" err="1">
                <a:latin typeface="Arial" panose="020B0604020202020204" pitchFamily="34" charset="0"/>
                <a:cs typeface="Arial" panose="020B0604020202020204" pitchFamily="34" charset="0"/>
                <a:sym typeface="+mn-ea"/>
              </a:rPr>
              <a:t>Compet</a:t>
            </a:r>
            <a:r>
              <a:rPr lang="en-US" altLang="en-US" sz="1800" b="1" dirty="0" err="1">
                <a:latin typeface="Arial" panose="020B0604020202020204" pitchFamily="34" charset="0"/>
                <a:cs typeface="Arial" panose="020B0604020202020204" pitchFamily="34" charset="0"/>
                <a:sym typeface="+mn-ea"/>
              </a:rPr>
              <a:t>ê</a:t>
            </a:r>
            <a:r>
              <a:rPr lang="en-US" altLang="pt-BR" sz="1800" b="1" dirty="0" err="1">
                <a:latin typeface="Arial" panose="020B0604020202020204" pitchFamily="34" charset="0"/>
                <a:cs typeface="Arial" panose="020B0604020202020204" pitchFamily="34" charset="0"/>
                <a:sym typeface="+mn-ea"/>
              </a:rPr>
              <a:t>ncias</a:t>
            </a:r>
            <a:r>
              <a:rPr lang="en-US" altLang="pt-BR" sz="1800" b="1" dirty="0">
                <a:latin typeface="Arial" panose="020B0604020202020204" pitchFamily="34" charset="0"/>
                <a:cs typeface="Arial" panose="020B0604020202020204" pitchFamily="34" charset="0"/>
                <a:sym typeface="+mn-ea"/>
              </a:rPr>
              <a:t> </a:t>
            </a:r>
            <a:r>
              <a:rPr lang="en-US" altLang="pt-BR" sz="1800" b="1" dirty="0" err="1">
                <a:latin typeface="Arial" panose="020B0604020202020204" pitchFamily="34" charset="0"/>
                <a:cs typeface="Arial" panose="020B0604020202020204" pitchFamily="34" charset="0"/>
                <a:sym typeface="+mn-ea"/>
              </a:rPr>
              <a:t>Comuns</a:t>
            </a:r>
            <a:r>
              <a:rPr lang="en-US" altLang="pt-BR" sz="1800" b="1" dirty="0">
                <a:latin typeface="Arial" panose="020B0604020202020204" pitchFamily="34" charset="0"/>
                <a:cs typeface="Arial" panose="020B0604020202020204" pitchFamily="34" charset="0"/>
                <a:sym typeface="+mn-ea"/>
              </a:rPr>
              <a:t>: </a:t>
            </a:r>
            <a:r>
              <a:rPr lang="en-US" altLang="pt-BR" sz="1800" dirty="0" err="1">
                <a:latin typeface="Arial" panose="020B0604020202020204" pitchFamily="34" charset="0"/>
                <a:cs typeface="Arial" panose="020B0604020202020204" pitchFamily="34" charset="0"/>
                <a:sym typeface="+mn-ea"/>
              </a:rPr>
              <a:t>Aquelas</a:t>
            </a:r>
            <a:r>
              <a:rPr lang="en-US" altLang="pt-BR" sz="1800" dirty="0">
                <a:latin typeface="Arial" panose="020B0604020202020204" pitchFamily="34" charset="0"/>
                <a:cs typeface="Arial" panose="020B0604020202020204" pitchFamily="34" charset="0"/>
                <a:sym typeface="+mn-ea"/>
              </a:rPr>
              <a:t> </a:t>
            </a:r>
            <a:r>
              <a:rPr lang="en-US" altLang="pt-BR" sz="1800" dirty="0" err="1">
                <a:latin typeface="Arial" panose="020B0604020202020204" pitchFamily="34" charset="0"/>
                <a:cs typeface="Arial" panose="020B0604020202020204" pitchFamily="34" charset="0"/>
                <a:sym typeface="+mn-ea"/>
              </a:rPr>
              <a:t>exercidas</a:t>
            </a:r>
            <a:r>
              <a:rPr lang="en-US" altLang="pt-BR" sz="1800" dirty="0">
                <a:latin typeface="Arial" panose="020B0604020202020204" pitchFamily="34" charset="0"/>
                <a:cs typeface="Arial" panose="020B0604020202020204" pitchFamily="34" charset="0"/>
                <a:sym typeface="+mn-ea"/>
              </a:rPr>
              <a:t> </a:t>
            </a:r>
            <a:r>
              <a:rPr lang="en-US" altLang="pt-BR" sz="1800" dirty="0" err="1">
                <a:latin typeface="Arial" panose="020B0604020202020204" pitchFamily="34" charset="0"/>
                <a:cs typeface="Arial" panose="020B0604020202020204" pitchFamily="34" charset="0"/>
                <a:sym typeface="+mn-ea"/>
              </a:rPr>
              <a:t>em</a:t>
            </a:r>
            <a:r>
              <a:rPr lang="en-US" altLang="pt-BR" sz="1800" dirty="0">
                <a:latin typeface="Arial" panose="020B0604020202020204" pitchFamily="34" charset="0"/>
                <a:cs typeface="Arial" panose="020B0604020202020204" pitchFamily="34" charset="0"/>
                <a:sym typeface="+mn-ea"/>
              </a:rPr>
              <a:t> conjunto com outros </a:t>
            </a:r>
            <a:r>
              <a:rPr lang="en-US" altLang="pt-BR" sz="1800" dirty="0" err="1">
                <a:latin typeface="Arial" panose="020B0604020202020204" pitchFamily="34" charset="0"/>
                <a:cs typeface="Arial" panose="020B0604020202020204" pitchFamily="34" charset="0"/>
                <a:sym typeface="+mn-ea"/>
              </a:rPr>
              <a:t>entes</a:t>
            </a:r>
            <a:r>
              <a:rPr lang="en-US" altLang="pt-BR" sz="1800" dirty="0">
                <a:latin typeface="Arial" panose="020B0604020202020204" pitchFamily="34" charset="0"/>
                <a:cs typeface="Arial" panose="020B0604020202020204" pitchFamily="34" charset="0"/>
                <a:sym typeface="+mn-ea"/>
              </a:rPr>
              <a:t> </a:t>
            </a:r>
            <a:r>
              <a:rPr lang="en-US" altLang="pt-BR" sz="1800" dirty="0" err="1">
                <a:latin typeface="Arial" panose="020B0604020202020204" pitchFamily="34" charset="0"/>
                <a:cs typeface="Arial" panose="020B0604020202020204" pitchFamily="34" charset="0"/>
                <a:sym typeface="+mn-ea"/>
              </a:rPr>
              <a:t>federativos</a:t>
            </a:r>
            <a:r>
              <a:rPr lang="en-US" altLang="pt-BR" sz="1800" dirty="0">
                <a:latin typeface="Arial" panose="020B0604020202020204" pitchFamily="34" charset="0"/>
                <a:cs typeface="Arial" panose="020B0604020202020204" pitchFamily="34" charset="0"/>
                <a:sym typeface="+mn-ea"/>
              </a:rPr>
              <a:t> (</a:t>
            </a:r>
            <a:r>
              <a:rPr lang="en-US" altLang="pt-BR" sz="1800" dirty="0" err="1">
                <a:latin typeface="Arial" panose="020B0604020202020204" pitchFamily="34" charset="0"/>
                <a:cs typeface="Arial" panose="020B0604020202020204" pitchFamily="34" charset="0"/>
                <a:sym typeface="+mn-ea"/>
              </a:rPr>
              <a:t>Estados</a:t>
            </a:r>
            <a:r>
              <a:rPr lang="en-US" altLang="pt-BR" sz="1800" dirty="0">
                <a:latin typeface="Arial" panose="020B0604020202020204" pitchFamily="34" charset="0"/>
                <a:cs typeface="Arial" panose="020B0604020202020204" pitchFamily="34" charset="0"/>
                <a:sym typeface="+mn-ea"/>
              </a:rPr>
              <a:t> e </a:t>
            </a:r>
            <a:r>
              <a:rPr lang="en-US" altLang="pt-BR" sz="1800" dirty="0" err="1">
                <a:latin typeface="Arial" panose="020B0604020202020204" pitchFamily="34" charset="0"/>
                <a:cs typeface="Arial" panose="020B0604020202020204" pitchFamily="34" charset="0"/>
                <a:sym typeface="+mn-ea"/>
              </a:rPr>
              <a:t>Uni</a:t>
            </a:r>
            <a:r>
              <a:rPr lang="en-US" altLang="en-US" sz="1800" dirty="0" err="1">
                <a:latin typeface="Arial" panose="020B0604020202020204" pitchFamily="34" charset="0"/>
                <a:cs typeface="Arial" panose="020B0604020202020204" pitchFamily="34" charset="0"/>
                <a:sym typeface="+mn-ea"/>
              </a:rPr>
              <a:t>ã</a:t>
            </a:r>
            <a:r>
              <a:rPr lang="en-US" altLang="pt-BR" sz="1800" dirty="0" err="1">
                <a:latin typeface="Arial" panose="020B0604020202020204" pitchFamily="34" charset="0"/>
                <a:cs typeface="Arial" panose="020B0604020202020204" pitchFamily="34" charset="0"/>
                <a:sym typeface="+mn-ea"/>
              </a:rPr>
              <a:t>o</a:t>
            </a:r>
            <a:r>
              <a:rPr lang="en-US" altLang="pt-BR" sz="1800" dirty="0">
                <a:latin typeface="Arial" panose="020B0604020202020204" pitchFamily="34" charset="0"/>
                <a:cs typeface="Arial" panose="020B0604020202020204" pitchFamily="34" charset="0"/>
                <a:sym typeface="+mn-ea"/>
              </a:rPr>
              <a:t>), </a:t>
            </a:r>
            <a:r>
              <a:rPr lang="en-US" altLang="pt-BR" sz="1800" dirty="0" err="1">
                <a:latin typeface="Arial" panose="020B0604020202020204" pitchFamily="34" charset="0"/>
                <a:cs typeface="Arial" panose="020B0604020202020204" pitchFamily="34" charset="0"/>
                <a:sym typeface="+mn-ea"/>
              </a:rPr>
              <a:t>como</a:t>
            </a:r>
            <a:r>
              <a:rPr lang="en-US" altLang="pt-BR" sz="1800" dirty="0">
                <a:latin typeface="Arial" panose="020B0604020202020204" pitchFamily="34" charset="0"/>
                <a:cs typeface="Arial" panose="020B0604020202020204" pitchFamily="34" charset="0"/>
                <a:sym typeface="+mn-ea"/>
              </a:rPr>
              <a:t> a </a:t>
            </a:r>
            <a:r>
              <a:rPr lang="en-US" altLang="pt-BR" sz="1800" dirty="0" err="1">
                <a:latin typeface="Arial" panose="020B0604020202020204" pitchFamily="34" charset="0"/>
                <a:cs typeface="Arial" panose="020B0604020202020204" pitchFamily="34" charset="0"/>
                <a:sym typeface="+mn-ea"/>
              </a:rPr>
              <a:t>prote</a:t>
            </a:r>
            <a:r>
              <a:rPr lang="" altLang="en-US" sz="1800" dirty="0">
                <a:latin typeface="Arial" panose="020B0604020202020204" pitchFamily="34" charset="0"/>
                <a:cs typeface="Arial" panose="020B0604020202020204" pitchFamily="34" charset="0"/>
                <a:sym typeface="+mn-ea"/>
              </a:rPr>
              <a:t>ç</a:t>
            </a:r>
            <a:r>
              <a:rPr lang="en-US" altLang="en-US" sz="1800" dirty="0" err="1">
                <a:latin typeface="Arial" panose="020B0604020202020204" pitchFamily="34" charset="0"/>
                <a:cs typeface="Arial" panose="020B0604020202020204" pitchFamily="34" charset="0"/>
                <a:sym typeface="+mn-ea"/>
              </a:rPr>
              <a:t>ã</a:t>
            </a:r>
            <a:r>
              <a:rPr lang="en-US" altLang="pt-BR" sz="1800" dirty="0" err="1">
                <a:latin typeface="Arial" panose="020B0604020202020204" pitchFamily="34" charset="0"/>
                <a:cs typeface="Arial" panose="020B0604020202020204" pitchFamily="34" charset="0"/>
                <a:sym typeface="+mn-ea"/>
              </a:rPr>
              <a:t>o</a:t>
            </a:r>
            <a:r>
              <a:rPr lang="en-US" altLang="pt-BR" sz="1800" dirty="0">
                <a:latin typeface="Arial" panose="020B0604020202020204" pitchFamily="34" charset="0"/>
                <a:cs typeface="Arial" panose="020B0604020202020204" pitchFamily="34" charset="0"/>
                <a:sym typeface="+mn-ea"/>
              </a:rPr>
              <a:t> do </a:t>
            </a:r>
            <a:r>
              <a:rPr lang="en-US" altLang="pt-BR" sz="1800" dirty="0" err="1">
                <a:latin typeface="Arial" panose="020B0604020202020204" pitchFamily="34" charset="0"/>
                <a:cs typeface="Arial" panose="020B0604020202020204" pitchFamily="34" charset="0"/>
                <a:sym typeface="+mn-ea"/>
              </a:rPr>
              <a:t>meio</a:t>
            </a:r>
            <a:r>
              <a:rPr lang="en-US" altLang="pt-BR" sz="1800" dirty="0">
                <a:latin typeface="Arial" panose="020B0604020202020204" pitchFamily="34" charset="0"/>
                <a:cs typeface="Arial" panose="020B0604020202020204" pitchFamily="34" charset="0"/>
                <a:sym typeface="+mn-ea"/>
              </a:rPr>
              <a:t> </a:t>
            </a:r>
            <a:r>
              <a:rPr lang="en-US" altLang="pt-BR" sz="1800" dirty="0" err="1">
                <a:latin typeface="Arial" panose="020B0604020202020204" pitchFamily="34" charset="0"/>
                <a:cs typeface="Arial" panose="020B0604020202020204" pitchFamily="34" charset="0"/>
                <a:sym typeface="+mn-ea"/>
              </a:rPr>
              <a:t>ambiente</a:t>
            </a:r>
            <a:r>
              <a:rPr lang="en-US" altLang="pt-BR" sz="1800" dirty="0">
                <a:latin typeface="Arial" panose="020B0604020202020204" pitchFamily="34" charset="0"/>
                <a:cs typeface="Arial" panose="020B0604020202020204" pitchFamily="34" charset="0"/>
                <a:sym typeface="+mn-ea"/>
              </a:rPr>
              <a:t>. </a:t>
            </a:r>
          </a:p>
          <a:p>
            <a:pPr marL="285750" indent="-285750" algn="just">
              <a:buFont typeface="Arial" panose="020B0604020202020204" pitchFamily="34" charset="0"/>
              <a:buChar char="•"/>
            </a:pPr>
            <a:endParaRPr lang="en-US" altLang="pt-BR" sz="1800" dirty="0">
              <a:latin typeface="Arial" panose="020B0604020202020204" pitchFamily="34" charset="0"/>
              <a:cs typeface="Arial" panose="020B0604020202020204" pitchFamily="34" charset="0"/>
              <a:sym typeface="+mn-ea"/>
            </a:endParaRPr>
          </a:p>
          <a:p>
            <a:pPr marL="285750" indent="-285750" algn="just">
              <a:buFont typeface="Arial" panose="020B0604020202020204" pitchFamily="34" charset="0"/>
              <a:buChar char="•"/>
            </a:pPr>
            <a:r>
              <a:rPr lang="en-US" altLang="pt-BR" sz="1800" b="1" dirty="0">
                <a:latin typeface="Arial" panose="020B0604020202020204" pitchFamily="34" charset="0"/>
                <a:cs typeface="Arial" panose="020B0604020202020204" pitchFamily="34" charset="0"/>
                <a:sym typeface="+mn-ea"/>
              </a:rPr>
              <a:t>Lei </a:t>
            </a:r>
            <a:r>
              <a:rPr lang="en-US" altLang="pt-BR" sz="1800" b="1" dirty="0" err="1">
                <a:latin typeface="Arial" panose="020B0604020202020204" pitchFamily="34" charset="0"/>
                <a:cs typeface="Arial" panose="020B0604020202020204" pitchFamily="34" charset="0"/>
                <a:sym typeface="+mn-ea"/>
              </a:rPr>
              <a:t>Org</a:t>
            </a:r>
            <a:r>
              <a:rPr lang="en-US" altLang="en-US" sz="1800" b="1" dirty="0" err="1">
                <a:latin typeface="Arial" panose="020B0604020202020204" pitchFamily="34" charset="0"/>
                <a:cs typeface="Arial" panose="020B0604020202020204" pitchFamily="34" charset="0"/>
                <a:sym typeface="+mn-ea"/>
              </a:rPr>
              <a:t>â</a:t>
            </a:r>
            <a:r>
              <a:rPr lang="en-US" altLang="pt-BR" sz="1800" b="1" dirty="0" err="1">
                <a:latin typeface="Arial" panose="020B0604020202020204" pitchFamily="34" charset="0"/>
                <a:cs typeface="Arial" panose="020B0604020202020204" pitchFamily="34" charset="0"/>
                <a:sym typeface="+mn-ea"/>
              </a:rPr>
              <a:t>nica</a:t>
            </a:r>
            <a:r>
              <a:rPr lang="en-US" altLang="pt-BR" sz="1800" b="1" dirty="0">
                <a:latin typeface="Arial" panose="020B0604020202020204" pitchFamily="34" charset="0"/>
                <a:cs typeface="Arial" panose="020B0604020202020204" pitchFamily="34" charset="0"/>
                <a:sym typeface="+mn-ea"/>
              </a:rPr>
              <a:t> Municipal: </a:t>
            </a:r>
            <a:r>
              <a:rPr lang="" altLang="en-US" sz="1800" dirty="0">
                <a:latin typeface="Arial" panose="020B0604020202020204" pitchFamily="34" charset="0"/>
                <a:cs typeface="Arial" panose="020B0604020202020204" pitchFamily="34" charset="0"/>
                <a:sym typeface="+mn-ea"/>
              </a:rPr>
              <a:t>É</a:t>
            </a:r>
            <a:r>
              <a:rPr lang="en-US" altLang="pt-BR" sz="1800" dirty="0">
                <a:latin typeface="Arial" panose="020B0604020202020204" pitchFamily="34" charset="0"/>
                <a:cs typeface="Arial" panose="020B0604020202020204" pitchFamily="34" charset="0"/>
                <a:sym typeface="+mn-ea"/>
              </a:rPr>
              <a:t> a lei fundamental do </a:t>
            </a:r>
            <a:r>
              <a:rPr lang="en-US" altLang="pt-BR" sz="1800" dirty="0" err="1">
                <a:latin typeface="Arial" panose="020B0604020202020204" pitchFamily="34" charset="0"/>
                <a:cs typeface="Arial" panose="020B0604020202020204" pitchFamily="34" charset="0"/>
                <a:sym typeface="+mn-ea"/>
              </a:rPr>
              <a:t>munic</a:t>
            </a:r>
            <a:r>
              <a:rPr lang="en-US" altLang="en-US" sz="1800" dirty="0" err="1">
                <a:latin typeface="Arial" panose="020B0604020202020204" pitchFamily="34" charset="0"/>
                <a:cs typeface="Arial" panose="020B0604020202020204" pitchFamily="34" charset="0"/>
                <a:sym typeface="+mn-ea"/>
              </a:rPr>
              <a:t>í</a:t>
            </a:r>
            <a:r>
              <a:rPr lang="en-US" altLang="pt-BR" sz="1800" dirty="0" err="1">
                <a:latin typeface="Arial" panose="020B0604020202020204" pitchFamily="34" charset="0"/>
                <a:cs typeface="Arial" panose="020B0604020202020204" pitchFamily="34" charset="0"/>
                <a:sym typeface="+mn-ea"/>
              </a:rPr>
              <a:t>pio</a:t>
            </a:r>
            <a:r>
              <a:rPr lang="en-US" altLang="pt-BR" sz="1800" dirty="0">
                <a:latin typeface="Arial" panose="020B0604020202020204" pitchFamily="34" charset="0"/>
                <a:cs typeface="Arial" panose="020B0604020202020204" pitchFamily="34" charset="0"/>
                <a:sym typeface="+mn-ea"/>
              </a:rPr>
              <a:t>, </a:t>
            </a:r>
            <a:r>
              <a:rPr lang="en-US" altLang="pt-BR" sz="1800" dirty="0" err="1">
                <a:latin typeface="Arial" panose="020B0604020202020204" pitchFamily="34" charset="0"/>
                <a:cs typeface="Arial" panose="020B0604020202020204" pitchFamily="34" charset="0"/>
                <a:sym typeface="+mn-ea"/>
              </a:rPr>
              <a:t>elaborada</a:t>
            </a:r>
            <a:r>
              <a:rPr lang="en-US" altLang="pt-BR" sz="1800" dirty="0">
                <a:latin typeface="Arial" panose="020B0604020202020204" pitchFamily="34" charset="0"/>
                <a:cs typeface="Arial" panose="020B0604020202020204" pitchFamily="34" charset="0"/>
                <a:sym typeface="+mn-ea"/>
              </a:rPr>
              <a:t> pela C</a:t>
            </a:r>
            <a:r>
              <a:rPr lang="en-US" altLang="en-US" sz="1800" dirty="0">
                <a:latin typeface="Arial" panose="020B0604020202020204" pitchFamily="34" charset="0"/>
                <a:cs typeface="Arial" panose="020B0604020202020204" pitchFamily="34" charset="0"/>
                <a:sym typeface="+mn-ea"/>
              </a:rPr>
              <a:t>â</a:t>
            </a:r>
            <a:r>
              <a:rPr lang="en-US" altLang="pt-BR" sz="1800" dirty="0">
                <a:latin typeface="Arial" panose="020B0604020202020204" pitchFamily="34" charset="0"/>
                <a:cs typeface="Arial" panose="020B0604020202020204" pitchFamily="34" charset="0"/>
                <a:sym typeface="+mn-ea"/>
              </a:rPr>
              <a:t>mara Municipal, que </a:t>
            </a:r>
            <a:r>
              <a:rPr lang="en-US" altLang="pt-BR" sz="1800" dirty="0" err="1">
                <a:latin typeface="Arial" panose="020B0604020202020204" pitchFamily="34" charset="0"/>
                <a:cs typeface="Arial" panose="020B0604020202020204" pitchFamily="34" charset="0"/>
                <a:sym typeface="+mn-ea"/>
              </a:rPr>
              <a:t>estabelece</a:t>
            </a:r>
            <a:r>
              <a:rPr lang="en-US" altLang="pt-BR" sz="1800" dirty="0">
                <a:latin typeface="Arial" panose="020B0604020202020204" pitchFamily="34" charset="0"/>
                <a:cs typeface="Arial" panose="020B0604020202020204" pitchFamily="34" charset="0"/>
                <a:sym typeface="+mn-ea"/>
              </a:rPr>
              <a:t> a </a:t>
            </a:r>
            <a:r>
              <a:rPr lang="en-US" altLang="pt-BR" sz="1800" dirty="0" err="1">
                <a:latin typeface="Arial" panose="020B0604020202020204" pitchFamily="34" charset="0"/>
                <a:cs typeface="Arial" panose="020B0604020202020204" pitchFamily="34" charset="0"/>
                <a:sym typeface="+mn-ea"/>
              </a:rPr>
              <a:t>organiza</a:t>
            </a:r>
            <a:r>
              <a:rPr lang="" altLang="en-US" sz="1800" dirty="0">
                <a:latin typeface="Arial" panose="020B0604020202020204" pitchFamily="34" charset="0"/>
                <a:cs typeface="Arial" panose="020B0604020202020204" pitchFamily="34" charset="0"/>
                <a:sym typeface="+mn-ea"/>
              </a:rPr>
              <a:t>ç</a:t>
            </a:r>
            <a:r>
              <a:rPr lang="en-US" altLang="en-US" sz="1800" dirty="0" err="1">
                <a:latin typeface="Arial" panose="020B0604020202020204" pitchFamily="34" charset="0"/>
                <a:cs typeface="Arial" panose="020B0604020202020204" pitchFamily="34" charset="0"/>
                <a:sym typeface="+mn-ea"/>
              </a:rPr>
              <a:t>ã</a:t>
            </a:r>
            <a:r>
              <a:rPr lang="en-US" altLang="pt-BR" sz="1800" dirty="0" err="1">
                <a:latin typeface="Arial" panose="020B0604020202020204" pitchFamily="34" charset="0"/>
                <a:cs typeface="Arial" panose="020B0604020202020204" pitchFamily="34" charset="0"/>
                <a:sym typeface="+mn-ea"/>
              </a:rPr>
              <a:t>o</a:t>
            </a:r>
            <a:r>
              <a:rPr lang="en-US" altLang="pt-BR" sz="1800" dirty="0">
                <a:latin typeface="Arial" panose="020B0604020202020204" pitchFamily="34" charset="0"/>
                <a:cs typeface="Arial" panose="020B0604020202020204" pitchFamily="34" charset="0"/>
                <a:sym typeface="+mn-ea"/>
              </a:rPr>
              <a:t> dos </a:t>
            </a:r>
            <a:r>
              <a:rPr lang="en-US" altLang="pt-BR" sz="1800" dirty="0" err="1">
                <a:latin typeface="Arial" panose="020B0604020202020204" pitchFamily="34" charset="0"/>
                <a:cs typeface="Arial" panose="020B0604020202020204" pitchFamily="34" charset="0"/>
                <a:sym typeface="+mn-ea"/>
              </a:rPr>
              <a:t>poderes</a:t>
            </a:r>
            <a:r>
              <a:rPr lang="en-US" altLang="pt-BR" sz="1800" dirty="0">
                <a:latin typeface="Arial" panose="020B0604020202020204" pitchFamily="34" charset="0"/>
                <a:cs typeface="Arial" panose="020B0604020202020204" pitchFamily="34" charset="0"/>
                <a:sym typeface="+mn-ea"/>
              </a:rPr>
              <a:t> e as </a:t>
            </a:r>
            <a:r>
              <a:rPr lang="en-US" altLang="pt-BR" sz="1800" dirty="0" err="1">
                <a:latin typeface="Arial" panose="020B0604020202020204" pitchFamily="34" charset="0"/>
                <a:cs typeface="Arial" panose="020B0604020202020204" pitchFamily="34" charset="0"/>
                <a:sym typeface="+mn-ea"/>
              </a:rPr>
              <a:t>normas</a:t>
            </a:r>
            <a:r>
              <a:rPr lang="en-US" altLang="pt-BR" sz="1800" dirty="0">
                <a:latin typeface="Arial" panose="020B0604020202020204" pitchFamily="34" charset="0"/>
                <a:cs typeface="Arial" panose="020B0604020202020204" pitchFamily="34" charset="0"/>
                <a:sym typeface="+mn-ea"/>
              </a:rPr>
              <a:t> de </a:t>
            </a:r>
            <a:r>
              <a:rPr lang="en-US" altLang="pt-BR" sz="1800" dirty="0" err="1">
                <a:latin typeface="Arial" panose="020B0604020202020204" pitchFamily="34" charset="0"/>
                <a:cs typeface="Arial" panose="020B0604020202020204" pitchFamily="34" charset="0"/>
                <a:sym typeface="+mn-ea"/>
              </a:rPr>
              <a:t>funcionamento</a:t>
            </a:r>
            <a:r>
              <a:rPr lang="en-US" altLang="pt-BR" sz="1800" dirty="0">
                <a:latin typeface="Arial" panose="020B0604020202020204" pitchFamily="34" charset="0"/>
                <a:cs typeface="Arial" panose="020B0604020202020204" pitchFamily="34" charset="0"/>
                <a:sym typeface="+mn-ea"/>
              </a:rPr>
              <a:t> do </a:t>
            </a:r>
            <a:r>
              <a:rPr lang="en-US" altLang="pt-BR" sz="1800" dirty="0" err="1">
                <a:latin typeface="Arial" panose="020B0604020202020204" pitchFamily="34" charset="0"/>
                <a:cs typeface="Arial" panose="020B0604020202020204" pitchFamily="34" charset="0"/>
                <a:sym typeface="+mn-ea"/>
              </a:rPr>
              <a:t>munic</a:t>
            </a:r>
            <a:r>
              <a:rPr lang="en-US" altLang="en-US" sz="1800" dirty="0" err="1">
                <a:latin typeface="Arial" panose="020B0604020202020204" pitchFamily="34" charset="0"/>
                <a:cs typeface="Arial" panose="020B0604020202020204" pitchFamily="34" charset="0"/>
                <a:sym typeface="+mn-ea"/>
              </a:rPr>
              <a:t>í</a:t>
            </a:r>
            <a:r>
              <a:rPr lang="en-US" altLang="pt-BR" sz="1800" dirty="0" err="1">
                <a:latin typeface="Arial" panose="020B0604020202020204" pitchFamily="34" charset="0"/>
                <a:cs typeface="Arial" panose="020B0604020202020204" pitchFamily="34" charset="0"/>
                <a:sym typeface="+mn-ea"/>
              </a:rPr>
              <a:t>pio</a:t>
            </a:r>
            <a:r>
              <a:rPr lang="en-US" altLang="pt-BR" sz="1800" dirty="0">
                <a:latin typeface="Arial" panose="020B0604020202020204" pitchFamily="34" charset="0"/>
                <a:cs typeface="Arial" panose="020B0604020202020204" pitchFamily="34" charset="0"/>
                <a:sym typeface="+mn-ea"/>
              </a:rPr>
              <a:t>.</a:t>
            </a:r>
          </a:p>
          <a:p>
            <a:pPr algn="just"/>
            <a:endParaRPr lang="en-US" altLang="pt-BR" sz="1800" dirty="0">
              <a:latin typeface="Arial" panose="020B0604020202020204" pitchFamily="34" charset="0"/>
              <a:cs typeface="Arial" panose="020B0604020202020204" pitchFamily="34" charset="0"/>
              <a:sym typeface="+mn-ea"/>
            </a:endParaRPr>
          </a:p>
          <a:p>
            <a:pPr marL="285750" indent="-285750" algn="just">
              <a:buFont typeface="Arial" panose="020B0604020202020204" pitchFamily="34" charset="0"/>
              <a:buChar char="•"/>
            </a:pPr>
            <a:r>
              <a:rPr lang="en-US" altLang="pt-BR" sz="1800" b="1" dirty="0">
                <a:latin typeface="Arial" panose="020B0604020202020204" pitchFamily="34" charset="0"/>
                <a:cs typeface="Arial" panose="020B0604020202020204" pitchFamily="34" charset="0"/>
                <a:sym typeface="+mn-ea"/>
              </a:rPr>
              <a:t>NOTA: </a:t>
            </a:r>
            <a:r>
              <a:rPr lang="en-US" altLang="pt-BR" sz="1800" dirty="0">
                <a:latin typeface="Arial" panose="020B0604020202020204" pitchFamily="34" charset="0"/>
                <a:cs typeface="Arial" panose="020B0604020202020204" pitchFamily="34" charset="0"/>
                <a:sym typeface="+mn-ea"/>
              </a:rPr>
              <a:t>A Lei </a:t>
            </a:r>
            <a:r>
              <a:rPr lang="en-US" altLang="pt-BR" sz="1800" dirty="0" err="1">
                <a:latin typeface="Arial" panose="020B0604020202020204" pitchFamily="34" charset="0"/>
                <a:cs typeface="Arial" panose="020B0604020202020204" pitchFamily="34" charset="0"/>
                <a:sym typeface="+mn-ea"/>
              </a:rPr>
              <a:t>Org</a:t>
            </a:r>
            <a:r>
              <a:rPr lang="en-US" altLang="en-US" sz="1800" dirty="0" err="1">
                <a:latin typeface="Arial" panose="020B0604020202020204" pitchFamily="34" charset="0"/>
                <a:cs typeface="Arial" panose="020B0604020202020204" pitchFamily="34" charset="0"/>
                <a:sym typeface="+mn-ea"/>
              </a:rPr>
              <a:t>â</a:t>
            </a:r>
            <a:r>
              <a:rPr lang="en-US" altLang="pt-BR" sz="1800" dirty="0" err="1">
                <a:latin typeface="Arial" panose="020B0604020202020204" pitchFamily="34" charset="0"/>
                <a:cs typeface="Arial" panose="020B0604020202020204" pitchFamily="34" charset="0"/>
                <a:sym typeface="+mn-ea"/>
              </a:rPr>
              <a:t>nica</a:t>
            </a:r>
            <a:r>
              <a:rPr lang="en-US" altLang="pt-BR" sz="1800" dirty="0">
                <a:latin typeface="Arial" panose="020B0604020202020204" pitchFamily="34" charset="0"/>
                <a:cs typeface="Arial" panose="020B0604020202020204" pitchFamily="34" charset="0"/>
                <a:sym typeface="+mn-ea"/>
              </a:rPr>
              <a:t> </a:t>
            </a:r>
            <a:r>
              <a:rPr lang="en-US" altLang="pt-BR" sz="1800" dirty="0" err="1">
                <a:latin typeface="Arial" panose="020B0604020202020204" pitchFamily="34" charset="0"/>
                <a:cs typeface="Arial" panose="020B0604020202020204" pitchFamily="34" charset="0"/>
                <a:sym typeface="+mn-ea"/>
              </a:rPr>
              <a:t>deve</a:t>
            </a:r>
            <a:r>
              <a:rPr lang="en-US" altLang="pt-BR" sz="1800" dirty="0">
                <a:latin typeface="Arial" panose="020B0604020202020204" pitchFamily="34" charset="0"/>
                <a:cs typeface="Arial" panose="020B0604020202020204" pitchFamily="34" charset="0"/>
                <a:sym typeface="+mn-ea"/>
              </a:rPr>
              <a:t> </a:t>
            </a:r>
            <a:r>
              <a:rPr lang="en-US" altLang="pt-BR" sz="1800" dirty="0" err="1">
                <a:latin typeface="Arial" panose="020B0604020202020204" pitchFamily="34" charset="0"/>
                <a:cs typeface="Arial" panose="020B0604020202020204" pitchFamily="34" charset="0"/>
                <a:sym typeface="+mn-ea"/>
              </a:rPr>
              <a:t>obedecer</a:t>
            </a:r>
            <a:r>
              <a:rPr lang="en-US" altLang="pt-BR" sz="1800" dirty="0">
                <a:latin typeface="Arial" panose="020B0604020202020204" pitchFamily="34" charset="0"/>
                <a:cs typeface="Arial" panose="020B0604020202020204" pitchFamily="34" charset="0"/>
                <a:sym typeface="+mn-ea"/>
              </a:rPr>
              <a:t> </a:t>
            </a:r>
            <a:r>
              <a:rPr lang="en-US" altLang="pt-BR" sz="1800" dirty="0" err="1">
                <a:latin typeface="Arial" panose="020B0604020202020204" pitchFamily="34" charset="0"/>
                <a:cs typeface="Arial" panose="020B0604020202020204" pitchFamily="34" charset="0"/>
                <a:sym typeface="+mn-ea"/>
              </a:rPr>
              <a:t>aos</a:t>
            </a:r>
            <a:r>
              <a:rPr lang="en-US" altLang="pt-BR" sz="1800" dirty="0">
                <a:latin typeface="Arial" panose="020B0604020202020204" pitchFamily="34" charset="0"/>
                <a:cs typeface="Arial" panose="020B0604020202020204" pitchFamily="34" charset="0"/>
                <a:sym typeface="+mn-ea"/>
              </a:rPr>
              <a:t> </a:t>
            </a:r>
            <a:r>
              <a:rPr lang="en-US" altLang="pt-BR" sz="1800" dirty="0" err="1">
                <a:latin typeface="Arial" panose="020B0604020202020204" pitchFamily="34" charset="0"/>
                <a:cs typeface="Arial" panose="020B0604020202020204" pitchFamily="34" charset="0"/>
                <a:sym typeface="+mn-ea"/>
              </a:rPr>
              <a:t>princ</a:t>
            </a:r>
            <a:r>
              <a:rPr lang="en-US" altLang="en-US" sz="1800" dirty="0" err="1">
                <a:latin typeface="Arial" panose="020B0604020202020204" pitchFamily="34" charset="0"/>
                <a:cs typeface="Arial" panose="020B0604020202020204" pitchFamily="34" charset="0"/>
                <a:sym typeface="+mn-ea"/>
              </a:rPr>
              <a:t>í</a:t>
            </a:r>
            <a:r>
              <a:rPr lang="en-US" altLang="pt-BR" sz="1800" dirty="0" err="1">
                <a:latin typeface="Arial" panose="020B0604020202020204" pitchFamily="34" charset="0"/>
                <a:cs typeface="Arial" panose="020B0604020202020204" pitchFamily="34" charset="0"/>
                <a:sym typeface="+mn-ea"/>
              </a:rPr>
              <a:t>pios</a:t>
            </a:r>
            <a:r>
              <a:rPr lang="en-US" altLang="pt-BR" sz="1800" dirty="0">
                <a:latin typeface="Arial" panose="020B0604020202020204" pitchFamily="34" charset="0"/>
                <a:cs typeface="Arial" panose="020B0604020202020204" pitchFamily="34" charset="0"/>
                <a:sym typeface="+mn-ea"/>
              </a:rPr>
              <a:t> </a:t>
            </a:r>
            <a:r>
              <a:rPr lang="en-US" altLang="pt-BR" sz="1800" dirty="0" err="1">
                <a:latin typeface="Arial" panose="020B0604020202020204" pitchFamily="34" charset="0"/>
                <a:cs typeface="Arial" panose="020B0604020202020204" pitchFamily="34" charset="0"/>
                <a:sym typeface="+mn-ea"/>
              </a:rPr>
              <a:t>estabelecidos</a:t>
            </a:r>
            <a:r>
              <a:rPr lang="en-US" altLang="pt-BR" sz="1800" dirty="0">
                <a:latin typeface="Arial" panose="020B0604020202020204" pitchFamily="34" charset="0"/>
                <a:cs typeface="Arial" panose="020B0604020202020204" pitchFamily="34" charset="0"/>
                <a:sym typeface="+mn-ea"/>
              </a:rPr>
              <a:t> </a:t>
            </a:r>
            <a:r>
              <a:rPr lang="en-US" altLang="pt-BR" sz="1800" dirty="0" err="1">
                <a:latin typeface="Arial" panose="020B0604020202020204" pitchFamily="34" charset="0"/>
                <a:cs typeface="Arial" panose="020B0604020202020204" pitchFamily="34" charset="0"/>
                <a:sym typeface="+mn-ea"/>
              </a:rPr>
              <a:t>na</a:t>
            </a:r>
            <a:r>
              <a:rPr lang="en-US" altLang="pt-BR" sz="1800" dirty="0">
                <a:latin typeface="Arial" panose="020B0604020202020204" pitchFamily="34" charset="0"/>
                <a:cs typeface="Arial" panose="020B0604020202020204" pitchFamily="34" charset="0"/>
                <a:sym typeface="+mn-ea"/>
              </a:rPr>
              <a:t> </a:t>
            </a:r>
            <a:r>
              <a:rPr lang="en-US" altLang="pt-BR" sz="1800" dirty="0" err="1">
                <a:latin typeface="Arial" panose="020B0604020202020204" pitchFamily="34" charset="0"/>
                <a:cs typeface="Arial" panose="020B0604020202020204" pitchFamily="34" charset="0"/>
                <a:sym typeface="+mn-ea"/>
              </a:rPr>
              <a:t>Constitui</a:t>
            </a:r>
            <a:r>
              <a:rPr lang="" altLang="en-US" sz="1800" dirty="0">
                <a:latin typeface="Arial" panose="020B0604020202020204" pitchFamily="34" charset="0"/>
                <a:cs typeface="Arial" panose="020B0604020202020204" pitchFamily="34" charset="0"/>
                <a:sym typeface="+mn-ea"/>
              </a:rPr>
              <a:t>ç</a:t>
            </a:r>
            <a:r>
              <a:rPr lang="en-US" altLang="en-US" sz="1800" dirty="0" err="1">
                <a:latin typeface="Arial" panose="020B0604020202020204" pitchFamily="34" charset="0"/>
                <a:cs typeface="Arial" panose="020B0604020202020204" pitchFamily="34" charset="0"/>
                <a:sym typeface="+mn-ea"/>
              </a:rPr>
              <a:t>ã</a:t>
            </a:r>
            <a:r>
              <a:rPr lang="en-US" altLang="pt-BR" sz="1800" dirty="0" err="1">
                <a:latin typeface="Arial" panose="020B0604020202020204" pitchFamily="34" charset="0"/>
                <a:cs typeface="Arial" panose="020B0604020202020204" pitchFamily="34" charset="0"/>
                <a:sym typeface="+mn-ea"/>
              </a:rPr>
              <a:t>o</a:t>
            </a:r>
            <a:r>
              <a:rPr lang="en-US" altLang="pt-BR" sz="1800" dirty="0">
                <a:latin typeface="Arial" panose="020B0604020202020204" pitchFamily="34" charset="0"/>
                <a:cs typeface="Arial" panose="020B0604020202020204" pitchFamily="34" charset="0"/>
                <a:sym typeface="+mn-ea"/>
              </a:rPr>
              <a:t> Federal e </a:t>
            </a:r>
            <a:r>
              <a:rPr lang="en-US" altLang="pt-BR" sz="1800" dirty="0" err="1">
                <a:latin typeface="Arial" panose="020B0604020202020204" pitchFamily="34" charset="0"/>
                <a:cs typeface="Arial" panose="020B0604020202020204" pitchFamily="34" charset="0"/>
                <a:sym typeface="+mn-ea"/>
              </a:rPr>
              <a:t>na</a:t>
            </a:r>
            <a:r>
              <a:rPr lang="en-US" altLang="pt-BR" sz="1800" dirty="0">
                <a:latin typeface="Arial" panose="020B0604020202020204" pitchFamily="34" charset="0"/>
                <a:cs typeface="Arial" panose="020B0604020202020204" pitchFamily="34" charset="0"/>
                <a:sym typeface="+mn-ea"/>
              </a:rPr>
              <a:t> </a:t>
            </a:r>
            <a:r>
              <a:rPr lang="en-US" altLang="pt-BR" sz="1800" dirty="0" err="1">
                <a:latin typeface="Arial" panose="020B0604020202020204" pitchFamily="34" charset="0"/>
                <a:cs typeface="Arial" panose="020B0604020202020204" pitchFamily="34" charset="0"/>
                <a:sym typeface="+mn-ea"/>
              </a:rPr>
              <a:t>Constitui</a:t>
            </a:r>
            <a:r>
              <a:rPr lang="" altLang="en-US" sz="1800" dirty="0">
                <a:latin typeface="Arial" panose="020B0604020202020204" pitchFamily="34" charset="0"/>
                <a:cs typeface="Arial" panose="020B0604020202020204" pitchFamily="34" charset="0"/>
                <a:sym typeface="+mn-ea"/>
              </a:rPr>
              <a:t>ç</a:t>
            </a:r>
            <a:r>
              <a:rPr lang="en-US" altLang="en-US" sz="1800" dirty="0" err="1">
                <a:latin typeface="Arial" panose="020B0604020202020204" pitchFamily="34" charset="0"/>
                <a:cs typeface="Arial" panose="020B0604020202020204" pitchFamily="34" charset="0"/>
                <a:sym typeface="+mn-ea"/>
              </a:rPr>
              <a:t>ã</a:t>
            </a:r>
            <a:r>
              <a:rPr lang="en-US" altLang="pt-BR" sz="1800" dirty="0" err="1">
                <a:latin typeface="Arial" panose="020B0604020202020204" pitchFamily="34" charset="0"/>
                <a:cs typeface="Arial" panose="020B0604020202020204" pitchFamily="34" charset="0"/>
                <a:sym typeface="+mn-ea"/>
              </a:rPr>
              <a:t>o</a:t>
            </a:r>
            <a:r>
              <a:rPr lang="en-US" altLang="pt-BR" sz="1800" dirty="0">
                <a:latin typeface="Arial" panose="020B0604020202020204" pitchFamily="34" charset="0"/>
                <a:cs typeface="Arial" panose="020B0604020202020204" pitchFamily="34" charset="0"/>
                <a:sym typeface="+mn-ea"/>
              </a:rPr>
              <a:t> </a:t>
            </a:r>
            <a:r>
              <a:rPr lang="en-US" altLang="pt-BR" sz="1800" dirty="0" err="1">
                <a:latin typeface="Arial" panose="020B0604020202020204" pitchFamily="34" charset="0"/>
                <a:cs typeface="Arial" panose="020B0604020202020204" pitchFamily="34" charset="0"/>
                <a:sym typeface="+mn-ea"/>
              </a:rPr>
              <a:t>Estadual</a:t>
            </a:r>
            <a:r>
              <a:rPr lang="en-US" altLang="pt-BR" sz="1800" dirty="0">
                <a:latin typeface="Arial" panose="020B0604020202020204" pitchFamily="34" charset="0"/>
                <a:cs typeface="Arial" panose="020B0604020202020204" pitchFamily="34" charset="0"/>
                <a:sym typeface="+mn-ea"/>
              </a:rPr>
              <a:t>. </a:t>
            </a:r>
            <a:endParaRPr lang="pt-BR" altLang="en-US" sz="2800" b="1" u="sng" dirty="0">
              <a:solidFill>
                <a:srgbClr val="0563C1"/>
              </a:solidFill>
              <a:latin typeface="Arial Black" panose="020B0A04020102020204" pitchFamily="34" charset="0"/>
              <a:cs typeface="Arial" panose="020B0604020202020204" pitchFamily="34" charset="0"/>
              <a:sym typeface="+mn-ea"/>
              <a:hlinkClick r:id="rId4">
                <a:extLst>
                  <a:ext uri="{A12FA001-AC4F-418D-AE19-62706E023703}">
                    <ahyp:hlinkClr xmlns:ahyp="http://schemas.microsoft.com/office/drawing/2018/hyperlinkcolor" val="tx"/>
                  </a:ext>
                </a:extLst>
              </a:hlinkClick>
            </a:endParaRPr>
          </a:p>
        </p:txBody>
      </p:sp>
    </p:spTree>
    <p:extLst>
      <p:ext uri="{BB962C8B-B14F-4D97-AF65-F5344CB8AC3E}">
        <p14:creationId xmlns:p14="http://schemas.microsoft.com/office/powerpoint/2010/main" val="287241594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60"/>
        <p:cNvGrpSpPr/>
        <p:nvPr/>
      </p:nvGrpSpPr>
      <p:grpSpPr>
        <a:xfrm>
          <a:off x="0" y="0"/>
          <a:ext cx="0" cy="0"/>
          <a:chOff x="0" y="0"/>
          <a:chExt cx="0" cy="0"/>
        </a:xfrm>
      </p:grpSpPr>
      <p:pic>
        <p:nvPicPr>
          <p:cNvPr id="61" name="Google Shape;61;p14"/>
          <p:cNvPicPr preferRelativeResize="0"/>
          <p:nvPr/>
        </p:nvPicPr>
        <p:blipFill>
          <a:blip r:embed="rId3"/>
          <a:stretch>
            <a:fillRect/>
          </a:stretch>
        </p:blipFill>
        <p:spPr>
          <a:xfrm>
            <a:off x="0" y="0"/>
            <a:ext cx="12191987" cy="6858000"/>
          </a:xfrm>
          <a:prstGeom prst="rect">
            <a:avLst/>
          </a:prstGeom>
          <a:noFill/>
          <a:ln>
            <a:noFill/>
          </a:ln>
        </p:spPr>
      </p:pic>
      <p:sp>
        <p:nvSpPr>
          <p:cNvPr id="2" name="Caixa de Texto 1"/>
          <p:cNvSpPr txBox="1"/>
          <p:nvPr/>
        </p:nvSpPr>
        <p:spPr>
          <a:xfrm>
            <a:off x="476250" y="139700"/>
            <a:ext cx="11238230" cy="6309420"/>
          </a:xfrm>
          <a:prstGeom prst="rect">
            <a:avLst/>
          </a:prstGeom>
          <a:noFill/>
        </p:spPr>
        <p:txBody>
          <a:bodyPr wrap="square" rtlCol="0" anchor="t">
            <a:spAutoFit/>
          </a:bodyPr>
          <a:lstStyle/>
          <a:p>
            <a:pPr algn="ctr"/>
            <a:r>
              <a:rPr lang="pt-BR" sz="2400" b="1" u="sng" dirty="0">
                <a:solidFill>
                  <a:srgbClr val="0563C1"/>
                </a:solidFill>
                <a:latin typeface="Arial Black" panose="020B0A04020102020204" pitchFamily="34" charset="0"/>
                <a:cs typeface="Arial" panose="020B0604020202020204" pitchFamily="34" charset="0"/>
                <a:sym typeface="+mn-ea"/>
                <a:hlinkClick r:id="rId4">
                  <a:extLst>
                    <a:ext uri="{A12FA001-AC4F-418D-AE19-62706E023703}">
                      <ahyp:hlinkClr xmlns:ahyp="http://schemas.microsoft.com/office/drawing/2018/hyperlinkcolor" val="tx"/>
                    </a:ext>
                  </a:extLst>
                </a:hlinkClick>
              </a:rPr>
              <a:t>CONTROLE INTERNO MUNICIPAL </a:t>
            </a:r>
            <a:r>
              <a:rPr lang="pt-BR" sz="2400" b="1" u="sng" dirty="0">
                <a:solidFill>
                  <a:srgbClr val="0563C1"/>
                </a:solidFill>
                <a:latin typeface="Arial" panose="020B0604020202020204" pitchFamily="34" charset="0"/>
                <a:cs typeface="Arial" panose="020B0604020202020204" pitchFamily="34" charset="0"/>
                <a:sym typeface="+mn-ea"/>
                <a:hlinkClick r:id="rId4">
                  <a:extLst>
                    <a:ext uri="{A12FA001-AC4F-418D-AE19-62706E023703}">
                      <ahyp:hlinkClr xmlns:ahyp="http://schemas.microsoft.com/office/drawing/2018/hyperlinkcolor" val="tx"/>
                    </a:ext>
                  </a:extLst>
                </a:hlinkClick>
              </a:rPr>
              <a:t>- </a:t>
            </a:r>
            <a:r>
              <a:rPr lang="pt-BR" sz="2400" b="1" u="sng" dirty="0">
                <a:solidFill>
                  <a:srgbClr val="0563C1"/>
                </a:solidFill>
                <a:latin typeface="Arial Black" panose="020B0A04020102020204" pitchFamily="34" charset="0"/>
                <a:cs typeface="Arial" panose="020B0604020202020204" pitchFamily="34" charset="0"/>
                <a:sym typeface="+mn-ea"/>
                <a:hlinkClick r:id="rId4">
                  <a:extLst>
                    <a:ext uri="{A12FA001-AC4F-418D-AE19-62706E023703}">
                      <ahyp:hlinkClr xmlns:ahyp="http://schemas.microsoft.com/office/drawing/2018/hyperlinkcolor" val="tx"/>
                    </a:ext>
                  </a:extLst>
                </a:hlinkClick>
              </a:rPr>
              <a:t>O Controle das Finanças</a:t>
            </a:r>
          </a:p>
          <a:p>
            <a:pPr algn="ctr"/>
            <a:endParaRPr lang="pt-BR" sz="2400" b="1" u="sng" dirty="0">
              <a:solidFill>
                <a:srgbClr val="0563C1"/>
              </a:solidFill>
              <a:latin typeface="Arial Black" panose="020B0A04020102020204" pitchFamily="34" charset="0"/>
              <a:cs typeface="Arial" panose="020B0604020202020204" pitchFamily="34" charset="0"/>
              <a:sym typeface="+mn-ea"/>
              <a:hlinkClick r:id="rId4">
                <a:extLst>
                  <a:ext uri="{A12FA001-AC4F-418D-AE19-62706E023703}">
                    <ahyp:hlinkClr xmlns:ahyp="http://schemas.microsoft.com/office/drawing/2018/hyperlinkcolor" val="tx"/>
                  </a:ext>
                </a:extLst>
              </a:hlinkClick>
            </a:endParaRPr>
          </a:p>
          <a:p>
            <a:r>
              <a:rPr lang="pt-BR" sz="2400" b="1" dirty="0">
                <a:solidFill>
                  <a:schemeClr val="accent2"/>
                </a:solidFill>
                <a:latin typeface="Arial Black" panose="020B0A04020102020204" pitchFamily="34" charset="0"/>
                <a:cs typeface="Arial" panose="020B0604020202020204" pitchFamily="34" charset="0"/>
                <a:sym typeface="+mn-ea"/>
              </a:rPr>
              <a:t>5. REPARTIÇÃO TRIBUTÁRIA:</a:t>
            </a:r>
          </a:p>
          <a:p>
            <a:pPr algn="ctr"/>
            <a:endParaRPr lang="pt-BR" sz="2400" b="1" dirty="0">
              <a:solidFill>
                <a:schemeClr val="accent2"/>
              </a:solidFill>
              <a:latin typeface="Arial Black" panose="020B0A04020102020204" pitchFamily="34" charset="0"/>
              <a:cs typeface="Arial" panose="020B0604020202020204" pitchFamily="34" charset="0"/>
              <a:sym typeface="+mn-ea"/>
              <a:hlinkClick r:id="rId4">
                <a:extLst>
                  <a:ext uri="{A12FA001-AC4F-418D-AE19-62706E023703}">
                    <ahyp:hlinkClr xmlns:ahyp="http://schemas.microsoft.com/office/drawing/2018/hyperlinkcolor" val="tx"/>
                  </a:ext>
                </a:extLst>
              </a:hlinkClick>
            </a:endParaRPr>
          </a:p>
          <a:p>
            <a:pPr marL="285750" indent="-285750" algn="just">
              <a:buFont typeface="Arial" panose="020B0604020202020204" pitchFamily="34" charset="0"/>
              <a:buChar char="•"/>
            </a:pPr>
            <a:r>
              <a:rPr lang="en-US" altLang="pt-BR" sz="2000" dirty="0">
                <a:latin typeface="Arial" panose="020B0604020202020204" pitchFamily="34" charset="0"/>
                <a:cs typeface="Arial" panose="020B0604020202020204" pitchFamily="34" charset="0"/>
                <a:sym typeface="+mn-ea"/>
              </a:rPr>
              <a:t>A Reparti</a:t>
            </a:r>
            <a:r>
              <a:rPr lang="" altLang="en-US" sz="2000" dirty="0">
                <a:latin typeface="Arial" panose="020B0604020202020204" pitchFamily="34" charset="0"/>
                <a:cs typeface="Arial" panose="020B0604020202020204" pitchFamily="34" charset="0"/>
                <a:sym typeface="+mn-ea"/>
              </a:rPr>
              <a:t>ç</a:t>
            </a:r>
            <a:r>
              <a:rPr lang="en-US" altLang="en-US" sz="2000" dirty="0">
                <a:latin typeface="Arial" panose="020B0604020202020204" pitchFamily="34" charset="0"/>
                <a:cs typeface="Arial" panose="020B0604020202020204" pitchFamily="34" charset="0"/>
                <a:sym typeface="+mn-ea"/>
              </a:rPr>
              <a:t>ã</a:t>
            </a:r>
            <a:r>
              <a:rPr lang="en-US" altLang="pt-BR" sz="2000" dirty="0">
                <a:latin typeface="Arial" panose="020B0604020202020204" pitchFamily="34" charset="0"/>
                <a:cs typeface="Arial" panose="020B0604020202020204" pitchFamily="34" charset="0"/>
                <a:sym typeface="+mn-ea"/>
              </a:rPr>
              <a:t>o de Receitas Tribut</a:t>
            </a:r>
            <a:r>
              <a:rPr lang="en-US" altLang="en-US" sz="2000" dirty="0">
                <a:latin typeface="Arial" panose="020B0604020202020204" pitchFamily="34" charset="0"/>
                <a:cs typeface="Arial" panose="020B0604020202020204" pitchFamily="34" charset="0"/>
                <a:sym typeface="+mn-ea"/>
              </a:rPr>
              <a:t>á</a:t>
            </a:r>
            <a:r>
              <a:rPr lang="en-US" altLang="pt-BR" sz="2000" dirty="0">
                <a:latin typeface="Arial" panose="020B0604020202020204" pitchFamily="34" charset="0"/>
                <a:cs typeface="Arial" panose="020B0604020202020204" pitchFamily="34" charset="0"/>
                <a:sym typeface="+mn-ea"/>
              </a:rPr>
              <a:t>rias consiste na divis</a:t>
            </a:r>
            <a:r>
              <a:rPr lang="en-US" altLang="en-US" sz="2000" dirty="0">
                <a:latin typeface="Arial" panose="020B0604020202020204" pitchFamily="34" charset="0"/>
                <a:cs typeface="Arial" panose="020B0604020202020204" pitchFamily="34" charset="0"/>
                <a:sym typeface="+mn-ea"/>
              </a:rPr>
              <a:t>ã</a:t>
            </a:r>
            <a:r>
              <a:rPr lang="en-US" altLang="pt-BR" sz="2000" dirty="0">
                <a:latin typeface="Arial" panose="020B0604020202020204" pitchFamily="34" charset="0"/>
                <a:cs typeface="Arial" panose="020B0604020202020204" pitchFamily="34" charset="0"/>
                <a:sym typeface="+mn-ea"/>
              </a:rPr>
              <a:t>o do produto arrecadado, isto </a:t>
            </a:r>
            <a:r>
              <a:rPr lang="en-US" altLang="en-US" sz="2000" dirty="0">
                <a:latin typeface="Arial" panose="020B0604020202020204" pitchFamily="34" charset="0"/>
                <a:cs typeface="Arial" panose="020B0604020202020204" pitchFamily="34" charset="0"/>
                <a:sym typeface="+mn-ea"/>
              </a:rPr>
              <a:t>é</a:t>
            </a:r>
            <a:r>
              <a:rPr lang="en-US" altLang="pt-BR" sz="2000" dirty="0">
                <a:latin typeface="Arial" panose="020B0604020202020204" pitchFamily="34" charset="0"/>
                <a:cs typeface="Arial" panose="020B0604020202020204" pitchFamily="34" charset="0"/>
                <a:sym typeface="+mn-ea"/>
              </a:rPr>
              <a:t>, dos tributos, pelos entes federativos. </a:t>
            </a:r>
          </a:p>
          <a:p>
            <a:pPr marL="285750" indent="-285750" algn="just">
              <a:buFont typeface="Arial" panose="020B0604020202020204" pitchFamily="34" charset="0"/>
              <a:buChar char="•"/>
            </a:pPr>
            <a:endParaRPr lang="en-US" altLang="pt-BR" sz="2000" dirty="0">
              <a:latin typeface="Arial" panose="020B0604020202020204" pitchFamily="34" charset="0"/>
              <a:cs typeface="Arial" panose="020B0604020202020204" pitchFamily="34" charset="0"/>
              <a:sym typeface="+mn-ea"/>
            </a:endParaRPr>
          </a:p>
          <a:p>
            <a:pPr marL="285750" indent="-285750" algn="just">
              <a:buFont typeface="Arial" panose="020B0604020202020204" pitchFamily="34" charset="0"/>
              <a:buChar char="•"/>
            </a:pPr>
            <a:r>
              <a:rPr lang="en-US" altLang="pt-BR" sz="2000" dirty="0" err="1">
                <a:latin typeface="Arial" panose="020B0604020202020204" pitchFamily="34" charset="0"/>
                <a:cs typeface="Arial" panose="020B0604020202020204" pitchFamily="34" charset="0"/>
                <a:sym typeface="+mn-ea"/>
              </a:rPr>
              <a:t>Tributo</a:t>
            </a:r>
            <a:r>
              <a:rPr lang="en-US" altLang="pt-BR" sz="2000" dirty="0">
                <a:latin typeface="Arial" panose="020B0604020202020204" pitchFamily="34" charset="0"/>
                <a:cs typeface="Arial" panose="020B0604020202020204" pitchFamily="34" charset="0"/>
                <a:sym typeface="+mn-ea"/>
              </a:rPr>
              <a:t>, por sua vez, est</a:t>
            </a:r>
            <a:r>
              <a:rPr lang="en-US" altLang="en-US" sz="2000" dirty="0">
                <a:latin typeface="Arial" panose="020B0604020202020204" pitchFamily="34" charset="0"/>
                <a:cs typeface="Arial" panose="020B0604020202020204" pitchFamily="34" charset="0"/>
                <a:sym typeface="+mn-ea"/>
              </a:rPr>
              <a:t>á</a:t>
            </a:r>
            <a:r>
              <a:rPr lang="en-US" altLang="pt-BR" sz="2000" dirty="0">
                <a:latin typeface="Arial" panose="020B0604020202020204" pitchFamily="34" charset="0"/>
                <a:cs typeface="Arial" panose="020B0604020202020204" pitchFamily="34" charset="0"/>
                <a:sym typeface="+mn-ea"/>
              </a:rPr>
              <a:t> definido no art. 3</a:t>
            </a:r>
            <a:r>
              <a:rPr lang="en-US" altLang="en-US" sz="2000" dirty="0">
                <a:latin typeface="Arial" panose="020B0604020202020204" pitchFamily="34" charset="0"/>
                <a:cs typeface="Arial" panose="020B0604020202020204" pitchFamily="34" charset="0"/>
                <a:sym typeface="+mn-ea"/>
              </a:rPr>
              <a:t>º</a:t>
            </a:r>
            <a:r>
              <a:rPr lang="en-US" altLang="pt-BR" sz="2000" dirty="0">
                <a:latin typeface="Arial" panose="020B0604020202020204" pitchFamily="34" charset="0"/>
                <a:cs typeface="Arial" panose="020B0604020202020204" pitchFamily="34" charset="0"/>
                <a:sym typeface="+mn-ea"/>
              </a:rPr>
              <a:t> do C</a:t>
            </a:r>
            <a:r>
              <a:rPr lang="en-US" altLang="en-US" sz="2000" dirty="0">
                <a:latin typeface="Arial" panose="020B0604020202020204" pitchFamily="34" charset="0"/>
                <a:cs typeface="Arial" panose="020B0604020202020204" pitchFamily="34" charset="0"/>
                <a:sym typeface="+mn-ea"/>
              </a:rPr>
              <a:t>ó</a:t>
            </a:r>
            <a:r>
              <a:rPr lang="en-US" altLang="pt-BR" sz="2000" dirty="0">
                <a:latin typeface="Arial" panose="020B0604020202020204" pitchFamily="34" charset="0"/>
                <a:cs typeface="Arial" panose="020B0604020202020204" pitchFamily="34" charset="0"/>
                <a:sym typeface="+mn-ea"/>
              </a:rPr>
              <a:t>digo Tribut</a:t>
            </a:r>
            <a:r>
              <a:rPr lang="en-US" altLang="en-US" sz="2000" dirty="0">
                <a:latin typeface="Arial" panose="020B0604020202020204" pitchFamily="34" charset="0"/>
                <a:cs typeface="Arial" panose="020B0604020202020204" pitchFamily="34" charset="0"/>
                <a:sym typeface="+mn-ea"/>
              </a:rPr>
              <a:t>á</a:t>
            </a:r>
            <a:r>
              <a:rPr lang="en-US" altLang="pt-BR" sz="2000" dirty="0">
                <a:latin typeface="Arial" panose="020B0604020202020204" pitchFamily="34" charset="0"/>
                <a:cs typeface="Arial" panose="020B0604020202020204" pitchFamily="34" charset="0"/>
                <a:sym typeface="+mn-ea"/>
              </a:rPr>
              <a:t>rio Nacional</a:t>
            </a:r>
            <a:r>
              <a:rPr lang="pt-BR" altLang="en-US" sz="2000" dirty="0">
                <a:latin typeface="Arial" panose="020B0604020202020204" pitchFamily="34" charset="0"/>
                <a:cs typeface="Arial" panose="020B0604020202020204" pitchFamily="34" charset="0"/>
                <a:sym typeface="+mn-ea"/>
              </a:rPr>
              <a:t>.</a:t>
            </a:r>
            <a:endParaRPr lang="en-US" altLang="pt-BR" sz="2000" dirty="0">
              <a:latin typeface="Arial" panose="020B0604020202020204" pitchFamily="34" charset="0"/>
              <a:cs typeface="Arial" panose="020B0604020202020204" pitchFamily="34" charset="0"/>
              <a:sym typeface="+mn-ea"/>
            </a:endParaRPr>
          </a:p>
          <a:p>
            <a:pPr algn="just"/>
            <a:endParaRPr lang="pt-BR" sz="2000" dirty="0">
              <a:latin typeface="Arial" panose="020B0604020202020204" pitchFamily="34" charset="0"/>
              <a:cs typeface="Arial" panose="020B0604020202020204" pitchFamily="34" charset="0"/>
              <a:sym typeface="+mn-ea"/>
            </a:endParaRPr>
          </a:p>
          <a:p>
            <a:pPr marL="285750" indent="-285750" algn="just">
              <a:buFont typeface="Arial" panose="020B0604020202020204" pitchFamily="34" charset="0"/>
              <a:buChar char="•"/>
            </a:pPr>
            <a:r>
              <a:rPr lang="en-US" altLang="pt-BR" sz="2000" dirty="0">
                <a:latin typeface="Arial" panose="020B0604020202020204" pitchFamily="34" charset="0"/>
                <a:cs typeface="Arial" panose="020B0604020202020204" pitchFamily="34" charset="0"/>
                <a:sym typeface="+mn-ea"/>
              </a:rPr>
              <a:t>A tributa</a:t>
            </a:r>
            <a:r>
              <a:rPr lang="" altLang="en-US" sz="2000" dirty="0">
                <a:latin typeface="Arial" panose="020B0604020202020204" pitchFamily="34" charset="0"/>
                <a:cs typeface="Arial" panose="020B0604020202020204" pitchFamily="34" charset="0"/>
                <a:sym typeface="+mn-ea"/>
              </a:rPr>
              <a:t>ç</a:t>
            </a:r>
            <a:r>
              <a:rPr lang="en-US" altLang="en-US" sz="2000" dirty="0">
                <a:latin typeface="Arial" panose="020B0604020202020204" pitchFamily="34" charset="0"/>
                <a:cs typeface="Arial" panose="020B0604020202020204" pitchFamily="34" charset="0"/>
                <a:sym typeface="+mn-ea"/>
              </a:rPr>
              <a:t>ã</a:t>
            </a:r>
            <a:r>
              <a:rPr lang="en-US" altLang="pt-BR" sz="2000" dirty="0">
                <a:latin typeface="Arial" panose="020B0604020202020204" pitchFamily="34" charset="0"/>
                <a:cs typeface="Arial" panose="020B0604020202020204" pitchFamily="34" charset="0"/>
                <a:sym typeface="+mn-ea"/>
              </a:rPr>
              <a:t>o direta ocorre por meio do pagamento diretamente ao governo ou </a:t>
            </a:r>
            <a:r>
              <a:rPr lang="en-US" altLang="en-US" sz="2000" dirty="0">
                <a:latin typeface="Arial" panose="020B0604020202020204" pitchFamily="34" charset="0"/>
                <a:cs typeface="Arial" panose="020B0604020202020204" pitchFamily="34" charset="0"/>
                <a:sym typeface="+mn-ea"/>
              </a:rPr>
              <a:t>ó</a:t>
            </a:r>
            <a:r>
              <a:rPr lang="en-US" altLang="pt-BR" sz="2000" dirty="0">
                <a:latin typeface="Arial" panose="020B0604020202020204" pitchFamily="34" charset="0"/>
                <a:cs typeface="Arial" panose="020B0604020202020204" pitchFamily="34" charset="0"/>
                <a:sym typeface="+mn-ea"/>
              </a:rPr>
              <a:t>rg</a:t>
            </a:r>
            <a:r>
              <a:rPr lang="en-US" altLang="en-US" sz="2000" dirty="0">
                <a:latin typeface="Arial" panose="020B0604020202020204" pitchFamily="34" charset="0"/>
                <a:cs typeface="Arial" panose="020B0604020202020204" pitchFamily="34" charset="0"/>
                <a:sym typeface="+mn-ea"/>
              </a:rPr>
              <a:t>ã</a:t>
            </a:r>
            <a:r>
              <a:rPr lang="en-US" altLang="pt-BR" sz="2000" dirty="0">
                <a:latin typeface="Arial" panose="020B0604020202020204" pitchFamily="34" charset="0"/>
                <a:cs typeface="Arial" panose="020B0604020202020204" pitchFamily="34" charset="0"/>
                <a:sym typeface="+mn-ea"/>
              </a:rPr>
              <a:t>o da administra</a:t>
            </a:r>
            <a:r>
              <a:rPr lang="" altLang="en-US" sz="2000" dirty="0">
                <a:latin typeface="Arial" panose="020B0604020202020204" pitchFamily="34" charset="0"/>
                <a:cs typeface="Arial" panose="020B0604020202020204" pitchFamily="34" charset="0"/>
                <a:sym typeface="+mn-ea"/>
              </a:rPr>
              <a:t>ç</a:t>
            </a:r>
            <a:r>
              <a:rPr lang="en-US" altLang="en-US" sz="2000" dirty="0">
                <a:latin typeface="Arial" panose="020B0604020202020204" pitchFamily="34" charset="0"/>
                <a:cs typeface="Arial" panose="020B0604020202020204" pitchFamily="34" charset="0"/>
                <a:sym typeface="+mn-ea"/>
              </a:rPr>
              <a:t>ã</a:t>
            </a:r>
            <a:r>
              <a:rPr lang="en-US" altLang="pt-BR" sz="2000" dirty="0">
                <a:latin typeface="Arial" panose="020B0604020202020204" pitchFamily="34" charset="0"/>
                <a:cs typeface="Arial" panose="020B0604020202020204" pitchFamily="34" charset="0"/>
                <a:sym typeface="+mn-ea"/>
              </a:rPr>
              <a:t>o. </a:t>
            </a:r>
            <a:r>
              <a:rPr lang="" altLang="en-US" sz="2000" dirty="0">
                <a:latin typeface="Arial" panose="020B0604020202020204" pitchFamily="34" charset="0"/>
                <a:cs typeface="Arial" panose="020B0604020202020204" pitchFamily="34" charset="0"/>
                <a:sym typeface="+mn-ea"/>
              </a:rPr>
              <a:t>É</a:t>
            </a:r>
            <a:r>
              <a:rPr lang="en-US" altLang="pt-BR" sz="2000" dirty="0">
                <a:latin typeface="Arial" panose="020B0604020202020204" pitchFamily="34" charset="0"/>
                <a:cs typeface="Arial" panose="020B0604020202020204" pitchFamily="34" charset="0"/>
                <a:sym typeface="+mn-ea"/>
              </a:rPr>
              <a:t> o caso das taxas, IPVA, IPTU, IRPF, COFINS, CSLL. </a:t>
            </a:r>
          </a:p>
          <a:p>
            <a:pPr marL="285750" indent="-285750" algn="just">
              <a:buFont typeface="Arial" panose="020B0604020202020204" pitchFamily="34" charset="0"/>
              <a:buChar char="•"/>
            </a:pPr>
            <a:endParaRPr lang="en-US" altLang="pt-BR" sz="2000" dirty="0">
              <a:latin typeface="Arial" panose="020B0604020202020204" pitchFamily="34" charset="0"/>
              <a:cs typeface="Arial" panose="020B0604020202020204" pitchFamily="34" charset="0"/>
              <a:sym typeface="+mn-ea"/>
            </a:endParaRPr>
          </a:p>
          <a:p>
            <a:pPr marL="285750" indent="-285750" algn="just">
              <a:buFont typeface="Arial" panose="020B0604020202020204" pitchFamily="34" charset="0"/>
              <a:buChar char="•"/>
            </a:pPr>
            <a:r>
              <a:rPr lang="en-US" altLang="pt-BR" sz="2000" dirty="0" err="1">
                <a:latin typeface="Arial" panose="020B0604020202020204" pitchFamily="34" charset="0"/>
                <a:cs typeface="Arial" panose="020B0604020202020204" pitchFamily="34" charset="0"/>
                <a:sym typeface="+mn-ea"/>
              </a:rPr>
              <a:t>J</a:t>
            </a:r>
            <a:r>
              <a:rPr lang="en-US" altLang="en-US" sz="2000" dirty="0" err="1">
                <a:latin typeface="Arial" panose="020B0604020202020204" pitchFamily="34" charset="0"/>
                <a:cs typeface="Arial" panose="020B0604020202020204" pitchFamily="34" charset="0"/>
                <a:sym typeface="+mn-ea"/>
              </a:rPr>
              <a:t>á</a:t>
            </a:r>
            <a:r>
              <a:rPr lang="en-US" altLang="pt-BR" sz="2000" dirty="0">
                <a:latin typeface="Arial" panose="020B0604020202020204" pitchFamily="34" charset="0"/>
                <a:cs typeface="Arial" panose="020B0604020202020204" pitchFamily="34" charset="0"/>
                <a:sym typeface="+mn-ea"/>
              </a:rPr>
              <a:t> a tributa</a:t>
            </a:r>
            <a:r>
              <a:rPr lang="" altLang="en-US" sz="2000" dirty="0">
                <a:latin typeface="Arial" panose="020B0604020202020204" pitchFamily="34" charset="0"/>
                <a:cs typeface="Arial" panose="020B0604020202020204" pitchFamily="34" charset="0"/>
                <a:sym typeface="+mn-ea"/>
              </a:rPr>
              <a:t>ç</a:t>
            </a:r>
            <a:r>
              <a:rPr lang="en-US" altLang="en-US" sz="2000" dirty="0">
                <a:latin typeface="Arial" panose="020B0604020202020204" pitchFamily="34" charset="0"/>
                <a:cs typeface="Arial" panose="020B0604020202020204" pitchFamily="34" charset="0"/>
                <a:sym typeface="+mn-ea"/>
              </a:rPr>
              <a:t>ã</a:t>
            </a:r>
            <a:r>
              <a:rPr lang="en-US" altLang="pt-BR" sz="2000" dirty="0">
                <a:latin typeface="Arial" panose="020B0604020202020204" pitchFamily="34" charset="0"/>
                <a:cs typeface="Arial" panose="020B0604020202020204" pitchFamily="34" charset="0"/>
                <a:sym typeface="+mn-ea"/>
              </a:rPr>
              <a:t>o indireta, ocorre quando o tributo j</a:t>
            </a:r>
            <a:r>
              <a:rPr lang="en-US" altLang="en-US" sz="2000" dirty="0">
                <a:latin typeface="Arial" panose="020B0604020202020204" pitchFamily="34" charset="0"/>
                <a:cs typeface="Arial" panose="020B0604020202020204" pitchFamily="34" charset="0"/>
                <a:sym typeface="+mn-ea"/>
              </a:rPr>
              <a:t>á</a:t>
            </a:r>
            <a:r>
              <a:rPr lang="en-US" altLang="pt-BR" sz="2000" dirty="0">
                <a:latin typeface="Arial" panose="020B0604020202020204" pitchFamily="34" charset="0"/>
                <a:cs typeface="Arial" panose="020B0604020202020204" pitchFamily="34" charset="0"/>
                <a:sym typeface="+mn-ea"/>
              </a:rPr>
              <a:t> est</a:t>
            </a:r>
            <a:r>
              <a:rPr lang="en-US" altLang="en-US" sz="2000" dirty="0">
                <a:latin typeface="Arial" panose="020B0604020202020204" pitchFamily="34" charset="0"/>
                <a:cs typeface="Arial" panose="020B0604020202020204" pitchFamily="34" charset="0"/>
                <a:sym typeface="+mn-ea"/>
              </a:rPr>
              <a:t>á</a:t>
            </a:r>
            <a:r>
              <a:rPr lang="en-US" altLang="pt-BR" sz="2000" dirty="0">
                <a:latin typeface="Arial" panose="020B0604020202020204" pitchFamily="34" charset="0"/>
                <a:cs typeface="Arial" panose="020B0604020202020204" pitchFamily="34" charset="0"/>
                <a:sym typeface="+mn-ea"/>
              </a:rPr>
              <a:t> embutido no valor do bem ou servi</a:t>
            </a:r>
            <a:r>
              <a:rPr lang="" altLang="en-US" sz="2000" dirty="0">
                <a:latin typeface="Arial" panose="020B0604020202020204" pitchFamily="34" charset="0"/>
                <a:cs typeface="Arial" panose="020B0604020202020204" pitchFamily="34" charset="0"/>
                <a:sym typeface="+mn-ea"/>
              </a:rPr>
              <a:t>ç</a:t>
            </a:r>
            <a:r>
              <a:rPr lang="en-US" altLang="pt-BR" sz="2000" dirty="0">
                <a:latin typeface="Arial" panose="020B0604020202020204" pitchFamily="34" charset="0"/>
                <a:cs typeface="Arial" panose="020B0604020202020204" pitchFamily="34" charset="0"/>
                <a:sym typeface="+mn-ea"/>
              </a:rPr>
              <a:t>o que se consome, como o ICMS, IPI, ISS, CIDE.</a:t>
            </a:r>
          </a:p>
          <a:p>
            <a:pPr algn="just"/>
            <a:endParaRPr lang="en-US" altLang="pt-BR" dirty="0">
              <a:latin typeface="Arial" panose="020B0604020202020204" pitchFamily="34" charset="0"/>
              <a:cs typeface="Arial" panose="020B0604020202020204" pitchFamily="34" charset="0"/>
              <a:sym typeface="+mn-ea"/>
            </a:endParaRPr>
          </a:p>
          <a:p>
            <a:pPr algn="just"/>
            <a:endParaRPr lang="pt-BR" dirty="0">
              <a:latin typeface="Arial" panose="020B0604020202020204" pitchFamily="34" charset="0"/>
              <a:cs typeface="Arial" panose="020B0604020202020204" pitchFamily="34" charset="0"/>
              <a:sym typeface="+mn-ea"/>
              <a:hlinkClick r:id="rId4">
                <a:extLst>
                  <a:ext uri="{A12FA001-AC4F-418D-AE19-62706E023703}">
                    <ahyp:hlinkClr xmlns:ahyp="http://schemas.microsoft.com/office/drawing/2018/hyperlinkcolor" val="tx"/>
                  </a:ext>
                </a:extLst>
              </a:hlinkClick>
            </a:endParaRPr>
          </a:p>
          <a:p>
            <a:pPr algn="ctr"/>
            <a:endParaRPr lang="pt-BR" sz="2400" b="1" u="sng" dirty="0">
              <a:solidFill>
                <a:srgbClr val="0563C1"/>
              </a:solidFill>
              <a:latin typeface="Arial Black" panose="020B0A04020102020204" pitchFamily="34" charset="0"/>
              <a:cs typeface="Arial" panose="020B0604020202020204" pitchFamily="34" charset="0"/>
              <a:sym typeface="+mn-ea"/>
              <a:hlinkClick r:id="rId4">
                <a:extLst>
                  <a:ext uri="{A12FA001-AC4F-418D-AE19-62706E023703}">
                    <ahyp:hlinkClr xmlns:ahyp="http://schemas.microsoft.com/office/drawing/2018/hyperlinkcolor" val="tx"/>
                  </a:ext>
                </a:extLst>
              </a:hlinkClick>
            </a:endParaRPr>
          </a:p>
          <a:p>
            <a:pPr algn="ctr"/>
            <a:endParaRPr lang="pt-BR" sz="2400" b="1" u="sng" dirty="0">
              <a:solidFill>
                <a:srgbClr val="0563C1"/>
              </a:solidFill>
              <a:latin typeface="Arial Black" panose="020B0A04020102020204" pitchFamily="34" charset="0"/>
              <a:cs typeface="Arial" panose="020B0604020202020204" pitchFamily="34" charset="0"/>
              <a:sym typeface="+mn-ea"/>
              <a:hlinkClick r:id="rId4">
                <a:extLst>
                  <a:ext uri="{A12FA001-AC4F-418D-AE19-62706E023703}">
                    <ahyp:hlinkClr xmlns:ahyp="http://schemas.microsoft.com/office/drawing/2018/hyperlinkcolor" val="tx"/>
                  </a:ext>
                </a:extLst>
              </a:hlinkClick>
            </a:endParaRPr>
          </a:p>
          <a:p>
            <a:pPr algn="ctr"/>
            <a:endParaRPr lang="pt-BR" altLang="en-US" sz="2400" b="1" u="sng" dirty="0">
              <a:solidFill>
                <a:srgbClr val="0563C1"/>
              </a:solidFill>
              <a:latin typeface="Arial Black" panose="020B0A04020102020204" pitchFamily="34" charset="0"/>
              <a:cs typeface="Arial" panose="020B0604020202020204" pitchFamily="34" charset="0"/>
              <a:sym typeface="+mn-ea"/>
              <a:hlinkClick r:id="rId4">
                <a:extLst>
                  <a:ext uri="{A12FA001-AC4F-418D-AE19-62706E023703}">
                    <ahyp:hlinkClr xmlns:ahyp="http://schemas.microsoft.com/office/drawing/2018/hyperlinkcolor" val="tx"/>
                  </a:ext>
                </a:extLst>
              </a:hlinkClick>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367B8D72-77F0-C3D1-125D-B07F8482A8BF}"/>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A02E6122-2C35-53CE-62A8-01C0771D1CC7}"/>
              </a:ext>
            </a:extLst>
          </p:cNvPr>
          <p:cNvPicPr preferRelativeResize="0"/>
          <p:nvPr/>
        </p:nvPicPr>
        <p:blipFill>
          <a:blip r:embed="rId3"/>
          <a:stretch>
            <a:fillRect/>
          </a:stretch>
        </p:blipFill>
        <p:spPr>
          <a:xfrm>
            <a:off x="0" y="0"/>
            <a:ext cx="12191987" cy="6858000"/>
          </a:xfrm>
          <a:prstGeom prst="rect">
            <a:avLst/>
          </a:prstGeom>
          <a:noFill/>
          <a:ln>
            <a:noFill/>
          </a:ln>
        </p:spPr>
      </p:pic>
      <p:sp>
        <p:nvSpPr>
          <p:cNvPr id="3" name="CaixaDeTexto 2">
            <a:extLst>
              <a:ext uri="{FF2B5EF4-FFF2-40B4-BE49-F238E27FC236}">
                <a16:creationId xmlns:a16="http://schemas.microsoft.com/office/drawing/2014/main" id="{643F894D-7859-9163-4C58-123EFB456073}"/>
              </a:ext>
            </a:extLst>
          </p:cNvPr>
          <p:cNvSpPr txBox="1"/>
          <p:nvPr/>
        </p:nvSpPr>
        <p:spPr>
          <a:xfrm>
            <a:off x="487044" y="88738"/>
            <a:ext cx="11409583" cy="5663089"/>
          </a:xfrm>
          <a:prstGeom prst="rect">
            <a:avLst/>
          </a:prstGeom>
          <a:noFill/>
        </p:spPr>
        <p:txBody>
          <a:bodyPr wrap="square">
            <a:spAutoFit/>
          </a:bodyPr>
          <a:lstStyle/>
          <a:p>
            <a:pPr algn="ctr"/>
            <a:r>
              <a:rPr lang="pt-BR" sz="2400" b="1" u="sng" dirty="0">
                <a:solidFill>
                  <a:srgbClr val="0563C1"/>
                </a:solidFill>
                <a:latin typeface="Arial Black" panose="020B0A04020102020204" pitchFamily="34" charset="0"/>
                <a:cs typeface="Arial" panose="020B0604020202020204" pitchFamily="34" charset="0"/>
                <a:sym typeface="+mn-ea"/>
                <a:hlinkClick r:id="rId4">
                  <a:extLst>
                    <a:ext uri="{A12FA001-AC4F-418D-AE19-62706E023703}">
                      <ahyp:hlinkClr xmlns:ahyp="http://schemas.microsoft.com/office/drawing/2018/hyperlinkcolor" val="tx"/>
                    </a:ext>
                  </a:extLst>
                </a:hlinkClick>
              </a:rPr>
              <a:t>CONTROLE INTERNO MUNICIPAL </a:t>
            </a:r>
            <a:r>
              <a:rPr lang="pt-BR" sz="2400" b="1" u="sng" dirty="0">
                <a:solidFill>
                  <a:srgbClr val="0563C1"/>
                </a:solidFill>
                <a:latin typeface="Arial" panose="020B0604020202020204" pitchFamily="34" charset="0"/>
                <a:cs typeface="Arial" panose="020B0604020202020204" pitchFamily="34" charset="0"/>
                <a:sym typeface="+mn-ea"/>
                <a:hlinkClick r:id="rId4">
                  <a:extLst>
                    <a:ext uri="{A12FA001-AC4F-418D-AE19-62706E023703}">
                      <ahyp:hlinkClr xmlns:ahyp="http://schemas.microsoft.com/office/drawing/2018/hyperlinkcolor" val="tx"/>
                    </a:ext>
                  </a:extLst>
                </a:hlinkClick>
              </a:rPr>
              <a:t>- </a:t>
            </a:r>
            <a:r>
              <a:rPr lang="pt-BR" sz="2400" b="1" u="sng" dirty="0">
                <a:solidFill>
                  <a:srgbClr val="0563C1"/>
                </a:solidFill>
                <a:latin typeface="Arial Black" panose="020B0A04020102020204" pitchFamily="34" charset="0"/>
                <a:cs typeface="Arial" panose="020B0604020202020204" pitchFamily="34" charset="0"/>
                <a:sym typeface="+mn-ea"/>
                <a:hlinkClick r:id="rId4">
                  <a:extLst>
                    <a:ext uri="{A12FA001-AC4F-418D-AE19-62706E023703}">
                      <ahyp:hlinkClr xmlns:ahyp="http://schemas.microsoft.com/office/drawing/2018/hyperlinkcolor" val="tx"/>
                    </a:ext>
                  </a:extLst>
                </a:hlinkClick>
              </a:rPr>
              <a:t>O Controle das Finanças</a:t>
            </a:r>
          </a:p>
          <a:p>
            <a:pPr algn="ctr"/>
            <a:endParaRPr lang="pt-BR" sz="2400" b="1" u="sng" dirty="0">
              <a:solidFill>
                <a:srgbClr val="0563C1"/>
              </a:solidFill>
              <a:latin typeface="Arial Black" panose="020B0A04020102020204" pitchFamily="34" charset="0"/>
              <a:cs typeface="Arial" panose="020B0604020202020204" pitchFamily="34" charset="0"/>
              <a:sym typeface="+mn-ea"/>
              <a:hlinkClick r:id="rId4">
                <a:extLst>
                  <a:ext uri="{A12FA001-AC4F-418D-AE19-62706E023703}">
                    <ahyp:hlinkClr xmlns:ahyp="http://schemas.microsoft.com/office/drawing/2018/hyperlinkcolor" val="tx"/>
                  </a:ext>
                </a:extLst>
              </a:hlinkClick>
            </a:endParaRPr>
          </a:p>
          <a:p>
            <a:r>
              <a:rPr lang="pt-BR" sz="2400" b="1" dirty="0">
                <a:solidFill>
                  <a:schemeClr val="accent2"/>
                </a:solidFill>
                <a:latin typeface="Arial Black" panose="020B0A04020102020204" pitchFamily="34" charset="0"/>
                <a:cs typeface="Arial" panose="020B0604020202020204" pitchFamily="34" charset="0"/>
                <a:sym typeface="+mn-ea"/>
              </a:rPr>
              <a:t>5. REPARTIÇÃO TRIBUTÁRIA:</a:t>
            </a:r>
          </a:p>
          <a:p>
            <a:pPr algn="just"/>
            <a:endParaRPr lang="en-US" altLang="pt-BR" dirty="0">
              <a:latin typeface="Arial" panose="020B0604020202020204" pitchFamily="34" charset="0"/>
              <a:cs typeface="Arial" panose="020B0604020202020204" pitchFamily="34" charset="0"/>
              <a:sym typeface="+mn-ea"/>
            </a:endParaRPr>
          </a:p>
          <a:p>
            <a:pPr marL="285750" indent="-285750" algn="just">
              <a:buFont typeface="Arial" panose="020B0604020202020204" pitchFamily="34" charset="0"/>
              <a:buChar char="•"/>
            </a:pPr>
            <a:r>
              <a:rPr lang="en-US" altLang="pt-BR" sz="2000" dirty="0">
                <a:latin typeface="Arial" panose="020B0604020202020204" pitchFamily="34" charset="0"/>
                <a:cs typeface="Arial" panose="020B0604020202020204" pitchFamily="34" charset="0"/>
                <a:sym typeface="+mn-ea"/>
              </a:rPr>
              <a:t>As </a:t>
            </a:r>
            <a:r>
              <a:rPr lang="en-US" altLang="pt-BR" sz="2000" dirty="0" err="1">
                <a:latin typeface="Arial" panose="020B0604020202020204" pitchFamily="34" charset="0"/>
                <a:cs typeface="Arial" panose="020B0604020202020204" pitchFamily="34" charset="0"/>
                <a:sym typeface="+mn-ea"/>
              </a:rPr>
              <a:t>receitas</a:t>
            </a:r>
            <a:r>
              <a:rPr lang="en-US" altLang="pt-BR" sz="2000" dirty="0">
                <a:latin typeface="Arial" panose="020B0604020202020204" pitchFamily="34" charset="0"/>
                <a:cs typeface="Arial" panose="020B0604020202020204" pitchFamily="34" charset="0"/>
                <a:sym typeface="+mn-ea"/>
              </a:rPr>
              <a:t> </a:t>
            </a:r>
            <a:r>
              <a:rPr lang="en-US" altLang="pt-BR" sz="2000" dirty="0" err="1">
                <a:latin typeface="Arial" panose="020B0604020202020204" pitchFamily="34" charset="0"/>
                <a:cs typeface="Arial" panose="020B0604020202020204" pitchFamily="34" charset="0"/>
                <a:sym typeface="+mn-ea"/>
              </a:rPr>
              <a:t>obtidas</a:t>
            </a:r>
            <a:r>
              <a:rPr lang="en-US" altLang="pt-BR" sz="2000" dirty="0">
                <a:latin typeface="Arial" panose="020B0604020202020204" pitchFamily="34" charset="0"/>
                <a:cs typeface="Arial" panose="020B0604020202020204" pitchFamily="34" charset="0"/>
                <a:sym typeface="+mn-ea"/>
              </a:rPr>
              <a:t> </a:t>
            </a:r>
            <a:r>
              <a:rPr lang="en-US" altLang="pt-BR" sz="2000" dirty="0" err="1">
                <a:latin typeface="Arial" panose="020B0604020202020204" pitchFamily="34" charset="0"/>
                <a:cs typeface="Arial" panose="020B0604020202020204" pitchFamily="34" charset="0"/>
                <a:sym typeface="+mn-ea"/>
              </a:rPr>
              <a:t>atrav</a:t>
            </a:r>
            <a:r>
              <a:rPr lang="en-US" altLang="en-US" sz="2000" dirty="0" err="1">
                <a:latin typeface="Arial" panose="020B0604020202020204" pitchFamily="34" charset="0"/>
                <a:cs typeface="Arial" panose="020B0604020202020204" pitchFamily="34" charset="0"/>
                <a:sym typeface="+mn-ea"/>
              </a:rPr>
              <a:t>é</a:t>
            </a:r>
            <a:r>
              <a:rPr lang="en-US" altLang="pt-BR" sz="2000" dirty="0" err="1">
                <a:latin typeface="Arial" panose="020B0604020202020204" pitchFamily="34" charset="0"/>
                <a:cs typeface="Arial" panose="020B0604020202020204" pitchFamily="34" charset="0"/>
                <a:sym typeface="+mn-ea"/>
              </a:rPr>
              <a:t>s</a:t>
            </a:r>
            <a:r>
              <a:rPr lang="en-US" altLang="pt-BR" sz="2000" dirty="0">
                <a:latin typeface="Arial" panose="020B0604020202020204" pitchFamily="34" charset="0"/>
                <a:cs typeface="Arial" panose="020B0604020202020204" pitchFamily="34" charset="0"/>
                <a:sym typeface="+mn-ea"/>
              </a:rPr>
              <a:t> de </a:t>
            </a:r>
            <a:r>
              <a:rPr lang="en-US" altLang="pt-BR" sz="2000" dirty="0" err="1">
                <a:latin typeface="Arial" panose="020B0604020202020204" pitchFamily="34" charset="0"/>
                <a:cs typeface="Arial" panose="020B0604020202020204" pitchFamily="34" charset="0"/>
                <a:sym typeface="+mn-ea"/>
              </a:rPr>
              <a:t>tributos</a:t>
            </a:r>
            <a:r>
              <a:rPr lang="en-US" altLang="pt-BR" sz="2000" dirty="0">
                <a:latin typeface="Arial" panose="020B0604020202020204" pitchFamily="34" charset="0"/>
                <a:cs typeface="Arial" panose="020B0604020202020204" pitchFamily="34" charset="0"/>
                <a:sym typeface="+mn-ea"/>
              </a:rPr>
              <a:t> </a:t>
            </a:r>
            <a:r>
              <a:rPr lang="en-US" altLang="pt-BR" sz="2000" dirty="0" err="1">
                <a:latin typeface="Arial" panose="020B0604020202020204" pitchFamily="34" charset="0"/>
                <a:cs typeface="Arial" panose="020B0604020202020204" pitchFamily="34" charset="0"/>
                <a:sym typeface="+mn-ea"/>
              </a:rPr>
              <a:t>possuem</a:t>
            </a:r>
            <a:r>
              <a:rPr lang="en-US" altLang="pt-BR" sz="2000" dirty="0">
                <a:latin typeface="Arial" panose="020B0604020202020204" pitchFamily="34" charset="0"/>
                <a:cs typeface="Arial" panose="020B0604020202020204" pitchFamily="34" charset="0"/>
                <a:sym typeface="+mn-ea"/>
              </a:rPr>
              <a:t> </a:t>
            </a:r>
            <a:r>
              <a:rPr lang="en-US" altLang="pt-BR" sz="2000" dirty="0" err="1">
                <a:latin typeface="Arial" panose="020B0604020202020204" pitchFamily="34" charset="0"/>
                <a:cs typeface="Arial" panose="020B0604020202020204" pitchFamily="34" charset="0"/>
                <a:sym typeface="+mn-ea"/>
              </a:rPr>
              <a:t>previs</a:t>
            </a:r>
            <a:r>
              <a:rPr lang="en-US" altLang="en-US" sz="2000" dirty="0" err="1">
                <a:latin typeface="Arial" panose="020B0604020202020204" pitchFamily="34" charset="0"/>
                <a:cs typeface="Arial" panose="020B0604020202020204" pitchFamily="34" charset="0"/>
                <a:sym typeface="+mn-ea"/>
              </a:rPr>
              <a:t>ã</a:t>
            </a:r>
            <a:r>
              <a:rPr lang="en-US" altLang="pt-BR" sz="2000" dirty="0" err="1">
                <a:latin typeface="Arial" panose="020B0604020202020204" pitchFamily="34" charset="0"/>
                <a:cs typeface="Arial" panose="020B0604020202020204" pitchFamily="34" charset="0"/>
                <a:sym typeface="+mn-ea"/>
              </a:rPr>
              <a:t>o</a:t>
            </a:r>
            <a:r>
              <a:rPr lang="en-US" altLang="pt-BR" sz="2000" dirty="0">
                <a:latin typeface="Arial" panose="020B0604020202020204" pitchFamily="34" charset="0"/>
                <a:cs typeface="Arial" panose="020B0604020202020204" pitchFamily="34" charset="0"/>
                <a:sym typeface="+mn-ea"/>
              </a:rPr>
              <a:t> legal de </a:t>
            </a:r>
            <a:r>
              <a:rPr lang="en-US" altLang="pt-BR" sz="2000" dirty="0" err="1">
                <a:latin typeface="Arial" panose="020B0604020202020204" pitchFamily="34" charset="0"/>
                <a:cs typeface="Arial" panose="020B0604020202020204" pitchFamily="34" charset="0"/>
                <a:sym typeface="+mn-ea"/>
              </a:rPr>
              <a:t>reparti</a:t>
            </a:r>
            <a:r>
              <a:rPr lang="" altLang="en-US" sz="2000" dirty="0">
                <a:latin typeface="Arial" panose="020B0604020202020204" pitchFamily="34" charset="0"/>
                <a:cs typeface="Arial" panose="020B0604020202020204" pitchFamily="34" charset="0"/>
                <a:sym typeface="+mn-ea"/>
              </a:rPr>
              <a:t>ç</a:t>
            </a:r>
            <a:r>
              <a:rPr lang="en-US" altLang="en-US" sz="2000" dirty="0" err="1">
                <a:latin typeface="Arial" panose="020B0604020202020204" pitchFamily="34" charset="0"/>
                <a:cs typeface="Arial" panose="020B0604020202020204" pitchFamily="34" charset="0"/>
                <a:sym typeface="+mn-ea"/>
              </a:rPr>
              <a:t>ã</a:t>
            </a:r>
            <a:r>
              <a:rPr lang="en-US" altLang="pt-BR" sz="2000" dirty="0" err="1">
                <a:latin typeface="Arial" panose="020B0604020202020204" pitchFamily="34" charset="0"/>
                <a:cs typeface="Arial" panose="020B0604020202020204" pitchFamily="34" charset="0"/>
                <a:sym typeface="+mn-ea"/>
              </a:rPr>
              <a:t>o</a:t>
            </a:r>
            <a:r>
              <a:rPr lang="en-US" altLang="pt-BR" sz="2000" dirty="0">
                <a:latin typeface="Arial" panose="020B0604020202020204" pitchFamily="34" charset="0"/>
                <a:cs typeface="Arial" panose="020B0604020202020204" pitchFamily="34" charset="0"/>
                <a:sym typeface="+mn-ea"/>
              </a:rPr>
              <a:t> entre </a:t>
            </a:r>
            <a:r>
              <a:rPr lang="en-US" altLang="pt-BR" sz="2000" dirty="0" err="1">
                <a:latin typeface="Arial" panose="020B0604020202020204" pitchFamily="34" charset="0"/>
                <a:cs typeface="Arial" panose="020B0604020202020204" pitchFamily="34" charset="0"/>
                <a:sym typeface="+mn-ea"/>
              </a:rPr>
              <a:t>seus</a:t>
            </a:r>
            <a:r>
              <a:rPr lang="en-US" altLang="pt-BR" sz="2000" dirty="0">
                <a:latin typeface="Arial" panose="020B0604020202020204" pitchFamily="34" charset="0"/>
                <a:cs typeface="Arial" panose="020B0604020202020204" pitchFamily="34" charset="0"/>
                <a:sym typeface="+mn-ea"/>
              </a:rPr>
              <a:t> </a:t>
            </a:r>
            <a:r>
              <a:rPr lang="en-US" altLang="pt-BR" sz="2000" dirty="0" err="1">
                <a:latin typeface="Arial" panose="020B0604020202020204" pitchFamily="34" charset="0"/>
                <a:cs typeface="Arial" panose="020B0604020202020204" pitchFamily="34" charset="0"/>
                <a:sym typeface="+mn-ea"/>
              </a:rPr>
              <a:t>entes</a:t>
            </a:r>
            <a:r>
              <a:rPr lang="en-US" altLang="pt-BR" sz="2000" dirty="0">
                <a:latin typeface="Arial" panose="020B0604020202020204" pitchFamily="34" charset="0"/>
                <a:cs typeface="Arial" panose="020B0604020202020204" pitchFamily="34" charset="0"/>
                <a:sym typeface="+mn-ea"/>
              </a:rPr>
              <a:t>, </a:t>
            </a:r>
            <a:r>
              <a:rPr lang="en-US" altLang="pt-BR" sz="2000" dirty="0" err="1">
                <a:latin typeface="Arial" panose="020B0604020202020204" pitchFamily="34" charset="0"/>
                <a:cs typeface="Arial" panose="020B0604020202020204" pitchFamily="34" charset="0"/>
                <a:sym typeface="+mn-ea"/>
              </a:rPr>
              <a:t>seguindo</a:t>
            </a:r>
            <a:r>
              <a:rPr lang="en-US" altLang="pt-BR" sz="2000" dirty="0">
                <a:latin typeface="Arial" panose="020B0604020202020204" pitchFamily="34" charset="0"/>
                <a:cs typeface="Arial" panose="020B0604020202020204" pitchFamily="34" charset="0"/>
                <a:sym typeface="+mn-ea"/>
              </a:rPr>
              <a:t> </a:t>
            </a:r>
            <a:r>
              <a:rPr lang="en-US" altLang="pt-BR" sz="2000" dirty="0" err="1">
                <a:latin typeface="Arial" panose="020B0604020202020204" pitchFamily="34" charset="0"/>
                <a:cs typeface="Arial" panose="020B0604020202020204" pitchFamily="34" charset="0"/>
                <a:sym typeface="+mn-ea"/>
              </a:rPr>
              <a:t>normas</a:t>
            </a:r>
            <a:r>
              <a:rPr lang="en-US" altLang="pt-BR" sz="2000" dirty="0">
                <a:latin typeface="Arial" panose="020B0604020202020204" pitchFamily="34" charset="0"/>
                <a:cs typeface="Arial" panose="020B0604020202020204" pitchFamily="34" charset="0"/>
                <a:sym typeface="+mn-ea"/>
              </a:rPr>
              <a:t> que </a:t>
            </a:r>
            <a:r>
              <a:rPr lang="en-US" altLang="pt-BR" sz="2000" dirty="0" err="1">
                <a:latin typeface="Arial" panose="020B0604020202020204" pitchFamily="34" charset="0"/>
                <a:cs typeface="Arial" panose="020B0604020202020204" pitchFamily="34" charset="0"/>
                <a:sym typeface="+mn-ea"/>
              </a:rPr>
              <a:t>visam</a:t>
            </a:r>
            <a:r>
              <a:rPr lang="en-US" altLang="pt-BR" sz="2000" dirty="0">
                <a:latin typeface="Arial" panose="020B0604020202020204" pitchFamily="34" charset="0"/>
                <a:cs typeface="Arial" panose="020B0604020202020204" pitchFamily="34" charset="0"/>
                <a:sym typeface="+mn-ea"/>
              </a:rPr>
              <a:t> </a:t>
            </a:r>
            <a:r>
              <a:rPr lang="en-US" altLang="pt-BR" sz="2000" dirty="0" err="1">
                <a:latin typeface="Arial" panose="020B0604020202020204" pitchFamily="34" charset="0"/>
                <a:cs typeface="Arial" panose="020B0604020202020204" pitchFamily="34" charset="0"/>
                <a:sym typeface="+mn-ea"/>
              </a:rPr>
              <a:t>dar</a:t>
            </a:r>
            <a:r>
              <a:rPr lang="en-US" altLang="pt-BR" sz="2000" dirty="0">
                <a:latin typeface="Arial" panose="020B0604020202020204" pitchFamily="34" charset="0"/>
                <a:cs typeface="Arial" panose="020B0604020202020204" pitchFamily="34" charset="0"/>
                <a:sym typeface="+mn-ea"/>
              </a:rPr>
              <a:t> </a:t>
            </a:r>
            <a:r>
              <a:rPr lang="en-US" altLang="pt-BR" sz="2000" dirty="0" err="1">
                <a:latin typeface="Arial" panose="020B0604020202020204" pitchFamily="34" charset="0"/>
                <a:cs typeface="Arial" panose="020B0604020202020204" pitchFamily="34" charset="0"/>
                <a:sym typeface="+mn-ea"/>
              </a:rPr>
              <a:t>autonomia</a:t>
            </a:r>
            <a:r>
              <a:rPr lang="en-US" altLang="pt-BR" sz="2000" dirty="0">
                <a:latin typeface="Arial" panose="020B0604020202020204" pitchFamily="34" charset="0"/>
                <a:cs typeface="Arial" panose="020B0604020202020204" pitchFamily="34" charset="0"/>
                <a:sym typeface="+mn-ea"/>
              </a:rPr>
              <a:t> </a:t>
            </a:r>
            <a:r>
              <a:rPr lang="en-US" altLang="pt-BR" sz="2000" dirty="0" err="1">
                <a:latin typeface="Arial" panose="020B0604020202020204" pitchFamily="34" charset="0"/>
                <a:cs typeface="Arial" panose="020B0604020202020204" pitchFamily="34" charset="0"/>
                <a:sym typeface="+mn-ea"/>
              </a:rPr>
              <a:t>aos</a:t>
            </a:r>
            <a:r>
              <a:rPr lang="en-US" altLang="pt-BR" sz="2000" dirty="0">
                <a:latin typeface="Arial" panose="020B0604020202020204" pitchFamily="34" charset="0"/>
                <a:cs typeface="Arial" panose="020B0604020202020204" pitchFamily="34" charset="0"/>
                <a:sym typeface="+mn-ea"/>
              </a:rPr>
              <a:t> </a:t>
            </a:r>
            <a:r>
              <a:rPr lang="en-US" altLang="pt-BR" sz="2000" dirty="0" err="1">
                <a:latin typeface="Arial" panose="020B0604020202020204" pitchFamily="34" charset="0"/>
                <a:cs typeface="Arial" panose="020B0604020202020204" pitchFamily="34" charset="0"/>
                <a:sym typeface="+mn-ea"/>
              </a:rPr>
              <a:t>entes</a:t>
            </a:r>
            <a:r>
              <a:rPr lang="en-US" altLang="pt-BR" sz="2000" dirty="0">
                <a:latin typeface="Arial" panose="020B0604020202020204" pitchFamily="34" charset="0"/>
                <a:cs typeface="Arial" panose="020B0604020202020204" pitchFamily="34" charset="0"/>
                <a:sym typeface="+mn-ea"/>
              </a:rPr>
              <a:t> </a:t>
            </a:r>
            <a:r>
              <a:rPr lang="en-US" altLang="pt-BR" sz="2000" dirty="0" err="1">
                <a:latin typeface="Arial" panose="020B0604020202020204" pitchFamily="34" charset="0"/>
                <a:cs typeface="Arial" panose="020B0604020202020204" pitchFamily="34" charset="0"/>
                <a:sym typeface="+mn-ea"/>
              </a:rPr>
              <a:t>menores</a:t>
            </a:r>
            <a:r>
              <a:rPr lang="en-US" altLang="pt-BR" sz="2000" dirty="0">
                <a:latin typeface="Arial" panose="020B0604020202020204" pitchFamily="34" charset="0"/>
                <a:cs typeface="Arial" panose="020B0604020202020204" pitchFamily="34" charset="0"/>
                <a:sym typeface="+mn-ea"/>
              </a:rPr>
              <a:t> que a </a:t>
            </a:r>
            <a:r>
              <a:rPr lang="en-US" altLang="pt-BR" sz="2000" dirty="0" err="1">
                <a:latin typeface="Arial" panose="020B0604020202020204" pitchFamily="34" charset="0"/>
                <a:cs typeface="Arial" panose="020B0604020202020204" pitchFamily="34" charset="0"/>
                <a:sym typeface="+mn-ea"/>
              </a:rPr>
              <a:t>Uni</a:t>
            </a:r>
            <a:r>
              <a:rPr lang="en-US" altLang="en-US" sz="2000" dirty="0" err="1">
                <a:latin typeface="Arial" panose="020B0604020202020204" pitchFamily="34" charset="0"/>
                <a:cs typeface="Arial" panose="020B0604020202020204" pitchFamily="34" charset="0"/>
                <a:sym typeface="+mn-ea"/>
              </a:rPr>
              <a:t>ã</a:t>
            </a:r>
            <a:r>
              <a:rPr lang="en-US" altLang="pt-BR" sz="2000" dirty="0" err="1">
                <a:latin typeface="Arial" panose="020B0604020202020204" pitchFamily="34" charset="0"/>
                <a:cs typeface="Arial" panose="020B0604020202020204" pitchFamily="34" charset="0"/>
                <a:sym typeface="+mn-ea"/>
              </a:rPr>
              <a:t>o</a:t>
            </a:r>
            <a:r>
              <a:rPr lang="en-US" altLang="pt-BR" sz="2000" dirty="0">
                <a:latin typeface="Arial" panose="020B0604020202020204" pitchFamily="34" charset="0"/>
                <a:cs typeface="Arial" panose="020B0604020202020204" pitchFamily="34" charset="0"/>
                <a:sym typeface="+mn-ea"/>
              </a:rPr>
              <a:t> Federal </a:t>
            </a:r>
            <a:r>
              <a:rPr lang="en-US" altLang="pt-BR" sz="2000" dirty="0" err="1">
                <a:latin typeface="Arial" panose="020B0604020202020204" pitchFamily="34" charset="0"/>
                <a:cs typeface="Arial" panose="020B0604020202020204" pitchFamily="34" charset="0"/>
                <a:sym typeface="+mn-ea"/>
              </a:rPr>
              <a:t>al</a:t>
            </a:r>
            <a:r>
              <a:rPr lang="en-US" altLang="en-US" sz="2000" dirty="0" err="1">
                <a:latin typeface="Arial" panose="020B0604020202020204" pitchFamily="34" charset="0"/>
                <a:cs typeface="Arial" panose="020B0604020202020204" pitchFamily="34" charset="0"/>
                <a:sym typeface="+mn-ea"/>
              </a:rPr>
              <a:t>é</a:t>
            </a:r>
            <a:r>
              <a:rPr lang="en-US" altLang="pt-BR" sz="2000" dirty="0" err="1">
                <a:latin typeface="Arial" panose="020B0604020202020204" pitchFamily="34" charset="0"/>
                <a:cs typeface="Arial" panose="020B0604020202020204" pitchFamily="34" charset="0"/>
                <a:sym typeface="+mn-ea"/>
              </a:rPr>
              <a:t>m</a:t>
            </a:r>
            <a:r>
              <a:rPr lang="en-US" altLang="pt-BR" sz="2000" dirty="0">
                <a:latin typeface="Arial" panose="020B0604020202020204" pitchFamily="34" charset="0"/>
                <a:cs typeface="Arial" panose="020B0604020202020204" pitchFamily="34" charset="0"/>
                <a:sym typeface="+mn-ea"/>
              </a:rPr>
              <a:t> de, </a:t>
            </a:r>
            <a:r>
              <a:rPr lang="en-US" altLang="pt-BR" sz="2000" dirty="0" err="1">
                <a:latin typeface="Arial" panose="020B0604020202020204" pitchFamily="34" charset="0"/>
                <a:cs typeface="Arial" panose="020B0604020202020204" pitchFamily="34" charset="0"/>
                <a:sym typeface="+mn-ea"/>
              </a:rPr>
              <a:t>tamb</a:t>
            </a:r>
            <a:r>
              <a:rPr lang="en-US" altLang="en-US" sz="2000" dirty="0" err="1">
                <a:latin typeface="Arial" panose="020B0604020202020204" pitchFamily="34" charset="0"/>
                <a:cs typeface="Arial" panose="020B0604020202020204" pitchFamily="34" charset="0"/>
                <a:sym typeface="+mn-ea"/>
              </a:rPr>
              <a:t>é</a:t>
            </a:r>
            <a:r>
              <a:rPr lang="en-US" altLang="pt-BR" sz="2000" dirty="0" err="1">
                <a:latin typeface="Arial" panose="020B0604020202020204" pitchFamily="34" charset="0"/>
                <a:cs typeface="Arial" panose="020B0604020202020204" pitchFamily="34" charset="0"/>
                <a:sym typeface="+mn-ea"/>
              </a:rPr>
              <a:t>m</a:t>
            </a:r>
            <a:r>
              <a:rPr lang="en-US" altLang="pt-BR" sz="2000" dirty="0">
                <a:latin typeface="Arial" panose="020B0604020202020204" pitchFamily="34" charset="0"/>
                <a:cs typeface="Arial" panose="020B0604020202020204" pitchFamily="34" charset="0"/>
                <a:sym typeface="+mn-ea"/>
              </a:rPr>
              <a:t> </a:t>
            </a:r>
            <a:r>
              <a:rPr lang="en-US" altLang="pt-BR" sz="2000" dirty="0" err="1">
                <a:latin typeface="Arial" panose="020B0604020202020204" pitchFamily="34" charset="0"/>
                <a:cs typeface="Arial" panose="020B0604020202020204" pitchFamily="34" charset="0"/>
                <a:sym typeface="+mn-ea"/>
              </a:rPr>
              <a:t>visar</a:t>
            </a:r>
            <a:r>
              <a:rPr lang="en-US" altLang="pt-BR" sz="2000" dirty="0">
                <a:latin typeface="Arial" panose="020B0604020202020204" pitchFamily="34" charset="0"/>
                <a:cs typeface="Arial" panose="020B0604020202020204" pitchFamily="34" charset="0"/>
                <a:sym typeface="+mn-ea"/>
              </a:rPr>
              <a:t> a </a:t>
            </a:r>
            <a:r>
              <a:rPr lang="en-US" altLang="pt-BR" sz="2000" dirty="0" err="1">
                <a:latin typeface="Arial" panose="020B0604020202020204" pitchFamily="34" charset="0"/>
                <a:cs typeface="Arial" panose="020B0604020202020204" pitchFamily="34" charset="0"/>
                <a:sym typeface="+mn-ea"/>
              </a:rPr>
              <a:t>redu</a:t>
            </a:r>
            <a:r>
              <a:rPr lang="" altLang="en-US" sz="2000" dirty="0">
                <a:latin typeface="Arial" panose="020B0604020202020204" pitchFamily="34" charset="0"/>
                <a:cs typeface="Arial" panose="020B0604020202020204" pitchFamily="34" charset="0"/>
                <a:sym typeface="+mn-ea"/>
              </a:rPr>
              <a:t>ç</a:t>
            </a:r>
            <a:r>
              <a:rPr lang="en-US" altLang="en-US" sz="2000" dirty="0" err="1">
                <a:latin typeface="Arial" panose="020B0604020202020204" pitchFamily="34" charset="0"/>
                <a:cs typeface="Arial" panose="020B0604020202020204" pitchFamily="34" charset="0"/>
                <a:sym typeface="+mn-ea"/>
              </a:rPr>
              <a:t>ã</a:t>
            </a:r>
            <a:r>
              <a:rPr lang="en-US" altLang="pt-BR" sz="2000" dirty="0" err="1">
                <a:latin typeface="Arial" panose="020B0604020202020204" pitchFamily="34" charset="0"/>
                <a:cs typeface="Arial" panose="020B0604020202020204" pitchFamily="34" charset="0"/>
                <a:sym typeface="+mn-ea"/>
              </a:rPr>
              <a:t>o</a:t>
            </a:r>
            <a:r>
              <a:rPr lang="en-US" altLang="pt-BR" sz="2000" dirty="0">
                <a:latin typeface="Arial" panose="020B0604020202020204" pitchFamily="34" charset="0"/>
                <a:cs typeface="Arial" panose="020B0604020202020204" pitchFamily="34" charset="0"/>
                <a:sym typeface="+mn-ea"/>
              </a:rPr>
              <a:t> das </a:t>
            </a:r>
            <a:r>
              <a:rPr lang="en-US" altLang="pt-BR" sz="2000" dirty="0" err="1">
                <a:latin typeface="Arial" panose="020B0604020202020204" pitchFamily="34" charset="0"/>
                <a:cs typeface="Arial" panose="020B0604020202020204" pitchFamily="34" charset="0"/>
                <a:sym typeface="+mn-ea"/>
              </a:rPr>
              <a:t>desigualdades</a:t>
            </a:r>
            <a:r>
              <a:rPr lang="en-US" altLang="pt-BR" sz="2000" dirty="0">
                <a:latin typeface="Arial" panose="020B0604020202020204" pitchFamily="34" charset="0"/>
                <a:cs typeface="Arial" panose="020B0604020202020204" pitchFamily="34" charset="0"/>
                <a:sym typeface="+mn-ea"/>
              </a:rPr>
              <a:t> </a:t>
            </a:r>
            <a:r>
              <a:rPr lang="en-US" altLang="pt-BR" sz="2000" dirty="0" err="1">
                <a:latin typeface="Arial" panose="020B0604020202020204" pitchFamily="34" charset="0"/>
                <a:cs typeface="Arial" panose="020B0604020202020204" pitchFamily="34" charset="0"/>
                <a:sym typeface="+mn-ea"/>
              </a:rPr>
              <a:t>regionais</a:t>
            </a:r>
            <a:r>
              <a:rPr lang="en-US" altLang="pt-BR" sz="2000" dirty="0">
                <a:latin typeface="Arial" panose="020B0604020202020204" pitchFamily="34" charset="0"/>
                <a:cs typeface="Arial" panose="020B0604020202020204" pitchFamily="34" charset="0"/>
                <a:sym typeface="+mn-ea"/>
              </a:rPr>
              <a:t>, </a:t>
            </a:r>
            <a:r>
              <a:rPr lang="en-US" altLang="pt-BR" sz="2000" dirty="0" err="1">
                <a:latin typeface="Arial" panose="020B0604020202020204" pitchFamily="34" charset="0"/>
                <a:cs typeface="Arial" panose="020B0604020202020204" pitchFamily="34" charset="0"/>
                <a:sym typeface="+mn-ea"/>
              </a:rPr>
              <a:t>conforme</a:t>
            </a:r>
            <a:r>
              <a:rPr lang="en-US" altLang="pt-BR" sz="2000" dirty="0">
                <a:latin typeface="Arial" panose="020B0604020202020204" pitchFamily="34" charset="0"/>
                <a:cs typeface="Arial" panose="020B0604020202020204" pitchFamily="34" charset="0"/>
                <a:sym typeface="+mn-ea"/>
              </a:rPr>
              <a:t> um dos </a:t>
            </a:r>
            <a:r>
              <a:rPr lang="en-US" altLang="pt-BR" sz="2000" dirty="0" err="1">
                <a:latin typeface="Arial" panose="020B0604020202020204" pitchFamily="34" charset="0"/>
                <a:cs typeface="Arial" panose="020B0604020202020204" pitchFamily="34" charset="0"/>
                <a:sym typeface="+mn-ea"/>
              </a:rPr>
              <a:t>objetivos</a:t>
            </a:r>
            <a:r>
              <a:rPr lang="en-US" altLang="pt-BR" sz="2000" dirty="0">
                <a:latin typeface="Arial" panose="020B0604020202020204" pitchFamily="34" charset="0"/>
                <a:cs typeface="Arial" panose="020B0604020202020204" pitchFamily="34" charset="0"/>
                <a:sym typeface="+mn-ea"/>
              </a:rPr>
              <a:t> </a:t>
            </a:r>
            <a:r>
              <a:rPr lang="en-US" altLang="pt-BR" sz="2000" dirty="0" err="1">
                <a:latin typeface="Arial" panose="020B0604020202020204" pitchFamily="34" charset="0"/>
                <a:cs typeface="Arial" panose="020B0604020202020204" pitchFamily="34" charset="0"/>
                <a:sym typeface="+mn-ea"/>
              </a:rPr>
              <a:t>fundamentais</a:t>
            </a:r>
            <a:r>
              <a:rPr lang="en-US" altLang="pt-BR" sz="2000" dirty="0">
                <a:latin typeface="Arial" panose="020B0604020202020204" pitchFamily="34" charset="0"/>
                <a:cs typeface="Arial" panose="020B0604020202020204" pitchFamily="34" charset="0"/>
                <a:sym typeface="+mn-ea"/>
              </a:rPr>
              <a:t> da Rep</a:t>
            </a:r>
            <a:r>
              <a:rPr lang="en-US" altLang="en-US" sz="2000" dirty="0">
                <a:latin typeface="Arial" panose="020B0604020202020204" pitchFamily="34" charset="0"/>
                <a:cs typeface="Arial" panose="020B0604020202020204" pitchFamily="34" charset="0"/>
                <a:sym typeface="+mn-ea"/>
              </a:rPr>
              <a:t>ú</a:t>
            </a:r>
            <a:r>
              <a:rPr lang="en-US" altLang="pt-BR" sz="2000" dirty="0">
                <a:latin typeface="Arial" panose="020B0604020202020204" pitchFamily="34" charset="0"/>
                <a:cs typeface="Arial" panose="020B0604020202020204" pitchFamily="34" charset="0"/>
                <a:sym typeface="+mn-ea"/>
              </a:rPr>
              <a:t>blica </a:t>
            </a:r>
            <a:r>
              <a:rPr lang="en-US" altLang="pt-BR" sz="2000" dirty="0" err="1">
                <a:latin typeface="Arial" panose="020B0604020202020204" pitchFamily="34" charset="0"/>
                <a:cs typeface="Arial" panose="020B0604020202020204" pitchFamily="34" charset="0"/>
                <a:sym typeface="+mn-ea"/>
              </a:rPr>
              <a:t>Federativa</a:t>
            </a:r>
            <a:r>
              <a:rPr lang="en-US" altLang="pt-BR" sz="2000" dirty="0">
                <a:latin typeface="Arial" panose="020B0604020202020204" pitchFamily="34" charset="0"/>
                <a:cs typeface="Arial" panose="020B0604020202020204" pitchFamily="34" charset="0"/>
                <a:sym typeface="+mn-ea"/>
              </a:rPr>
              <a:t> do </a:t>
            </a:r>
            <a:r>
              <a:rPr lang="en-US" altLang="pt-BR" sz="2000" dirty="0" err="1">
                <a:latin typeface="Arial" panose="020B0604020202020204" pitchFamily="34" charset="0"/>
                <a:cs typeface="Arial" panose="020B0604020202020204" pitchFamily="34" charset="0"/>
                <a:sym typeface="+mn-ea"/>
              </a:rPr>
              <a:t>Brasil</a:t>
            </a:r>
            <a:r>
              <a:rPr lang="en-US" altLang="pt-BR" sz="2000" dirty="0">
                <a:latin typeface="Arial" panose="020B0604020202020204" pitchFamily="34" charset="0"/>
                <a:cs typeface="Arial" panose="020B0604020202020204" pitchFamily="34" charset="0"/>
                <a:sym typeface="+mn-ea"/>
              </a:rPr>
              <a:t>, </a:t>
            </a:r>
            <a:r>
              <a:rPr lang="en-US" altLang="pt-BR" sz="2000" dirty="0" err="1">
                <a:latin typeface="Arial" panose="020B0604020202020204" pitchFamily="34" charset="0"/>
                <a:cs typeface="Arial" panose="020B0604020202020204" pitchFamily="34" charset="0"/>
                <a:sym typeface="+mn-ea"/>
              </a:rPr>
              <a:t>prevista</a:t>
            </a:r>
            <a:r>
              <a:rPr lang="en-US" altLang="pt-BR" sz="2000" dirty="0">
                <a:latin typeface="Arial" panose="020B0604020202020204" pitchFamily="34" charset="0"/>
                <a:cs typeface="Arial" panose="020B0604020202020204" pitchFamily="34" charset="0"/>
                <a:sym typeface="+mn-ea"/>
              </a:rPr>
              <a:t> </a:t>
            </a:r>
            <a:r>
              <a:rPr lang="en-US" altLang="pt-BR" sz="2000" b="1" dirty="0">
                <a:latin typeface="Arial" panose="020B0604020202020204" pitchFamily="34" charset="0"/>
                <a:cs typeface="Arial" panose="020B0604020202020204" pitchFamily="34" charset="0"/>
                <a:sym typeface="+mn-ea"/>
              </a:rPr>
              <a:t>no Art. 3</a:t>
            </a:r>
            <a:r>
              <a:rPr lang="en-US" altLang="en-US" sz="2000" b="1" dirty="0">
                <a:latin typeface="Arial" panose="020B0604020202020204" pitchFamily="34" charset="0"/>
                <a:cs typeface="Arial" panose="020B0604020202020204" pitchFamily="34" charset="0"/>
                <a:sym typeface="+mn-ea"/>
              </a:rPr>
              <a:t>º</a:t>
            </a:r>
            <a:r>
              <a:rPr lang="en-US" altLang="pt-BR" sz="2000" b="1" dirty="0">
                <a:latin typeface="Arial" panose="020B0604020202020204" pitchFamily="34" charset="0"/>
                <a:cs typeface="Arial" panose="020B0604020202020204" pitchFamily="34" charset="0"/>
                <a:sym typeface="+mn-ea"/>
              </a:rPr>
              <a:t>, III, da CF. </a:t>
            </a:r>
          </a:p>
          <a:p>
            <a:pPr algn="just"/>
            <a:r>
              <a:rPr lang="pt-BR" sz="1600" i="1" dirty="0"/>
              <a:t>	</a:t>
            </a:r>
          </a:p>
          <a:p>
            <a:pPr algn="just"/>
            <a:r>
              <a:rPr lang="pt-BR" sz="1600" b="1" i="1" dirty="0"/>
              <a:t>Art. 3º </a:t>
            </a:r>
            <a:r>
              <a:rPr lang="pt-BR" sz="1600" i="1" dirty="0"/>
              <a:t>Constituem objetivos fundamentais da República Federativa do Brasil:</a:t>
            </a:r>
          </a:p>
          <a:p>
            <a:pPr algn="just"/>
            <a:r>
              <a:rPr lang="pt-BR" sz="1600" i="1" dirty="0"/>
              <a:t>	I - construir uma sociedade livre, justa e solidária;</a:t>
            </a:r>
          </a:p>
          <a:p>
            <a:pPr algn="just"/>
            <a:r>
              <a:rPr lang="pt-BR" sz="1600" i="1" dirty="0"/>
              <a:t>	II - garantir o desenvolvimento nacional;</a:t>
            </a:r>
          </a:p>
          <a:p>
            <a:pPr algn="just"/>
            <a:r>
              <a:rPr lang="pt-BR" sz="1600" i="1" dirty="0"/>
              <a:t>	III - erradicar a pobreza e a marginalização e reduzir as desigualdades sociais e regionais;</a:t>
            </a:r>
          </a:p>
          <a:p>
            <a:pPr algn="just"/>
            <a:r>
              <a:rPr lang="pt-BR" sz="1600" i="1" dirty="0"/>
              <a:t>	IV - promover o bem de todos, sem preconceitos de origem, raça, sexo, cor, idade e quaisquer outras formas de discriminação.</a:t>
            </a:r>
          </a:p>
          <a:p>
            <a:pPr marL="285750" indent="-285750" algn="just">
              <a:buFont typeface="Arial" panose="020B0604020202020204" pitchFamily="34" charset="0"/>
              <a:buChar char="•"/>
            </a:pPr>
            <a:r>
              <a:rPr lang="en-US" altLang="pt-BR" sz="2000" dirty="0" err="1">
                <a:latin typeface="Arial" panose="020B0604020202020204" pitchFamily="34" charset="0"/>
                <a:cs typeface="Arial" panose="020B0604020202020204" pitchFamily="34" charset="0"/>
                <a:sym typeface="+mn-ea"/>
              </a:rPr>
              <a:t>Al</a:t>
            </a:r>
            <a:r>
              <a:rPr lang="en-US" altLang="en-US" sz="2000" dirty="0" err="1">
                <a:latin typeface="Arial" panose="020B0604020202020204" pitchFamily="34" charset="0"/>
                <a:cs typeface="Arial" panose="020B0604020202020204" pitchFamily="34" charset="0"/>
                <a:sym typeface="+mn-ea"/>
              </a:rPr>
              <a:t>é</a:t>
            </a:r>
            <a:r>
              <a:rPr lang="en-US" altLang="pt-BR" sz="2000" dirty="0" err="1">
                <a:latin typeface="Arial" panose="020B0604020202020204" pitchFamily="34" charset="0"/>
                <a:cs typeface="Arial" panose="020B0604020202020204" pitchFamily="34" charset="0"/>
                <a:sym typeface="+mn-ea"/>
              </a:rPr>
              <a:t>m</a:t>
            </a:r>
            <a:r>
              <a:rPr lang="en-US" altLang="pt-BR" sz="2000" dirty="0">
                <a:latin typeface="Arial" panose="020B0604020202020204" pitchFamily="34" charset="0"/>
                <a:cs typeface="Arial" panose="020B0604020202020204" pitchFamily="34" charset="0"/>
                <a:sym typeface="+mn-ea"/>
              </a:rPr>
              <a:t> </a:t>
            </a:r>
            <a:r>
              <a:rPr lang="en-US" altLang="pt-BR" sz="2000" dirty="0" err="1">
                <a:latin typeface="Arial" panose="020B0604020202020204" pitchFamily="34" charset="0"/>
                <a:cs typeface="Arial" panose="020B0604020202020204" pitchFamily="34" charset="0"/>
                <a:sym typeface="+mn-ea"/>
              </a:rPr>
              <a:t>disso</a:t>
            </a:r>
            <a:r>
              <a:rPr lang="en-US" altLang="pt-BR" sz="2000" dirty="0">
                <a:latin typeface="Arial" panose="020B0604020202020204" pitchFamily="34" charset="0"/>
                <a:cs typeface="Arial" panose="020B0604020202020204" pitchFamily="34" charset="0"/>
                <a:sym typeface="+mn-ea"/>
              </a:rPr>
              <a:t>, a </a:t>
            </a:r>
            <a:r>
              <a:rPr lang="en-US" altLang="pt-BR" sz="2000" dirty="0" err="1">
                <a:latin typeface="Arial" panose="020B0604020202020204" pitchFamily="34" charset="0"/>
                <a:cs typeface="Arial" panose="020B0604020202020204" pitchFamily="34" charset="0"/>
                <a:sym typeface="+mn-ea"/>
              </a:rPr>
              <a:t>reparti</a:t>
            </a:r>
            <a:r>
              <a:rPr lang="" altLang="en-US" sz="2000" dirty="0">
                <a:latin typeface="Arial" panose="020B0604020202020204" pitchFamily="34" charset="0"/>
                <a:cs typeface="Arial" panose="020B0604020202020204" pitchFamily="34" charset="0"/>
                <a:sym typeface="+mn-ea"/>
              </a:rPr>
              <a:t>ç</a:t>
            </a:r>
            <a:r>
              <a:rPr lang="en-US" altLang="en-US" sz="2000" dirty="0" err="1">
                <a:latin typeface="Arial" panose="020B0604020202020204" pitchFamily="34" charset="0"/>
                <a:cs typeface="Arial" panose="020B0604020202020204" pitchFamily="34" charset="0"/>
                <a:sym typeface="+mn-ea"/>
              </a:rPr>
              <a:t>ã</a:t>
            </a:r>
            <a:r>
              <a:rPr lang="en-US" altLang="pt-BR" sz="2000" dirty="0" err="1">
                <a:latin typeface="Arial" panose="020B0604020202020204" pitchFamily="34" charset="0"/>
                <a:cs typeface="Arial" panose="020B0604020202020204" pitchFamily="34" charset="0"/>
                <a:sym typeface="+mn-ea"/>
              </a:rPr>
              <a:t>o</a:t>
            </a:r>
            <a:r>
              <a:rPr lang="en-US" altLang="pt-BR" sz="2000" dirty="0">
                <a:latin typeface="Arial" panose="020B0604020202020204" pitchFamily="34" charset="0"/>
                <a:cs typeface="Arial" panose="020B0604020202020204" pitchFamily="34" charset="0"/>
                <a:sym typeface="+mn-ea"/>
              </a:rPr>
              <a:t> de </a:t>
            </a:r>
            <a:r>
              <a:rPr lang="en-US" altLang="pt-BR" sz="2000" dirty="0" err="1">
                <a:latin typeface="Arial" panose="020B0604020202020204" pitchFamily="34" charset="0"/>
                <a:cs typeface="Arial" panose="020B0604020202020204" pitchFamily="34" charset="0"/>
                <a:sym typeface="+mn-ea"/>
              </a:rPr>
              <a:t>receitas</a:t>
            </a:r>
            <a:r>
              <a:rPr lang="en-US" altLang="pt-BR" sz="2000" dirty="0">
                <a:latin typeface="Arial" panose="020B0604020202020204" pitchFamily="34" charset="0"/>
                <a:cs typeface="Arial" panose="020B0604020202020204" pitchFamily="34" charset="0"/>
                <a:sym typeface="+mn-ea"/>
              </a:rPr>
              <a:t> </a:t>
            </a:r>
            <a:r>
              <a:rPr lang="en-US" altLang="pt-BR" sz="2000" dirty="0" err="1">
                <a:latin typeface="Arial" panose="020B0604020202020204" pitchFamily="34" charset="0"/>
                <a:cs typeface="Arial" panose="020B0604020202020204" pitchFamily="34" charset="0"/>
                <a:sym typeface="+mn-ea"/>
              </a:rPr>
              <a:t>tribut</a:t>
            </a:r>
            <a:r>
              <a:rPr lang="en-US" altLang="en-US" sz="2000" dirty="0" err="1">
                <a:latin typeface="Arial" panose="020B0604020202020204" pitchFamily="34" charset="0"/>
                <a:cs typeface="Arial" panose="020B0604020202020204" pitchFamily="34" charset="0"/>
                <a:sym typeface="+mn-ea"/>
              </a:rPr>
              <a:t>á</a:t>
            </a:r>
            <a:r>
              <a:rPr lang="en-US" altLang="pt-BR" sz="2000" dirty="0" err="1">
                <a:latin typeface="Arial" panose="020B0604020202020204" pitchFamily="34" charset="0"/>
                <a:cs typeface="Arial" panose="020B0604020202020204" pitchFamily="34" charset="0"/>
                <a:sym typeface="+mn-ea"/>
              </a:rPr>
              <a:t>rias</a:t>
            </a:r>
            <a:r>
              <a:rPr lang="en-US" altLang="pt-BR" sz="2000" dirty="0">
                <a:latin typeface="Arial" panose="020B0604020202020204" pitchFamily="34" charset="0"/>
                <a:cs typeface="Arial" panose="020B0604020202020204" pitchFamily="34" charset="0"/>
                <a:sym typeface="+mn-ea"/>
              </a:rPr>
              <a:t> </a:t>
            </a:r>
            <a:r>
              <a:rPr lang="en-US" altLang="pt-BR" sz="2000" dirty="0" err="1">
                <a:latin typeface="Arial" panose="020B0604020202020204" pitchFamily="34" charset="0"/>
                <a:cs typeface="Arial" panose="020B0604020202020204" pitchFamily="34" charset="0"/>
                <a:sym typeface="+mn-ea"/>
              </a:rPr>
              <a:t>possuem</a:t>
            </a:r>
            <a:r>
              <a:rPr lang="en-US" altLang="pt-BR" sz="2000" dirty="0">
                <a:latin typeface="Arial" panose="020B0604020202020204" pitchFamily="34" charset="0"/>
                <a:cs typeface="Arial" panose="020B0604020202020204" pitchFamily="34" charset="0"/>
                <a:sym typeface="+mn-ea"/>
              </a:rPr>
              <a:t> </a:t>
            </a:r>
            <a:r>
              <a:rPr lang="en-US" altLang="pt-BR" sz="2000" dirty="0" err="1">
                <a:latin typeface="Arial" panose="020B0604020202020204" pitchFamily="34" charset="0"/>
                <a:cs typeface="Arial" panose="020B0604020202020204" pitchFamily="34" charset="0"/>
                <a:sym typeface="+mn-ea"/>
              </a:rPr>
              <a:t>tamb</a:t>
            </a:r>
            <a:r>
              <a:rPr lang="en-US" altLang="en-US" sz="2000" dirty="0" err="1">
                <a:latin typeface="Arial" panose="020B0604020202020204" pitchFamily="34" charset="0"/>
                <a:cs typeface="Arial" panose="020B0604020202020204" pitchFamily="34" charset="0"/>
                <a:sym typeface="+mn-ea"/>
              </a:rPr>
              <a:t>é</a:t>
            </a:r>
            <a:r>
              <a:rPr lang="en-US" altLang="pt-BR" sz="2000" dirty="0" err="1">
                <a:latin typeface="Arial" panose="020B0604020202020204" pitchFamily="34" charset="0"/>
                <a:cs typeface="Arial" panose="020B0604020202020204" pitchFamily="34" charset="0"/>
                <a:sym typeface="+mn-ea"/>
              </a:rPr>
              <a:t>m</a:t>
            </a:r>
            <a:r>
              <a:rPr lang="en-US" altLang="pt-BR" sz="2000" dirty="0">
                <a:latin typeface="Arial" panose="020B0604020202020204" pitchFamily="34" charset="0"/>
                <a:cs typeface="Arial" panose="020B0604020202020204" pitchFamily="34" charset="0"/>
                <a:sym typeface="+mn-ea"/>
              </a:rPr>
              <a:t> a </a:t>
            </a:r>
            <a:r>
              <a:rPr lang="en-US" altLang="pt-BR" sz="2000" dirty="0" err="1">
                <a:latin typeface="Arial" panose="020B0604020202020204" pitchFamily="34" charset="0"/>
                <a:cs typeface="Arial" panose="020B0604020202020204" pitchFamily="34" charset="0"/>
                <a:sym typeface="+mn-ea"/>
              </a:rPr>
              <a:t>finalidade</a:t>
            </a:r>
            <a:r>
              <a:rPr lang="en-US" altLang="pt-BR" sz="2000" dirty="0">
                <a:latin typeface="Arial" panose="020B0604020202020204" pitchFamily="34" charset="0"/>
                <a:cs typeface="Arial" panose="020B0604020202020204" pitchFamily="34" charset="0"/>
                <a:sym typeface="+mn-ea"/>
              </a:rPr>
              <a:t> de </a:t>
            </a:r>
            <a:r>
              <a:rPr lang="en-US" altLang="pt-BR" sz="2000" b="1" dirty="0" err="1">
                <a:latin typeface="Arial" panose="020B0604020202020204" pitchFamily="34" charset="0"/>
                <a:cs typeface="Arial" panose="020B0604020202020204" pitchFamily="34" charset="0"/>
                <a:sym typeface="+mn-ea"/>
              </a:rPr>
              <a:t>diversificar</a:t>
            </a:r>
            <a:r>
              <a:rPr lang="en-US" altLang="pt-BR" sz="2000" b="1" dirty="0">
                <a:latin typeface="Arial" panose="020B0604020202020204" pitchFamily="34" charset="0"/>
                <a:cs typeface="Arial" panose="020B0604020202020204" pitchFamily="34" charset="0"/>
                <a:sym typeface="+mn-ea"/>
              </a:rPr>
              <a:t> a </a:t>
            </a:r>
            <a:r>
              <a:rPr lang="en-US" altLang="pt-BR" sz="2000" b="1" dirty="0" err="1">
                <a:latin typeface="Arial" panose="020B0604020202020204" pitchFamily="34" charset="0"/>
                <a:cs typeface="Arial" panose="020B0604020202020204" pitchFamily="34" charset="0"/>
                <a:sym typeface="+mn-ea"/>
              </a:rPr>
              <a:t>fonte</a:t>
            </a:r>
            <a:r>
              <a:rPr lang="en-US" altLang="pt-BR" sz="2000" b="1" dirty="0">
                <a:latin typeface="Arial" panose="020B0604020202020204" pitchFamily="34" charset="0"/>
                <a:cs typeface="Arial" panose="020B0604020202020204" pitchFamily="34" charset="0"/>
                <a:sym typeface="+mn-ea"/>
              </a:rPr>
              <a:t> de </a:t>
            </a:r>
            <a:r>
              <a:rPr lang="en-US" altLang="pt-BR" sz="2000" b="1" dirty="0" err="1">
                <a:latin typeface="Arial" panose="020B0604020202020204" pitchFamily="34" charset="0"/>
                <a:cs typeface="Arial" panose="020B0604020202020204" pitchFamily="34" charset="0"/>
                <a:sym typeface="+mn-ea"/>
              </a:rPr>
              <a:t>recursos</a:t>
            </a:r>
            <a:r>
              <a:rPr lang="en-US" altLang="pt-BR" sz="2000" dirty="0">
                <a:latin typeface="Arial" panose="020B0604020202020204" pitchFamily="34" charset="0"/>
                <a:cs typeface="Arial" panose="020B0604020202020204" pitchFamily="34" charset="0"/>
                <a:sym typeface="+mn-ea"/>
              </a:rPr>
              <a:t>, </a:t>
            </a:r>
            <a:r>
              <a:rPr lang="en-US" altLang="pt-BR" sz="2000" dirty="0" err="1">
                <a:latin typeface="Arial" panose="020B0604020202020204" pitchFamily="34" charset="0"/>
                <a:cs typeface="Arial" panose="020B0604020202020204" pitchFamily="34" charset="0"/>
                <a:sym typeface="+mn-ea"/>
              </a:rPr>
              <a:t>fazendo</a:t>
            </a:r>
            <a:r>
              <a:rPr lang="en-US" altLang="pt-BR" sz="2000" dirty="0">
                <a:latin typeface="Arial" panose="020B0604020202020204" pitchFamily="34" charset="0"/>
                <a:cs typeface="Arial" panose="020B0604020202020204" pitchFamily="34" charset="0"/>
                <a:sym typeface="+mn-ea"/>
              </a:rPr>
              <a:t> com que o </a:t>
            </a:r>
            <a:r>
              <a:rPr lang="en-US" altLang="pt-BR" sz="2000" dirty="0" err="1">
                <a:latin typeface="Arial" panose="020B0604020202020204" pitchFamily="34" charset="0"/>
                <a:cs typeface="Arial" panose="020B0604020202020204" pitchFamily="34" charset="0"/>
                <a:sym typeface="+mn-ea"/>
              </a:rPr>
              <a:t>ente</a:t>
            </a:r>
            <a:r>
              <a:rPr lang="en-US" altLang="pt-BR" sz="2000" dirty="0">
                <a:latin typeface="Arial" panose="020B0604020202020204" pitchFamily="34" charset="0"/>
                <a:cs typeface="Arial" panose="020B0604020202020204" pitchFamily="34" charset="0"/>
                <a:sym typeface="+mn-ea"/>
              </a:rPr>
              <a:t> </a:t>
            </a:r>
            <a:r>
              <a:rPr lang="en-US" altLang="pt-BR" sz="2000" dirty="0" err="1">
                <a:latin typeface="Arial" panose="020B0604020202020204" pitchFamily="34" charset="0"/>
                <a:cs typeface="Arial" panose="020B0604020202020204" pitchFamily="34" charset="0"/>
                <a:sym typeface="+mn-ea"/>
              </a:rPr>
              <a:t>obtenha</a:t>
            </a:r>
            <a:r>
              <a:rPr lang="en-US" altLang="pt-BR" sz="2000" dirty="0">
                <a:latin typeface="Arial" panose="020B0604020202020204" pitchFamily="34" charset="0"/>
                <a:cs typeface="Arial" panose="020B0604020202020204" pitchFamily="34" charset="0"/>
                <a:sym typeface="+mn-ea"/>
              </a:rPr>
              <a:t> </a:t>
            </a:r>
            <a:r>
              <a:rPr lang="en-US" altLang="pt-BR" sz="2000" dirty="0" err="1">
                <a:latin typeface="Arial" panose="020B0604020202020204" pitchFamily="34" charset="0"/>
                <a:cs typeface="Arial" panose="020B0604020202020204" pitchFamily="34" charset="0"/>
                <a:sym typeface="+mn-ea"/>
              </a:rPr>
              <a:t>receita</a:t>
            </a:r>
            <a:r>
              <a:rPr lang="en-US" altLang="pt-BR" sz="2000" dirty="0">
                <a:latin typeface="Arial" panose="020B0604020202020204" pitchFamily="34" charset="0"/>
                <a:cs typeface="Arial" panose="020B0604020202020204" pitchFamily="34" charset="0"/>
                <a:sym typeface="+mn-ea"/>
              </a:rPr>
              <a:t> </a:t>
            </a:r>
            <a:r>
              <a:rPr lang="en-US" altLang="pt-BR" sz="2000" dirty="0" err="1">
                <a:latin typeface="Arial" panose="020B0604020202020204" pitchFamily="34" charset="0"/>
                <a:cs typeface="Arial" panose="020B0604020202020204" pitchFamily="34" charset="0"/>
                <a:sym typeface="+mn-ea"/>
              </a:rPr>
              <a:t>al</a:t>
            </a:r>
            <a:r>
              <a:rPr lang="en-US" altLang="en-US" sz="2000" dirty="0" err="1">
                <a:latin typeface="Arial" panose="020B0604020202020204" pitchFamily="34" charset="0"/>
                <a:cs typeface="Arial" panose="020B0604020202020204" pitchFamily="34" charset="0"/>
                <a:sym typeface="+mn-ea"/>
              </a:rPr>
              <a:t>é</a:t>
            </a:r>
            <a:r>
              <a:rPr lang="en-US" altLang="pt-BR" sz="2000" dirty="0" err="1">
                <a:latin typeface="Arial" panose="020B0604020202020204" pitchFamily="34" charset="0"/>
                <a:cs typeface="Arial" panose="020B0604020202020204" pitchFamily="34" charset="0"/>
                <a:sym typeface="+mn-ea"/>
              </a:rPr>
              <a:t>m</a:t>
            </a:r>
            <a:r>
              <a:rPr lang="en-US" altLang="pt-BR" sz="2000" dirty="0">
                <a:latin typeface="Arial" panose="020B0604020202020204" pitchFamily="34" charset="0"/>
                <a:cs typeface="Arial" panose="020B0604020202020204" pitchFamily="34" charset="0"/>
                <a:sym typeface="+mn-ea"/>
              </a:rPr>
              <a:t> </a:t>
            </a:r>
            <a:r>
              <a:rPr lang="en-US" altLang="pt-BR" sz="2000" dirty="0" err="1">
                <a:latin typeface="Arial" panose="020B0604020202020204" pitchFamily="34" charset="0"/>
                <a:cs typeface="Arial" panose="020B0604020202020204" pitchFamily="34" charset="0"/>
                <a:sym typeface="+mn-ea"/>
              </a:rPr>
              <a:t>daquela</a:t>
            </a:r>
            <a:r>
              <a:rPr lang="en-US" altLang="pt-BR" sz="2000" dirty="0">
                <a:latin typeface="Arial" panose="020B0604020202020204" pitchFamily="34" charset="0"/>
                <a:cs typeface="Arial" panose="020B0604020202020204" pitchFamily="34" charset="0"/>
                <a:sym typeface="+mn-ea"/>
              </a:rPr>
              <a:t> </a:t>
            </a:r>
            <a:r>
              <a:rPr lang="en-US" altLang="pt-BR" sz="2000" dirty="0" err="1">
                <a:latin typeface="Arial" panose="020B0604020202020204" pitchFamily="34" charset="0"/>
                <a:cs typeface="Arial" panose="020B0604020202020204" pitchFamily="34" charset="0"/>
                <a:sym typeface="+mn-ea"/>
              </a:rPr>
              <a:t>angariada</a:t>
            </a:r>
            <a:r>
              <a:rPr lang="en-US" altLang="pt-BR" sz="2000" dirty="0">
                <a:latin typeface="Arial" panose="020B0604020202020204" pitchFamily="34" charset="0"/>
                <a:cs typeface="Arial" panose="020B0604020202020204" pitchFamily="34" charset="0"/>
                <a:sym typeface="+mn-ea"/>
              </a:rPr>
              <a:t> </a:t>
            </a:r>
            <a:r>
              <a:rPr lang="en-US" altLang="pt-BR" sz="2000" dirty="0" err="1">
                <a:latin typeface="Arial" panose="020B0604020202020204" pitchFamily="34" charset="0"/>
                <a:cs typeface="Arial" panose="020B0604020202020204" pitchFamily="34" charset="0"/>
                <a:sym typeface="+mn-ea"/>
              </a:rPr>
              <a:t>atrav</a:t>
            </a:r>
            <a:r>
              <a:rPr lang="en-US" altLang="en-US" sz="2000" dirty="0" err="1">
                <a:latin typeface="Arial" panose="020B0604020202020204" pitchFamily="34" charset="0"/>
                <a:cs typeface="Arial" panose="020B0604020202020204" pitchFamily="34" charset="0"/>
                <a:sym typeface="+mn-ea"/>
              </a:rPr>
              <a:t>é</a:t>
            </a:r>
            <a:r>
              <a:rPr lang="en-US" altLang="pt-BR" sz="2000" dirty="0" err="1">
                <a:latin typeface="Arial" panose="020B0604020202020204" pitchFamily="34" charset="0"/>
                <a:cs typeface="Arial" panose="020B0604020202020204" pitchFamily="34" charset="0"/>
                <a:sym typeface="+mn-ea"/>
              </a:rPr>
              <a:t>s</a:t>
            </a:r>
            <a:r>
              <a:rPr lang="en-US" altLang="pt-BR" sz="2000" dirty="0">
                <a:latin typeface="Arial" panose="020B0604020202020204" pitchFamily="34" charset="0"/>
                <a:cs typeface="Arial" panose="020B0604020202020204" pitchFamily="34" charset="0"/>
                <a:sym typeface="+mn-ea"/>
              </a:rPr>
              <a:t> de </a:t>
            </a:r>
            <a:r>
              <a:rPr lang="en-US" altLang="pt-BR" sz="2000" dirty="0" err="1">
                <a:latin typeface="Arial" panose="020B0604020202020204" pitchFamily="34" charset="0"/>
                <a:cs typeface="Arial" panose="020B0604020202020204" pitchFamily="34" charset="0"/>
                <a:sym typeface="+mn-ea"/>
              </a:rPr>
              <a:t>tributos</a:t>
            </a:r>
            <a:r>
              <a:rPr lang="en-US" altLang="pt-BR" sz="2000" dirty="0">
                <a:latin typeface="Arial" panose="020B0604020202020204" pitchFamily="34" charset="0"/>
                <a:cs typeface="Arial" panose="020B0604020202020204" pitchFamily="34" charset="0"/>
                <a:sym typeface="+mn-ea"/>
              </a:rPr>
              <a:t> de </a:t>
            </a:r>
            <a:r>
              <a:rPr lang="en-US" altLang="pt-BR" sz="2000" dirty="0" err="1">
                <a:latin typeface="Arial" panose="020B0604020202020204" pitchFamily="34" charset="0"/>
                <a:cs typeface="Arial" panose="020B0604020202020204" pitchFamily="34" charset="0"/>
                <a:sym typeface="+mn-ea"/>
              </a:rPr>
              <a:t>sua</a:t>
            </a:r>
            <a:r>
              <a:rPr lang="en-US" altLang="pt-BR" sz="2000" dirty="0">
                <a:latin typeface="Arial" panose="020B0604020202020204" pitchFamily="34" charset="0"/>
                <a:cs typeface="Arial" panose="020B0604020202020204" pitchFamily="34" charset="0"/>
                <a:sym typeface="+mn-ea"/>
              </a:rPr>
              <a:t> </a:t>
            </a:r>
            <a:r>
              <a:rPr lang="en-US" altLang="pt-BR" sz="2000" dirty="0" err="1">
                <a:latin typeface="Arial" panose="020B0604020202020204" pitchFamily="34" charset="0"/>
                <a:cs typeface="Arial" panose="020B0604020202020204" pitchFamily="34" charset="0"/>
                <a:sym typeface="+mn-ea"/>
              </a:rPr>
              <a:t>pr</a:t>
            </a:r>
            <a:r>
              <a:rPr lang="en-US" altLang="en-US" sz="2000" dirty="0" err="1">
                <a:latin typeface="Arial" panose="020B0604020202020204" pitchFamily="34" charset="0"/>
                <a:cs typeface="Arial" panose="020B0604020202020204" pitchFamily="34" charset="0"/>
                <a:sym typeface="+mn-ea"/>
              </a:rPr>
              <a:t>ó</a:t>
            </a:r>
            <a:r>
              <a:rPr lang="en-US" altLang="pt-BR" sz="2000" dirty="0" err="1">
                <a:latin typeface="Arial" panose="020B0604020202020204" pitchFamily="34" charset="0"/>
                <a:cs typeface="Arial" panose="020B0604020202020204" pitchFamily="34" charset="0"/>
                <a:sym typeface="+mn-ea"/>
              </a:rPr>
              <a:t>pria</a:t>
            </a:r>
            <a:r>
              <a:rPr lang="en-US" altLang="pt-BR" sz="2000" dirty="0">
                <a:latin typeface="Arial" panose="020B0604020202020204" pitchFamily="34" charset="0"/>
                <a:cs typeface="Arial" panose="020B0604020202020204" pitchFamily="34" charset="0"/>
                <a:sym typeface="+mn-ea"/>
              </a:rPr>
              <a:t> </a:t>
            </a:r>
            <a:r>
              <a:rPr lang="en-US" altLang="pt-BR" sz="2000" dirty="0" err="1">
                <a:latin typeface="Arial" panose="020B0604020202020204" pitchFamily="34" charset="0"/>
                <a:cs typeface="Arial" panose="020B0604020202020204" pitchFamily="34" charset="0"/>
                <a:sym typeface="+mn-ea"/>
              </a:rPr>
              <a:t>compet</a:t>
            </a:r>
            <a:r>
              <a:rPr lang="en-US" altLang="en-US" sz="2000" dirty="0" err="1">
                <a:latin typeface="Arial" panose="020B0604020202020204" pitchFamily="34" charset="0"/>
                <a:cs typeface="Arial" panose="020B0604020202020204" pitchFamily="34" charset="0"/>
                <a:sym typeface="+mn-ea"/>
              </a:rPr>
              <a:t>ê</a:t>
            </a:r>
            <a:r>
              <a:rPr lang="en-US" altLang="pt-BR" sz="2000" dirty="0" err="1">
                <a:latin typeface="Arial" panose="020B0604020202020204" pitchFamily="34" charset="0"/>
                <a:cs typeface="Arial" panose="020B0604020202020204" pitchFamily="34" charset="0"/>
                <a:sym typeface="+mn-ea"/>
              </a:rPr>
              <a:t>ncia</a:t>
            </a:r>
            <a:r>
              <a:rPr lang="en-US" altLang="pt-BR" sz="2000" dirty="0">
                <a:latin typeface="Arial" panose="020B0604020202020204" pitchFamily="34" charset="0"/>
                <a:cs typeface="Arial" panose="020B0604020202020204" pitchFamily="34" charset="0"/>
                <a:sym typeface="+mn-ea"/>
              </a:rPr>
              <a:t>, </a:t>
            </a:r>
            <a:r>
              <a:rPr lang="en-US" altLang="pt-BR" sz="2000" dirty="0" err="1">
                <a:latin typeface="Arial" panose="020B0604020202020204" pitchFamily="34" charset="0"/>
                <a:cs typeface="Arial" panose="020B0604020202020204" pitchFamily="34" charset="0"/>
                <a:sym typeface="+mn-ea"/>
              </a:rPr>
              <a:t>evitando</a:t>
            </a:r>
            <a:r>
              <a:rPr lang="en-US" altLang="pt-BR" sz="2000" dirty="0">
                <a:latin typeface="Arial" panose="020B0604020202020204" pitchFamily="34" charset="0"/>
                <a:cs typeface="Arial" panose="020B0604020202020204" pitchFamily="34" charset="0"/>
                <a:sym typeface="+mn-ea"/>
              </a:rPr>
              <a:t> </a:t>
            </a:r>
            <a:r>
              <a:rPr lang="en-US" altLang="pt-BR" sz="2000" dirty="0" err="1">
                <a:latin typeface="Arial" panose="020B0604020202020204" pitchFamily="34" charset="0"/>
                <a:cs typeface="Arial" panose="020B0604020202020204" pitchFamily="34" charset="0"/>
                <a:sym typeface="+mn-ea"/>
              </a:rPr>
              <a:t>assim</a:t>
            </a:r>
            <a:r>
              <a:rPr lang="en-US" altLang="pt-BR" sz="2000" dirty="0">
                <a:latin typeface="Arial" panose="020B0604020202020204" pitchFamily="34" charset="0"/>
                <a:cs typeface="Arial" panose="020B0604020202020204" pitchFamily="34" charset="0"/>
                <a:sym typeface="+mn-ea"/>
              </a:rPr>
              <a:t> que, </a:t>
            </a:r>
            <a:r>
              <a:rPr lang="en-US" altLang="pt-BR" sz="2000" dirty="0" err="1">
                <a:latin typeface="Arial" panose="020B0604020202020204" pitchFamily="34" charset="0"/>
                <a:cs typeface="Arial" panose="020B0604020202020204" pitchFamily="34" charset="0"/>
                <a:sym typeface="+mn-ea"/>
              </a:rPr>
              <a:t>problemas</a:t>
            </a:r>
            <a:r>
              <a:rPr lang="en-US" altLang="pt-BR" sz="2000" dirty="0">
                <a:latin typeface="Arial" panose="020B0604020202020204" pitchFamily="34" charset="0"/>
                <a:cs typeface="Arial" panose="020B0604020202020204" pitchFamily="34" charset="0"/>
                <a:sym typeface="+mn-ea"/>
              </a:rPr>
              <a:t> </a:t>
            </a:r>
            <a:r>
              <a:rPr lang="en-US" altLang="pt-BR" sz="2000" dirty="0" err="1">
                <a:latin typeface="Arial" panose="020B0604020202020204" pitchFamily="34" charset="0"/>
                <a:cs typeface="Arial" panose="020B0604020202020204" pitchFamily="34" charset="0"/>
                <a:sym typeface="+mn-ea"/>
              </a:rPr>
              <a:t>econômicos</a:t>
            </a:r>
            <a:r>
              <a:rPr lang="en-US" altLang="pt-BR" sz="2000" dirty="0">
                <a:latin typeface="Arial" panose="020B0604020202020204" pitchFamily="34" charset="0"/>
                <a:cs typeface="Arial" panose="020B0604020202020204" pitchFamily="34" charset="0"/>
                <a:sym typeface="+mn-ea"/>
              </a:rPr>
              <a:t> </a:t>
            </a:r>
            <a:r>
              <a:rPr lang="en-US" altLang="pt-BR" sz="2000" dirty="0" err="1">
                <a:latin typeface="Arial" panose="020B0604020202020204" pitchFamily="34" charset="0"/>
                <a:cs typeface="Arial" panose="020B0604020202020204" pitchFamily="34" charset="0"/>
                <a:sym typeface="+mn-ea"/>
              </a:rPr>
              <a:t>ou</a:t>
            </a:r>
            <a:r>
              <a:rPr lang="en-US" altLang="pt-BR" sz="2000" dirty="0">
                <a:latin typeface="Arial" panose="020B0604020202020204" pitchFamily="34" charset="0"/>
                <a:cs typeface="Arial" panose="020B0604020202020204" pitchFamily="34" charset="0"/>
                <a:sym typeface="+mn-ea"/>
              </a:rPr>
              <a:t> </a:t>
            </a:r>
            <a:r>
              <a:rPr lang="en-US" altLang="pt-BR" sz="2000" dirty="0" err="1">
                <a:latin typeface="Arial" panose="020B0604020202020204" pitchFamily="34" charset="0"/>
                <a:cs typeface="Arial" panose="020B0604020202020204" pitchFamily="34" charset="0"/>
                <a:sym typeface="+mn-ea"/>
              </a:rPr>
              <a:t>sociais</a:t>
            </a:r>
            <a:r>
              <a:rPr lang="en-US" altLang="pt-BR" sz="2000" dirty="0">
                <a:latin typeface="Arial" panose="020B0604020202020204" pitchFamily="34" charset="0"/>
                <a:cs typeface="Arial" panose="020B0604020202020204" pitchFamily="34" charset="0"/>
                <a:sym typeface="+mn-ea"/>
              </a:rPr>
              <a:t> de </a:t>
            </a:r>
            <a:r>
              <a:rPr lang="en-US" altLang="pt-BR" sz="2000" dirty="0" err="1">
                <a:latin typeface="Arial" panose="020B0604020202020204" pitchFamily="34" charset="0"/>
                <a:cs typeface="Arial" panose="020B0604020202020204" pitchFamily="34" charset="0"/>
                <a:sym typeface="+mn-ea"/>
              </a:rPr>
              <a:t>determinada</a:t>
            </a:r>
            <a:r>
              <a:rPr lang="en-US" altLang="pt-BR" sz="2000" dirty="0">
                <a:latin typeface="Arial" panose="020B0604020202020204" pitchFamily="34" charset="0"/>
                <a:cs typeface="Arial" panose="020B0604020202020204" pitchFamily="34" charset="0"/>
                <a:sym typeface="+mn-ea"/>
              </a:rPr>
              <a:t> </a:t>
            </a:r>
            <a:r>
              <a:rPr lang="en-US" altLang="pt-BR" sz="2000" dirty="0" err="1">
                <a:latin typeface="Arial" panose="020B0604020202020204" pitchFamily="34" charset="0"/>
                <a:cs typeface="Arial" panose="020B0604020202020204" pitchFamily="34" charset="0"/>
                <a:sym typeface="+mn-ea"/>
              </a:rPr>
              <a:t>regi</a:t>
            </a:r>
            <a:r>
              <a:rPr lang="en-US" altLang="en-US" sz="2000" dirty="0" err="1">
                <a:latin typeface="Arial" panose="020B0604020202020204" pitchFamily="34" charset="0"/>
                <a:cs typeface="Arial" panose="020B0604020202020204" pitchFamily="34" charset="0"/>
                <a:sym typeface="+mn-ea"/>
              </a:rPr>
              <a:t>ã</a:t>
            </a:r>
            <a:r>
              <a:rPr lang="en-US" altLang="pt-BR" sz="2000" dirty="0" err="1">
                <a:latin typeface="Arial" panose="020B0604020202020204" pitchFamily="34" charset="0"/>
                <a:cs typeface="Arial" panose="020B0604020202020204" pitchFamily="34" charset="0"/>
                <a:sym typeface="+mn-ea"/>
              </a:rPr>
              <a:t>o</a:t>
            </a:r>
            <a:r>
              <a:rPr lang="en-US" altLang="pt-BR" sz="2000" dirty="0">
                <a:latin typeface="Arial" panose="020B0604020202020204" pitchFamily="34" charset="0"/>
                <a:cs typeface="Arial" panose="020B0604020202020204" pitchFamily="34" charset="0"/>
                <a:sym typeface="+mn-ea"/>
              </a:rPr>
              <a:t> </a:t>
            </a:r>
            <a:r>
              <a:rPr lang="en-US" altLang="pt-BR" sz="2000" dirty="0" err="1">
                <a:latin typeface="Arial" panose="020B0604020202020204" pitchFamily="34" charset="0"/>
                <a:cs typeface="Arial" panose="020B0604020202020204" pitchFamily="34" charset="0"/>
                <a:sym typeface="+mn-ea"/>
              </a:rPr>
              <a:t>comprometam</a:t>
            </a:r>
            <a:r>
              <a:rPr lang="en-US" altLang="pt-BR" sz="2000" dirty="0">
                <a:latin typeface="Arial" panose="020B0604020202020204" pitchFamily="34" charset="0"/>
                <a:cs typeface="Arial" panose="020B0604020202020204" pitchFamily="34" charset="0"/>
                <a:sym typeface="+mn-ea"/>
              </a:rPr>
              <a:t> de forma </a:t>
            </a:r>
            <a:r>
              <a:rPr lang="en-US" altLang="pt-BR" sz="2000" dirty="0" err="1">
                <a:latin typeface="Arial" panose="020B0604020202020204" pitchFamily="34" charset="0"/>
                <a:cs typeface="Arial" panose="020B0604020202020204" pitchFamily="34" charset="0"/>
                <a:sym typeface="+mn-ea"/>
              </a:rPr>
              <a:t>expressiva</a:t>
            </a:r>
            <a:r>
              <a:rPr lang="en-US" altLang="pt-BR" sz="2000" dirty="0">
                <a:latin typeface="Arial" panose="020B0604020202020204" pitchFamily="34" charset="0"/>
                <a:cs typeface="Arial" panose="020B0604020202020204" pitchFamily="34" charset="0"/>
                <a:sym typeface="+mn-ea"/>
              </a:rPr>
              <a:t> a </a:t>
            </a:r>
            <a:r>
              <a:rPr lang="en-US" altLang="pt-BR" sz="2000" dirty="0" err="1">
                <a:latin typeface="Arial" panose="020B0604020202020204" pitchFamily="34" charset="0"/>
                <a:cs typeface="Arial" panose="020B0604020202020204" pitchFamily="34" charset="0"/>
                <a:sym typeface="+mn-ea"/>
              </a:rPr>
              <a:t>fonte</a:t>
            </a:r>
            <a:r>
              <a:rPr lang="en-US" altLang="pt-BR" sz="2000" dirty="0">
                <a:latin typeface="Arial" panose="020B0604020202020204" pitchFamily="34" charset="0"/>
                <a:cs typeface="Arial" panose="020B0604020202020204" pitchFamily="34" charset="0"/>
                <a:sym typeface="+mn-ea"/>
              </a:rPr>
              <a:t> de </a:t>
            </a:r>
            <a:r>
              <a:rPr lang="en-US" altLang="pt-BR" sz="2000" dirty="0" err="1">
                <a:latin typeface="Arial" panose="020B0604020202020204" pitchFamily="34" charset="0"/>
                <a:cs typeface="Arial" panose="020B0604020202020204" pitchFamily="34" charset="0"/>
                <a:sym typeface="+mn-ea"/>
              </a:rPr>
              <a:t>receita</a:t>
            </a:r>
            <a:r>
              <a:rPr lang="en-US" altLang="pt-BR" sz="2000" dirty="0">
                <a:latin typeface="Arial" panose="020B0604020202020204" pitchFamily="34" charset="0"/>
                <a:cs typeface="Arial" panose="020B0604020202020204" pitchFamily="34" charset="0"/>
                <a:sym typeface="+mn-ea"/>
              </a:rPr>
              <a:t> do </a:t>
            </a:r>
            <a:r>
              <a:rPr lang="en-US" altLang="pt-BR" sz="2000" dirty="0" err="1">
                <a:latin typeface="Arial" panose="020B0604020202020204" pitchFamily="34" charset="0"/>
                <a:cs typeface="Arial" panose="020B0604020202020204" pitchFamily="34" charset="0"/>
                <a:sym typeface="+mn-ea"/>
              </a:rPr>
              <a:t>ente</a:t>
            </a:r>
            <a:r>
              <a:rPr lang="en-US" altLang="pt-BR" sz="2000" dirty="0">
                <a:latin typeface="Arial" panose="020B0604020202020204" pitchFamily="34" charset="0"/>
                <a:cs typeface="Arial" panose="020B0604020202020204" pitchFamily="34" charset="0"/>
                <a:sym typeface="+mn-ea"/>
              </a:rPr>
              <a:t> </a:t>
            </a:r>
            <a:r>
              <a:rPr lang="en-US" altLang="pt-BR" sz="2000" dirty="0" err="1">
                <a:latin typeface="Arial" panose="020B0604020202020204" pitchFamily="34" charset="0"/>
                <a:cs typeface="Arial" panose="020B0604020202020204" pitchFamily="34" charset="0"/>
                <a:sym typeface="+mn-ea"/>
              </a:rPr>
              <a:t>desta</a:t>
            </a:r>
            <a:r>
              <a:rPr lang="en-US" altLang="pt-BR" sz="2000" dirty="0">
                <a:latin typeface="Arial" panose="020B0604020202020204" pitchFamily="34" charset="0"/>
                <a:cs typeface="Arial" panose="020B0604020202020204" pitchFamily="34" charset="0"/>
                <a:sym typeface="+mn-ea"/>
              </a:rPr>
              <a:t> </a:t>
            </a:r>
            <a:r>
              <a:rPr lang="en-US" altLang="pt-BR" sz="2000" dirty="0" err="1">
                <a:latin typeface="Arial" panose="020B0604020202020204" pitchFamily="34" charset="0"/>
                <a:cs typeface="Arial" panose="020B0604020202020204" pitchFamily="34" charset="0"/>
                <a:sym typeface="+mn-ea"/>
              </a:rPr>
              <a:t>regi</a:t>
            </a:r>
            <a:r>
              <a:rPr lang="en-US" altLang="en-US" sz="2000" dirty="0" err="1">
                <a:latin typeface="Arial" panose="020B0604020202020204" pitchFamily="34" charset="0"/>
                <a:cs typeface="Arial" panose="020B0604020202020204" pitchFamily="34" charset="0"/>
                <a:sym typeface="+mn-ea"/>
              </a:rPr>
              <a:t>ã</a:t>
            </a:r>
            <a:r>
              <a:rPr lang="en-US" altLang="pt-BR" sz="2000" dirty="0" err="1">
                <a:latin typeface="Arial" panose="020B0604020202020204" pitchFamily="34" charset="0"/>
                <a:cs typeface="Arial" panose="020B0604020202020204" pitchFamily="34" charset="0"/>
                <a:sym typeface="+mn-ea"/>
              </a:rPr>
              <a:t>o</a:t>
            </a:r>
            <a:r>
              <a:rPr lang="en-US" altLang="pt-BR" sz="2000" dirty="0">
                <a:latin typeface="Arial" panose="020B0604020202020204" pitchFamily="34" charset="0"/>
                <a:cs typeface="Arial" panose="020B0604020202020204" pitchFamily="34" charset="0"/>
                <a:sym typeface="+mn-ea"/>
              </a:rPr>
              <a:t>.</a:t>
            </a:r>
          </a:p>
        </p:txBody>
      </p:sp>
    </p:spTree>
    <p:extLst>
      <p:ext uri="{BB962C8B-B14F-4D97-AF65-F5344CB8AC3E}">
        <p14:creationId xmlns:p14="http://schemas.microsoft.com/office/powerpoint/2010/main" val="69843993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D07C264C-7767-8711-03CE-F45366321C87}"/>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B7826CE9-E378-D549-39B2-0AAFE82E53DD}"/>
              </a:ext>
            </a:extLst>
          </p:cNvPr>
          <p:cNvPicPr preferRelativeResize="0"/>
          <p:nvPr/>
        </p:nvPicPr>
        <p:blipFill>
          <a:blip r:embed="rId3"/>
          <a:stretch>
            <a:fillRect/>
          </a:stretch>
        </p:blipFill>
        <p:spPr>
          <a:xfrm>
            <a:off x="0" y="0"/>
            <a:ext cx="12191987" cy="6858000"/>
          </a:xfrm>
          <a:prstGeom prst="rect">
            <a:avLst/>
          </a:prstGeom>
          <a:noFill/>
          <a:ln>
            <a:noFill/>
          </a:ln>
        </p:spPr>
      </p:pic>
      <p:sp>
        <p:nvSpPr>
          <p:cNvPr id="3" name="CaixaDeTexto 2">
            <a:extLst>
              <a:ext uri="{FF2B5EF4-FFF2-40B4-BE49-F238E27FC236}">
                <a16:creationId xmlns:a16="http://schemas.microsoft.com/office/drawing/2014/main" id="{D2D8D30A-9B2F-6DD5-D49C-32A161F4D2E3}"/>
              </a:ext>
            </a:extLst>
          </p:cNvPr>
          <p:cNvSpPr txBox="1"/>
          <p:nvPr/>
        </p:nvSpPr>
        <p:spPr>
          <a:xfrm>
            <a:off x="716437" y="169682"/>
            <a:ext cx="10840825" cy="10433625"/>
          </a:xfrm>
          <a:prstGeom prst="rect">
            <a:avLst/>
          </a:prstGeom>
          <a:noFill/>
        </p:spPr>
        <p:txBody>
          <a:bodyPr wrap="square">
            <a:spAutoFit/>
          </a:bodyPr>
          <a:lstStyle/>
          <a:p>
            <a:endParaRPr lang="pt-BR" b="0" i="0" dirty="0">
              <a:solidFill>
                <a:srgbClr val="1F1F1F"/>
              </a:solidFill>
              <a:effectLst/>
              <a:latin typeface="Google Sans"/>
            </a:endParaRPr>
          </a:p>
          <a:p>
            <a:pPr algn="ctr"/>
            <a:r>
              <a:rPr lang="pt-BR" sz="2400" b="1" u="sng" dirty="0">
                <a:solidFill>
                  <a:srgbClr val="0563C1"/>
                </a:solidFill>
                <a:latin typeface="Arial Black" panose="020B0A04020102020204" pitchFamily="34" charset="0"/>
                <a:cs typeface="Arial" panose="020B0604020202020204" pitchFamily="34" charset="0"/>
                <a:sym typeface="+mn-ea"/>
                <a:hlinkClick r:id="rId4">
                  <a:extLst>
                    <a:ext uri="{A12FA001-AC4F-418D-AE19-62706E023703}">
                      <ahyp:hlinkClr xmlns:ahyp="http://schemas.microsoft.com/office/drawing/2018/hyperlinkcolor" val="tx"/>
                    </a:ext>
                  </a:extLst>
                </a:hlinkClick>
              </a:rPr>
              <a:t>CONTROLE INTERNO MUNICIPAL </a:t>
            </a:r>
            <a:r>
              <a:rPr lang="pt-BR" sz="2400" b="1" u="sng" dirty="0">
                <a:solidFill>
                  <a:srgbClr val="0563C1"/>
                </a:solidFill>
                <a:latin typeface="Arial" panose="020B0604020202020204" pitchFamily="34" charset="0"/>
                <a:cs typeface="Arial" panose="020B0604020202020204" pitchFamily="34" charset="0"/>
                <a:sym typeface="+mn-ea"/>
                <a:hlinkClick r:id="rId4">
                  <a:extLst>
                    <a:ext uri="{A12FA001-AC4F-418D-AE19-62706E023703}">
                      <ahyp:hlinkClr xmlns:ahyp="http://schemas.microsoft.com/office/drawing/2018/hyperlinkcolor" val="tx"/>
                    </a:ext>
                  </a:extLst>
                </a:hlinkClick>
              </a:rPr>
              <a:t>- </a:t>
            </a:r>
            <a:r>
              <a:rPr lang="pt-BR" sz="2400" b="1" u="sng" dirty="0">
                <a:solidFill>
                  <a:srgbClr val="0563C1"/>
                </a:solidFill>
                <a:latin typeface="Arial Black" panose="020B0A04020102020204" pitchFamily="34" charset="0"/>
                <a:cs typeface="Arial" panose="020B0604020202020204" pitchFamily="34" charset="0"/>
                <a:sym typeface="+mn-ea"/>
                <a:hlinkClick r:id="rId4">
                  <a:extLst>
                    <a:ext uri="{A12FA001-AC4F-418D-AE19-62706E023703}">
                      <ahyp:hlinkClr xmlns:ahyp="http://schemas.microsoft.com/office/drawing/2018/hyperlinkcolor" val="tx"/>
                    </a:ext>
                  </a:extLst>
                </a:hlinkClick>
              </a:rPr>
              <a:t>O Controle das Finanças</a:t>
            </a:r>
          </a:p>
          <a:p>
            <a:endParaRPr lang="pt-BR" dirty="0">
              <a:solidFill>
                <a:srgbClr val="1F1F1F"/>
              </a:solidFill>
              <a:latin typeface="Google Sans"/>
            </a:endParaRPr>
          </a:p>
          <a:p>
            <a:r>
              <a:rPr lang="pt-BR" sz="2400" b="1" i="0" dirty="0">
                <a:solidFill>
                  <a:schemeClr val="accent2"/>
                </a:solidFill>
                <a:effectLst/>
                <a:latin typeface="Arial" panose="020B0604020202020204" pitchFamily="34" charset="0"/>
                <a:cs typeface="Arial" panose="020B0604020202020204" pitchFamily="34" charset="0"/>
              </a:rPr>
              <a:t>6. </a:t>
            </a:r>
            <a:r>
              <a:rPr lang="pt-BR" sz="2400" b="1" dirty="0">
                <a:solidFill>
                  <a:schemeClr val="accent2"/>
                </a:solidFill>
                <a:latin typeface="Arial" panose="020B0604020202020204" pitchFamily="34" charset="0"/>
                <a:cs typeface="Arial" panose="020B0604020202020204" pitchFamily="34" charset="0"/>
              </a:rPr>
              <a:t>AS RECEITAS MUNICIPAIS:</a:t>
            </a:r>
          </a:p>
          <a:p>
            <a:pPr marL="342900" indent="-342900" algn="just">
              <a:buFont typeface="Arial" panose="020B0604020202020204" pitchFamily="34" charset="0"/>
              <a:buChar char="•"/>
            </a:pPr>
            <a:r>
              <a:rPr lang="pt-BR" sz="2000" b="0" i="0" dirty="0">
                <a:solidFill>
                  <a:srgbClr val="1F1F1F"/>
                </a:solidFill>
                <a:effectLst/>
                <a:latin typeface="Google Sans"/>
              </a:rPr>
              <a:t>As receitas de um município </a:t>
            </a:r>
            <a:r>
              <a:rPr lang="pt-BR" sz="2000" b="0" i="0" dirty="0">
                <a:solidFill>
                  <a:srgbClr val="040C28"/>
                </a:solidFill>
                <a:effectLst/>
                <a:latin typeface="Google Sans"/>
              </a:rPr>
              <a:t>são os recursos arrecadados pela administração pública para realizar investimentos na cidade</a:t>
            </a:r>
            <a:r>
              <a:rPr lang="pt-BR" sz="2000" b="0" i="0" dirty="0">
                <a:solidFill>
                  <a:srgbClr val="1F1F1F"/>
                </a:solidFill>
                <a:effectLst/>
                <a:latin typeface="Google Sans"/>
              </a:rPr>
              <a:t>. </a:t>
            </a:r>
          </a:p>
          <a:p>
            <a:pPr marL="342900" indent="-342900" algn="just">
              <a:buFont typeface="Arial" panose="020B0604020202020204" pitchFamily="34" charset="0"/>
              <a:buChar char="•"/>
            </a:pPr>
            <a:r>
              <a:rPr lang="pt-BR" sz="2000" b="0" i="0" dirty="0">
                <a:solidFill>
                  <a:srgbClr val="1F1F1F"/>
                </a:solidFill>
                <a:effectLst/>
                <a:latin typeface="Google Sans"/>
              </a:rPr>
              <a:t>É o dinheiro utilizado pelo governo para a manutenção das áreas de saúde, infraestrutura, educação e outros serviços públicos para a população.</a:t>
            </a:r>
          </a:p>
          <a:p>
            <a:pPr marL="342900" indent="-342900" algn="just">
              <a:buFont typeface="Arial" panose="020B0604020202020204" pitchFamily="34" charset="0"/>
              <a:buChar char="•"/>
            </a:pPr>
            <a:endParaRPr lang="pt-BR" sz="2000" dirty="0">
              <a:solidFill>
                <a:srgbClr val="1F1F1F"/>
              </a:solidFill>
              <a:latin typeface="Google Sans"/>
            </a:endParaRPr>
          </a:p>
          <a:p>
            <a:r>
              <a:rPr lang="pt-BR" sz="2400" b="1" dirty="0"/>
              <a:t>Quais são as receitas municipais?</a:t>
            </a:r>
          </a:p>
          <a:p>
            <a:pPr algn="just"/>
            <a:r>
              <a:rPr lang="pt-BR" sz="2000" dirty="0"/>
              <a:t>Nas receitas tributárias municipais, definida pela Constituição, os impostos são basicamente:</a:t>
            </a:r>
          </a:p>
          <a:p>
            <a:pPr marL="285750" indent="-285750" algn="just">
              <a:buFont typeface="Arial" panose="020B0604020202020204" pitchFamily="34" charset="0"/>
              <a:buChar char="•"/>
            </a:pPr>
            <a:r>
              <a:rPr lang="pt-BR" sz="2000" dirty="0"/>
              <a:t>IPTU - Imposto Predial e Territorial Urbano;</a:t>
            </a:r>
          </a:p>
          <a:p>
            <a:pPr marL="285750" indent="-285750" algn="just">
              <a:buFont typeface="Arial" panose="020B0604020202020204" pitchFamily="34" charset="0"/>
              <a:buChar char="•"/>
            </a:pPr>
            <a:r>
              <a:rPr lang="pt-BR" sz="2000" dirty="0"/>
              <a:t>ISS - Imposto sobre Serviços de Qualquer Natureza e o </a:t>
            </a:r>
          </a:p>
          <a:p>
            <a:pPr marL="285750" indent="-285750" algn="just">
              <a:buFont typeface="Arial" panose="020B0604020202020204" pitchFamily="34" charset="0"/>
              <a:buChar char="•"/>
            </a:pPr>
            <a:r>
              <a:rPr lang="pt-BR" sz="2000" dirty="0"/>
              <a:t>ITBI - Imposto sobre Transmissão "Inter Vivos", - Bens Imóveis.</a:t>
            </a:r>
          </a:p>
          <a:p>
            <a:pPr marL="342900" indent="-342900" algn="just">
              <a:buFont typeface="Arial" panose="020B0604020202020204" pitchFamily="34" charset="0"/>
              <a:buChar char="•"/>
            </a:pPr>
            <a:endParaRPr lang="pt-BR" sz="2000" b="0" i="0" dirty="0">
              <a:solidFill>
                <a:srgbClr val="1F1F1F"/>
              </a:solidFill>
              <a:effectLst/>
              <a:latin typeface="Google Sans"/>
            </a:endParaRPr>
          </a:p>
          <a:p>
            <a:pPr algn="just"/>
            <a:r>
              <a:rPr lang="pt-BR" sz="2800" b="1" dirty="0"/>
              <a:t>FPM               </a:t>
            </a:r>
            <a:r>
              <a:rPr lang="pt-BR" sz="2800" dirty="0"/>
              <a:t>Os recursos são a principal fonte de receita dos Municípios. </a:t>
            </a:r>
            <a:endParaRPr lang="pt-BR" sz="2800" b="0" i="0" dirty="0">
              <a:solidFill>
                <a:srgbClr val="1F1F1F"/>
              </a:solidFill>
              <a:effectLst/>
              <a:latin typeface="Google Sans"/>
            </a:endParaRPr>
          </a:p>
          <a:p>
            <a:endParaRPr lang="pt-BR" sz="2800" dirty="0">
              <a:solidFill>
                <a:srgbClr val="1F1F1F"/>
              </a:solidFill>
              <a:latin typeface="Google Sans"/>
            </a:endParaRPr>
          </a:p>
          <a:p>
            <a:endParaRPr lang="pt-BR" dirty="0">
              <a:solidFill>
                <a:srgbClr val="1F1F1F"/>
              </a:solidFill>
              <a:latin typeface="Google Sans"/>
            </a:endParaRPr>
          </a:p>
          <a:p>
            <a:endParaRPr lang="pt-BR" dirty="0">
              <a:solidFill>
                <a:srgbClr val="1F1F1F"/>
              </a:solidFill>
              <a:latin typeface="Google Sans"/>
            </a:endParaRPr>
          </a:p>
          <a:p>
            <a:endParaRPr lang="pt-BR" dirty="0">
              <a:solidFill>
                <a:srgbClr val="1F1F1F"/>
              </a:solidFill>
              <a:latin typeface="Google Sans"/>
            </a:endParaRPr>
          </a:p>
          <a:p>
            <a:endParaRPr lang="pt-BR" dirty="0">
              <a:solidFill>
                <a:srgbClr val="1F1F1F"/>
              </a:solidFill>
              <a:latin typeface="Google Sans"/>
            </a:endParaRPr>
          </a:p>
          <a:p>
            <a:endParaRPr lang="pt-BR" dirty="0">
              <a:solidFill>
                <a:srgbClr val="1F1F1F"/>
              </a:solidFill>
              <a:latin typeface="Google Sans"/>
            </a:endParaRPr>
          </a:p>
          <a:p>
            <a:endParaRPr lang="pt-BR" dirty="0">
              <a:solidFill>
                <a:srgbClr val="1F1F1F"/>
              </a:solidFill>
              <a:latin typeface="Google Sans"/>
            </a:endParaRPr>
          </a:p>
          <a:p>
            <a:endParaRPr lang="pt-BR" dirty="0">
              <a:solidFill>
                <a:srgbClr val="1F1F1F"/>
              </a:solidFill>
              <a:latin typeface="Google Sans"/>
            </a:endParaRPr>
          </a:p>
          <a:p>
            <a:endParaRPr lang="pt-BR" dirty="0">
              <a:solidFill>
                <a:srgbClr val="1F1F1F"/>
              </a:solidFill>
              <a:latin typeface="Google Sans"/>
            </a:endParaRPr>
          </a:p>
          <a:p>
            <a:endParaRPr lang="pt-BR" dirty="0">
              <a:solidFill>
                <a:srgbClr val="1F1F1F"/>
              </a:solidFill>
              <a:latin typeface="Google Sans"/>
            </a:endParaRPr>
          </a:p>
          <a:p>
            <a:endParaRPr lang="pt-BR" dirty="0">
              <a:solidFill>
                <a:srgbClr val="1F1F1F"/>
              </a:solidFill>
              <a:latin typeface="Google Sans"/>
            </a:endParaRPr>
          </a:p>
          <a:p>
            <a:endParaRPr lang="pt-BR" dirty="0">
              <a:solidFill>
                <a:srgbClr val="1F1F1F"/>
              </a:solidFill>
              <a:latin typeface="Google Sans"/>
            </a:endParaRPr>
          </a:p>
          <a:p>
            <a:endParaRPr lang="pt-BR" dirty="0">
              <a:solidFill>
                <a:srgbClr val="1F1F1F"/>
              </a:solidFill>
              <a:latin typeface="Google Sans"/>
            </a:endParaRPr>
          </a:p>
          <a:p>
            <a:endParaRPr lang="pt-BR" dirty="0">
              <a:solidFill>
                <a:srgbClr val="1F1F1F"/>
              </a:solidFill>
              <a:latin typeface="Google Sans"/>
            </a:endParaRPr>
          </a:p>
          <a:p>
            <a:endParaRPr lang="pt-BR" dirty="0">
              <a:solidFill>
                <a:srgbClr val="1F1F1F"/>
              </a:solidFill>
              <a:latin typeface="Google Sans"/>
            </a:endParaRPr>
          </a:p>
          <a:p>
            <a:endParaRPr lang="pt-BR" dirty="0">
              <a:solidFill>
                <a:srgbClr val="1F1F1F"/>
              </a:solidFill>
              <a:latin typeface="Google Sans"/>
            </a:endParaRPr>
          </a:p>
          <a:p>
            <a:endParaRPr lang="pt-BR" dirty="0"/>
          </a:p>
        </p:txBody>
      </p:sp>
      <p:sp>
        <p:nvSpPr>
          <p:cNvPr id="4" name="Seta: para a Direita 3">
            <a:extLst>
              <a:ext uri="{FF2B5EF4-FFF2-40B4-BE49-F238E27FC236}">
                <a16:creationId xmlns:a16="http://schemas.microsoft.com/office/drawing/2014/main" id="{808FFC9A-2030-D27E-0E05-ADF4A553EBDB}"/>
              </a:ext>
            </a:extLst>
          </p:cNvPr>
          <p:cNvSpPr/>
          <p:nvPr/>
        </p:nvSpPr>
        <p:spPr>
          <a:xfrm>
            <a:off x="1621410" y="5213023"/>
            <a:ext cx="978408" cy="484632"/>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t-BR"/>
          </a:p>
        </p:txBody>
      </p:sp>
    </p:spTree>
    <p:extLst>
      <p:ext uri="{BB962C8B-B14F-4D97-AF65-F5344CB8AC3E}">
        <p14:creationId xmlns:p14="http://schemas.microsoft.com/office/powerpoint/2010/main" val="152497487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AB2E08A3-D10B-D1AB-11A0-970AA5FE7E3E}"/>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92F3B024-1E8C-E998-168D-C76B11E14791}"/>
              </a:ext>
            </a:extLst>
          </p:cNvPr>
          <p:cNvPicPr preferRelativeResize="0"/>
          <p:nvPr/>
        </p:nvPicPr>
        <p:blipFill>
          <a:blip r:embed="rId3"/>
          <a:stretch>
            <a:fillRect/>
          </a:stretch>
        </p:blipFill>
        <p:spPr>
          <a:xfrm>
            <a:off x="0" y="0"/>
            <a:ext cx="12191987" cy="6858000"/>
          </a:xfrm>
          <a:prstGeom prst="rect">
            <a:avLst/>
          </a:prstGeom>
          <a:noFill/>
          <a:ln>
            <a:noFill/>
          </a:ln>
        </p:spPr>
      </p:pic>
      <p:sp>
        <p:nvSpPr>
          <p:cNvPr id="3" name="CaixaDeTexto 2">
            <a:extLst>
              <a:ext uri="{FF2B5EF4-FFF2-40B4-BE49-F238E27FC236}">
                <a16:creationId xmlns:a16="http://schemas.microsoft.com/office/drawing/2014/main" id="{637F71A1-25E5-5F14-10B7-8241EA60DD41}"/>
              </a:ext>
            </a:extLst>
          </p:cNvPr>
          <p:cNvSpPr txBox="1"/>
          <p:nvPr/>
        </p:nvSpPr>
        <p:spPr>
          <a:xfrm>
            <a:off x="605672" y="171742"/>
            <a:ext cx="10979869" cy="8956298"/>
          </a:xfrm>
          <a:prstGeom prst="rect">
            <a:avLst/>
          </a:prstGeom>
          <a:noFill/>
        </p:spPr>
        <p:txBody>
          <a:bodyPr wrap="square">
            <a:spAutoFit/>
          </a:bodyPr>
          <a:lstStyle/>
          <a:p>
            <a:pPr algn="ctr"/>
            <a:r>
              <a:rPr lang="pt-BR" sz="2400" b="1" u="sng" dirty="0">
                <a:solidFill>
                  <a:srgbClr val="0563C1"/>
                </a:solidFill>
                <a:latin typeface="Arial Black" panose="020B0A04020102020204" pitchFamily="34" charset="0"/>
                <a:cs typeface="Arial" panose="020B0604020202020204" pitchFamily="34" charset="0"/>
                <a:sym typeface="+mn-ea"/>
              </a:rPr>
              <a:t>CONTROLE INTERNO MUNICIPAL </a:t>
            </a:r>
            <a:r>
              <a:rPr lang="pt-BR" sz="2400" b="1" u="sng" dirty="0">
                <a:solidFill>
                  <a:srgbClr val="0563C1"/>
                </a:solidFill>
                <a:latin typeface="Arial" panose="020B0604020202020204" pitchFamily="34" charset="0"/>
                <a:cs typeface="Arial" panose="020B0604020202020204" pitchFamily="34" charset="0"/>
                <a:sym typeface="+mn-ea"/>
              </a:rPr>
              <a:t>- </a:t>
            </a:r>
            <a:r>
              <a:rPr lang="pt-BR" sz="2400" b="1" u="sng" dirty="0">
                <a:solidFill>
                  <a:srgbClr val="0563C1"/>
                </a:solidFill>
                <a:latin typeface="Arial Black" panose="020B0A04020102020204" pitchFamily="34" charset="0"/>
                <a:cs typeface="Arial" panose="020B0604020202020204" pitchFamily="34" charset="0"/>
                <a:sym typeface="+mn-ea"/>
              </a:rPr>
              <a:t>O Controle das Finanças</a:t>
            </a:r>
          </a:p>
          <a:p>
            <a:pPr algn="ctr"/>
            <a:endParaRPr lang="pt-BR" sz="2400" b="1" u="sng" dirty="0">
              <a:solidFill>
                <a:srgbClr val="0563C1"/>
              </a:solidFill>
              <a:latin typeface="Arial Black" panose="020B0A04020102020204" pitchFamily="34" charset="0"/>
              <a:cs typeface="Arial" panose="020B0604020202020204" pitchFamily="34" charset="0"/>
              <a:sym typeface="+mn-ea"/>
              <a:hlinkClick r:id="rId4">
                <a:extLst>
                  <a:ext uri="{A12FA001-AC4F-418D-AE19-62706E023703}">
                    <ahyp:hlinkClr xmlns:ahyp="http://schemas.microsoft.com/office/drawing/2018/hyperlinkcolor" val="tx"/>
                  </a:ext>
                </a:extLst>
              </a:hlinkClick>
            </a:endParaRPr>
          </a:p>
          <a:p>
            <a:r>
              <a:rPr lang="pt-BR" sz="2400" b="1" dirty="0">
                <a:solidFill>
                  <a:schemeClr val="accent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sym typeface="+mn-ea"/>
                <a:hlinkClick r:id="rId4">
                  <a:extLst>
                    <a:ext uri="{A12FA001-AC4F-418D-AE19-62706E023703}">
                      <ahyp:hlinkClr xmlns:ahyp="http://schemas.microsoft.com/office/drawing/2018/hyperlinkcolor" val="tx"/>
                    </a:ext>
                  </a:extLst>
                </a:hlinkClick>
              </a:rPr>
              <a:t>7. PLANEJAMENTO ORÇAMENTÁRIO</a:t>
            </a:r>
          </a:p>
          <a:p>
            <a:endParaRPr lang="pt-BR" sz="2400" b="1" dirty="0">
              <a:solidFill>
                <a:schemeClr val="accent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sym typeface="+mn-ea"/>
              <a:hlinkClick r:id="rId4">
                <a:extLst>
                  <a:ext uri="{A12FA001-AC4F-418D-AE19-62706E023703}">
                    <ahyp:hlinkClr xmlns:ahyp="http://schemas.microsoft.com/office/drawing/2018/hyperlinkcolor" val="tx"/>
                  </a:ext>
                </a:extLst>
              </a:hlinkClick>
            </a:endParaRPr>
          </a:p>
          <a:p>
            <a:r>
              <a:rPr lang="pt-BR" sz="2400" dirty="0"/>
              <a:t>A composição do Sistema Orçamentário Brasileiro: </a:t>
            </a:r>
          </a:p>
          <a:p>
            <a:endParaRPr lang="pt-BR" sz="2400" dirty="0"/>
          </a:p>
          <a:p>
            <a:r>
              <a:rPr lang="pt-BR" sz="2400" b="1" dirty="0"/>
              <a:t>Os três instrumentos de ação do Estado:</a:t>
            </a:r>
          </a:p>
          <a:p>
            <a:endParaRPr lang="pt-BR" sz="2400" dirty="0"/>
          </a:p>
          <a:p>
            <a:pPr marL="342900" indent="-342900">
              <a:buFont typeface="Arial" panose="020B0604020202020204" pitchFamily="34" charset="0"/>
              <a:buChar char="•"/>
            </a:pPr>
            <a:r>
              <a:rPr lang="pt-BR" sz="2400" b="1" dirty="0"/>
              <a:t>PPA</a:t>
            </a:r>
            <a:r>
              <a:rPr lang="pt-BR" sz="2400" dirty="0"/>
              <a:t> - o plano plurianual; (Atual – 2022/2025)</a:t>
            </a:r>
          </a:p>
          <a:p>
            <a:pPr marL="342900" indent="-342900">
              <a:buFont typeface="Arial" panose="020B0604020202020204" pitchFamily="34" charset="0"/>
              <a:buChar char="•"/>
            </a:pPr>
            <a:r>
              <a:rPr lang="pt-BR" sz="2400" b="1" dirty="0"/>
              <a:t>LDO</a:t>
            </a:r>
            <a:r>
              <a:rPr lang="pt-BR" sz="2400" dirty="0"/>
              <a:t> - as diretrizes orçamentárias; e </a:t>
            </a:r>
          </a:p>
          <a:p>
            <a:pPr marL="342900" indent="-342900">
              <a:buFont typeface="Arial" panose="020B0604020202020204" pitchFamily="34" charset="0"/>
              <a:buChar char="•"/>
            </a:pPr>
            <a:r>
              <a:rPr lang="pt-BR" sz="2400" b="1" dirty="0"/>
              <a:t>LOA</a:t>
            </a:r>
            <a:r>
              <a:rPr lang="pt-BR" sz="2400" dirty="0"/>
              <a:t> - os orçamentos anuais. </a:t>
            </a:r>
          </a:p>
          <a:p>
            <a:pPr marL="342900" indent="-342900">
              <a:buFont typeface="Arial" panose="020B0604020202020204" pitchFamily="34" charset="0"/>
              <a:buChar char="•"/>
            </a:pPr>
            <a:r>
              <a:rPr lang="pt-BR" sz="2400" b="1" dirty="0"/>
              <a:t>BASE LEGAL: </a:t>
            </a:r>
            <a:r>
              <a:rPr lang="pt-BR" sz="2400" dirty="0"/>
              <a:t>Definidos a partir do art. 165 da CRFB - 1988.</a:t>
            </a:r>
            <a:endParaRPr lang="pt-BR" sz="2400" b="1" dirty="0">
              <a:solidFill>
                <a:schemeClr val="accent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sym typeface="+mn-ea"/>
              <a:hlinkClick r:id="rId4">
                <a:extLst>
                  <a:ext uri="{A12FA001-AC4F-418D-AE19-62706E023703}">
                    <ahyp:hlinkClr xmlns:ahyp="http://schemas.microsoft.com/office/drawing/2018/hyperlinkcolor" val="tx"/>
                  </a:ext>
                </a:extLst>
              </a:hlinkClick>
            </a:endParaRPr>
          </a:p>
          <a:p>
            <a:pPr algn="ctr"/>
            <a:endParaRPr lang="pt-BR" sz="2400" b="1" u="sng" dirty="0">
              <a:solidFill>
                <a:srgbClr val="0563C1"/>
              </a:solidFill>
              <a:latin typeface="Arial Black" panose="020B0A04020102020204" pitchFamily="34" charset="0"/>
              <a:cs typeface="Arial" panose="020B0604020202020204" pitchFamily="34" charset="0"/>
              <a:sym typeface="+mn-ea"/>
              <a:hlinkClick r:id="rId4">
                <a:extLst>
                  <a:ext uri="{A12FA001-AC4F-418D-AE19-62706E023703}">
                    <ahyp:hlinkClr xmlns:ahyp="http://schemas.microsoft.com/office/drawing/2018/hyperlinkcolor" val="tx"/>
                  </a:ext>
                </a:extLst>
              </a:hlinkClick>
            </a:endParaRPr>
          </a:p>
          <a:p>
            <a:pPr algn="ctr"/>
            <a:endParaRPr lang="pt-BR" sz="2400" b="1" u="sng" dirty="0">
              <a:solidFill>
                <a:srgbClr val="0563C1"/>
              </a:solidFill>
              <a:latin typeface="Arial Black" panose="020B0A04020102020204" pitchFamily="34" charset="0"/>
              <a:cs typeface="Arial" panose="020B0604020202020204" pitchFamily="34" charset="0"/>
              <a:sym typeface="+mn-ea"/>
              <a:hlinkClick r:id="rId4">
                <a:extLst>
                  <a:ext uri="{A12FA001-AC4F-418D-AE19-62706E023703}">
                    <ahyp:hlinkClr xmlns:ahyp="http://schemas.microsoft.com/office/drawing/2018/hyperlinkcolor" val="tx"/>
                  </a:ext>
                </a:extLst>
              </a:hlinkClick>
            </a:endParaRPr>
          </a:p>
          <a:p>
            <a:pPr algn="ctr"/>
            <a:endParaRPr lang="pt-BR" sz="2400" b="1" u="sng" dirty="0">
              <a:solidFill>
                <a:srgbClr val="0563C1"/>
              </a:solidFill>
              <a:latin typeface="Arial Black" panose="020B0A04020102020204" pitchFamily="34" charset="0"/>
              <a:cs typeface="Arial" panose="020B0604020202020204" pitchFamily="34" charset="0"/>
              <a:sym typeface="+mn-ea"/>
              <a:hlinkClick r:id="rId4">
                <a:extLst>
                  <a:ext uri="{A12FA001-AC4F-418D-AE19-62706E023703}">
                    <ahyp:hlinkClr xmlns:ahyp="http://schemas.microsoft.com/office/drawing/2018/hyperlinkcolor" val="tx"/>
                  </a:ext>
                </a:extLst>
              </a:hlinkClick>
            </a:endParaRPr>
          </a:p>
          <a:p>
            <a:pPr algn="ctr"/>
            <a:endParaRPr lang="pt-BR" sz="2400" b="1" u="sng" dirty="0">
              <a:solidFill>
                <a:srgbClr val="0563C1"/>
              </a:solidFill>
              <a:latin typeface="Arial Black" panose="020B0A04020102020204" pitchFamily="34" charset="0"/>
              <a:cs typeface="Arial" panose="020B0604020202020204" pitchFamily="34" charset="0"/>
              <a:sym typeface="+mn-ea"/>
              <a:hlinkClick r:id="rId4">
                <a:extLst>
                  <a:ext uri="{A12FA001-AC4F-418D-AE19-62706E023703}">
                    <ahyp:hlinkClr xmlns:ahyp="http://schemas.microsoft.com/office/drawing/2018/hyperlinkcolor" val="tx"/>
                  </a:ext>
                </a:extLst>
              </a:hlinkClick>
            </a:endParaRPr>
          </a:p>
          <a:p>
            <a:pPr algn="ctr"/>
            <a:endParaRPr lang="pt-BR" sz="2400" b="1" u="sng" dirty="0">
              <a:solidFill>
                <a:srgbClr val="0563C1"/>
              </a:solidFill>
              <a:latin typeface="Arial Black" panose="020B0A04020102020204" pitchFamily="34" charset="0"/>
              <a:cs typeface="Arial" panose="020B0604020202020204" pitchFamily="34" charset="0"/>
              <a:sym typeface="+mn-ea"/>
              <a:hlinkClick r:id="rId4">
                <a:extLst>
                  <a:ext uri="{A12FA001-AC4F-418D-AE19-62706E023703}">
                    <ahyp:hlinkClr xmlns:ahyp="http://schemas.microsoft.com/office/drawing/2018/hyperlinkcolor" val="tx"/>
                  </a:ext>
                </a:extLst>
              </a:hlinkClick>
            </a:endParaRPr>
          </a:p>
          <a:p>
            <a:pPr algn="ctr"/>
            <a:endParaRPr lang="pt-BR" sz="2400" b="1" u="sng" dirty="0">
              <a:solidFill>
                <a:srgbClr val="0563C1"/>
              </a:solidFill>
              <a:latin typeface="Arial Black" panose="020B0A04020102020204" pitchFamily="34" charset="0"/>
              <a:cs typeface="Arial" panose="020B0604020202020204" pitchFamily="34" charset="0"/>
              <a:sym typeface="+mn-ea"/>
              <a:hlinkClick r:id="rId4">
                <a:extLst>
                  <a:ext uri="{A12FA001-AC4F-418D-AE19-62706E023703}">
                    <ahyp:hlinkClr xmlns:ahyp="http://schemas.microsoft.com/office/drawing/2018/hyperlinkcolor" val="tx"/>
                  </a:ext>
                </a:extLst>
              </a:hlinkClick>
            </a:endParaRPr>
          </a:p>
          <a:p>
            <a:pPr algn="ctr"/>
            <a:endParaRPr lang="pt-BR" sz="2400" b="1" u="sng" dirty="0">
              <a:solidFill>
                <a:srgbClr val="0563C1"/>
              </a:solidFill>
              <a:latin typeface="Arial Black" panose="020B0A04020102020204" pitchFamily="34" charset="0"/>
              <a:cs typeface="Arial" panose="020B0604020202020204" pitchFamily="34" charset="0"/>
              <a:sym typeface="+mn-ea"/>
              <a:hlinkClick r:id="rId4">
                <a:extLst>
                  <a:ext uri="{A12FA001-AC4F-418D-AE19-62706E023703}">
                    <ahyp:hlinkClr xmlns:ahyp="http://schemas.microsoft.com/office/drawing/2018/hyperlinkcolor" val="tx"/>
                  </a:ext>
                </a:extLst>
              </a:hlinkClick>
            </a:endParaRPr>
          </a:p>
          <a:p>
            <a:pPr algn="ctr"/>
            <a:endParaRPr lang="pt-BR" sz="2400" b="1" u="sng" dirty="0">
              <a:solidFill>
                <a:srgbClr val="0563C1"/>
              </a:solidFill>
              <a:latin typeface="Arial Black" panose="020B0A04020102020204" pitchFamily="34" charset="0"/>
              <a:cs typeface="Arial" panose="020B0604020202020204" pitchFamily="34" charset="0"/>
              <a:sym typeface="+mn-ea"/>
              <a:hlinkClick r:id="rId4">
                <a:extLst>
                  <a:ext uri="{A12FA001-AC4F-418D-AE19-62706E023703}">
                    <ahyp:hlinkClr xmlns:ahyp="http://schemas.microsoft.com/office/drawing/2018/hyperlinkcolor" val="tx"/>
                  </a:ext>
                </a:extLst>
              </a:hlinkClick>
            </a:endParaRPr>
          </a:p>
          <a:p>
            <a:pPr algn="ctr"/>
            <a:endParaRPr lang="pt-BR" sz="2400" b="1" u="sng" dirty="0">
              <a:solidFill>
                <a:srgbClr val="0563C1"/>
              </a:solidFill>
              <a:latin typeface="Arial Black" panose="020B0A04020102020204" pitchFamily="34" charset="0"/>
              <a:cs typeface="Arial" panose="020B0604020202020204" pitchFamily="34" charset="0"/>
              <a:sym typeface="+mn-ea"/>
              <a:hlinkClick r:id="rId4">
                <a:extLst>
                  <a:ext uri="{A12FA001-AC4F-418D-AE19-62706E023703}">
                    <ahyp:hlinkClr xmlns:ahyp="http://schemas.microsoft.com/office/drawing/2018/hyperlinkcolor" val="tx"/>
                  </a:ext>
                </a:extLst>
              </a:hlinkClick>
            </a:endParaRPr>
          </a:p>
          <a:p>
            <a:pPr algn="ctr"/>
            <a:endParaRPr lang="pt-BR" sz="2400" b="1" u="sng" dirty="0">
              <a:solidFill>
                <a:srgbClr val="0563C1"/>
              </a:solidFill>
              <a:latin typeface="Arial Black" panose="020B0A04020102020204" pitchFamily="34" charset="0"/>
              <a:cs typeface="Arial" panose="020B0604020202020204" pitchFamily="34" charset="0"/>
              <a:sym typeface="+mn-ea"/>
              <a:hlinkClick r:id="rId4">
                <a:extLst>
                  <a:ext uri="{A12FA001-AC4F-418D-AE19-62706E023703}">
                    <ahyp:hlinkClr xmlns:ahyp="http://schemas.microsoft.com/office/drawing/2018/hyperlinkcolor" val="tx"/>
                  </a:ext>
                </a:extLst>
              </a:hlinkClick>
            </a:endParaRPr>
          </a:p>
          <a:p>
            <a:pPr algn="ctr"/>
            <a:endParaRPr lang="pt-BR" sz="2400" b="1" u="sng" dirty="0">
              <a:solidFill>
                <a:srgbClr val="0563C1"/>
              </a:solidFill>
              <a:latin typeface="Arial Black" panose="020B0A04020102020204" pitchFamily="34" charset="0"/>
              <a:cs typeface="Arial" panose="020B0604020202020204" pitchFamily="34" charset="0"/>
              <a:sym typeface="+mn-ea"/>
              <a:hlinkClick r:id="rId4">
                <a:extLst>
                  <a:ext uri="{A12FA001-AC4F-418D-AE19-62706E023703}">
                    <ahyp:hlinkClr xmlns:ahyp="http://schemas.microsoft.com/office/drawing/2018/hyperlinkcolor" val="tx"/>
                  </a:ext>
                </a:extLst>
              </a:hlinkClick>
            </a:endParaRPr>
          </a:p>
          <a:p>
            <a:pPr algn="ctr"/>
            <a:endParaRPr lang="pt-BR" sz="2400" b="1" u="sng" dirty="0">
              <a:solidFill>
                <a:srgbClr val="0563C1"/>
              </a:solidFill>
              <a:latin typeface="Arial Black" panose="020B0A04020102020204" pitchFamily="34" charset="0"/>
              <a:cs typeface="Arial" panose="020B0604020202020204" pitchFamily="34" charset="0"/>
              <a:sym typeface="+mn-ea"/>
              <a:hlinkClick r:id="rId4">
                <a:extLst>
                  <a:ext uri="{A12FA001-AC4F-418D-AE19-62706E023703}">
                    <ahyp:hlinkClr xmlns:ahyp="http://schemas.microsoft.com/office/drawing/2018/hyperlinkcolor" val="tx"/>
                  </a:ext>
                </a:extLst>
              </a:hlinkClick>
            </a:endParaRPr>
          </a:p>
        </p:txBody>
      </p:sp>
    </p:spTree>
    <p:extLst>
      <p:ext uri="{BB962C8B-B14F-4D97-AF65-F5344CB8AC3E}">
        <p14:creationId xmlns:p14="http://schemas.microsoft.com/office/powerpoint/2010/main" val="316933752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7927CD94-40AB-CDC7-5B76-7A2DF5F1AA45}"/>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3693E151-2721-F9B9-72EA-B995EDC65D14}"/>
              </a:ext>
            </a:extLst>
          </p:cNvPr>
          <p:cNvPicPr preferRelativeResize="0"/>
          <p:nvPr/>
        </p:nvPicPr>
        <p:blipFill>
          <a:blip r:embed="rId3"/>
          <a:stretch>
            <a:fillRect/>
          </a:stretch>
        </p:blipFill>
        <p:spPr>
          <a:xfrm>
            <a:off x="0" y="0"/>
            <a:ext cx="12191987" cy="6858000"/>
          </a:xfrm>
          <a:prstGeom prst="rect">
            <a:avLst/>
          </a:prstGeom>
          <a:noFill/>
          <a:ln>
            <a:noFill/>
          </a:ln>
        </p:spPr>
      </p:pic>
      <p:sp>
        <p:nvSpPr>
          <p:cNvPr id="3" name="CaixaDeTexto 2">
            <a:extLst>
              <a:ext uri="{FF2B5EF4-FFF2-40B4-BE49-F238E27FC236}">
                <a16:creationId xmlns:a16="http://schemas.microsoft.com/office/drawing/2014/main" id="{886D8362-A357-F098-2EC6-16F7B86B77B8}"/>
              </a:ext>
            </a:extLst>
          </p:cNvPr>
          <p:cNvSpPr txBox="1"/>
          <p:nvPr/>
        </p:nvSpPr>
        <p:spPr>
          <a:xfrm>
            <a:off x="584462" y="575035"/>
            <a:ext cx="11170763" cy="8463855"/>
          </a:xfrm>
          <a:prstGeom prst="rect">
            <a:avLst/>
          </a:prstGeom>
          <a:noFill/>
        </p:spPr>
        <p:txBody>
          <a:bodyPr wrap="square">
            <a:spAutoFit/>
          </a:bodyPr>
          <a:lstStyle/>
          <a:p>
            <a:pPr algn="ctr"/>
            <a:r>
              <a:rPr lang="pt-BR" sz="2400" b="1" u="sng" dirty="0">
                <a:solidFill>
                  <a:srgbClr val="0563C1"/>
                </a:solidFill>
                <a:latin typeface="Arial Black" panose="020B0A04020102020204" pitchFamily="34" charset="0"/>
                <a:cs typeface="Arial" panose="020B0604020202020204" pitchFamily="34" charset="0"/>
                <a:sym typeface="+mn-ea"/>
              </a:rPr>
              <a:t>CONTROLE INTERNO MUNICIPAL </a:t>
            </a:r>
            <a:r>
              <a:rPr lang="pt-BR" sz="2400" b="1" u="sng" dirty="0">
                <a:solidFill>
                  <a:srgbClr val="0563C1"/>
                </a:solidFill>
                <a:latin typeface="Arial" panose="020B0604020202020204" pitchFamily="34" charset="0"/>
                <a:cs typeface="Arial" panose="020B0604020202020204" pitchFamily="34" charset="0"/>
                <a:sym typeface="+mn-ea"/>
              </a:rPr>
              <a:t>- </a:t>
            </a:r>
            <a:r>
              <a:rPr lang="pt-BR" sz="2400" b="1" u="sng" dirty="0">
                <a:solidFill>
                  <a:srgbClr val="0563C1"/>
                </a:solidFill>
                <a:latin typeface="Arial Black" panose="020B0A04020102020204" pitchFamily="34" charset="0"/>
                <a:cs typeface="Arial" panose="020B0604020202020204" pitchFamily="34" charset="0"/>
                <a:sym typeface="+mn-ea"/>
              </a:rPr>
              <a:t>O Controle das Finanças</a:t>
            </a:r>
          </a:p>
          <a:p>
            <a:pPr algn="ctr"/>
            <a:endParaRPr lang="pt-BR" sz="2400" b="1" u="sng" dirty="0">
              <a:solidFill>
                <a:srgbClr val="0563C1"/>
              </a:solidFill>
              <a:latin typeface="Arial Black" panose="020B0A04020102020204" pitchFamily="34" charset="0"/>
              <a:cs typeface="Arial" panose="020B0604020202020204" pitchFamily="34" charset="0"/>
              <a:sym typeface="+mn-ea"/>
              <a:hlinkClick r:id="rId4">
                <a:extLst>
                  <a:ext uri="{A12FA001-AC4F-418D-AE19-62706E023703}">
                    <ahyp:hlinkClr xmlns:ahyp="http://schemas.microsoft.com/office/drawing/2018/hyperlinkcolor" val="tx"/>
                  </a:ext>
                </a:extLst>
              </a:hlinkClick>
            </a:endParaRPr>
          </a:p>
          <a:p>
            <a:r>
              <a:rPr lang="pt-BR" sz="2400" b="1" dirty="0">
                <a:solidFill>
                  <a:schemeClr val="accent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sym typeface="+mn-ea"/>
                <a:hlinkClick r:id="rId4">
                  <a:extLst>
                    <a:ext uri="{A12FA001-AC4F-418D-AE19-62706E023703}">
                      <ahyp:hlinkClr xmlns:ahyp="http://schemas.microsoft.com/office/drawing/2018/hyperlinkcolor" val="tx"/>
                    </a:ext>
                  </a:extLst>
                </a:hlinkClick>
              </a:rPr>
              <a:t>7. 1. PLANEJAMENTO ORÇAMENTÁRIO</a:t>
            </a:r>
          </a:p>
          <a:p>
            <a:endParaRPr lang="pt-BR" dirty="0"/>
          </a:p>
          <a:p>
            <a:pPr algn="just"/>
            <a:r>
              <a:rPr lang="pt-BR" sz="2000" b="1" dirty="0"/>
              <a:t>PPA – PLANO PLURIANUAL - </a:t>
            </a:r>
            <a:r>
              <a:rPr lang="pt-BR" sz="2000" dirty="0"/>
              <a:t>É o instrumento gerencial de planejamento das ações governamentais de caráter estratégico e político, que deve evidenciar o programa de trabalho do governo manifesto nas políticas, nas diretrizes e nas ações para longo prazo e os respectivos objetivos a serem alcançados, quantificados fisicamente.</a:t>
            </a:r>
          </a:p>
          <a:p>
            <a:pPr marL="342900" indent="-342900" algn="just">
              <a:buFont typeface="Arial" panose="020B0604020202020204" pitchFamily="34" charset="0"/>
              <a:buChar char="•"/>
            </a:pPr>
            <a:endParaRPr lang="pt-BR" sz="2000" dirty="0"/>
          </a:p>
          <a:p>
            <a:pPr marL="342900" indent="-342900" algn="just">
              <a:buFont typeface="Arial" panose="020B0604020202020204" pitchFamily="34" charset="0"/>
              <a:buChar char="•"/>
            </a:pPr>
            <a:r>
              <a:rPr lang="pt-BR" sz="2000" dirty="0"/>
              <a:t>cabe ao PPA definir o que realizar em seu período de vigência para que sejam alcançados os objetivos estratégicos estabelecidos pela administração, traduzindo-os em ações concretas.</a:t>
            </a:r>
          </a:p>
          <a:p>
            <a:endParaRPr lang="pt-BR" dirty="0"/>
          </a:p>
          <a:p>
            <a:r>
              <a:rPr lang="pt-BR" sz="2000" b="1" dirty="0"/>
              <a:t>Em síntese, podemos afirmar que o PPA compõe-se de dois grandes módulos: </a:t>
            </a:r>
          </a:p>
          <a:p>
            <a:endParaRPr lang="pt-BR" sz="2000" b="1" dirty="0"/>
          </a:p>
          <a:p>
            <a:pPr marL="285750" indent="-285750">
              <a:buFont typeface="Arial" panose="020B0604020202020204" pitchFamily="34" charset="0"/>
              <a:buChar char="•"/>
            </a:pPr>
            <a:r>
              <a:rPr lang="pt-BR" sz="2000" dirty="0"/>
              <a:t>Base Estratégica; e </a:t>
            </a:r>
          </a:p>
          <a:p>
            <a:pPr marL="285750" indent="-285750">
              <a:buFont typeface="Arial" panose="020B0604020202020204" pitchFamily="34" charset="0"/>
              <a:buChar char="•"/>
            </a:pPr>
            <a:r>
              <a:rPr lang="pt-BR" sz="2000" dirty="0"/>
              <a:t>Programas. </a:t>
            </a:r>
          </a:p>
          <a:p>
            <a:endParaRPr lang="pt-BR" dirty="0"/>
          </a:p>
          <a:p>
            <a:endParaRPr lang="pt-BR" dirty="0"/>
          </a:p>
          <a:p>
            <a:endParaRPr lang="pt-BR" dirty="0"/>
          </a:p>
          <a:p>
            <a:endParaRPr lang="pt-BR" dirty="0"/>
          </a:p>
          <a:p>
            <a:endParaRPr lang="pt-BR" dirty="0"/>
          </a:p>
          <a:p>
            <a:endParaRPr lang="pt-BR" dirty="0"/>
          </a:p>
          <a:p>
            <a:endParaRPr lang="pt-BR" dirty="0"/>
          </a:p>
          <a:p>
            <a:endParaRPr lang="pt-BR" dirty="0"/>
          </a:p>
          <a:p>
            <a:endParaRPr lang="pt-BR" dirty="0"/>
          </a:p>
          <a:p>
            <a:endParaRPr lang="pt-BR" dirty="0"/>
          </a:p>
          <a:p>
            <a:endParaRPr lang="pt-BR" dirty="0"/>
          </a:p>
          <a:p>
            <a:endParaRPr lang="pt-BR" dirty="0"/>
          </a:p>
        </p:txBody>
      </p:sp>
    </p:spTree>
    <p:extLst>
      <p:ext uri="{BB962C8B-B14F-4D97-AF65-F5344CB8AC3E}">
        <p14:creationId xmlns:p14="http://schemas.microsoft.com/office/powerpoint/2010/main" val="33120333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0"/>
        <p:cNvGrpSpPr/>
        <p:nvPr/>
      </p:nvGrpSpPr>
      <p:grpSpPr>
        <a:xfrm>
          <a:off x="0" y="0"/>
          <a:ext cx="0" cy="0"/>
          <a:chOff x="0" y="0"/>
          <a:chExt cx="0" cy="0"/>
        </a:xfrm>
      </p:grpSpPr>
      <p:pic>
        <p:nvPicPr>
          <p:cNvPr id="61" name="Google Shape;61;p14"/>
          <p:cNvPicPr preferRelativeResize="0"/>
          <p:nvPr/>
        </p:nvPicPr>
        <p:blipFill>
          <a:blip r:embed="rId3"/>
          <a:stretch>
            <a:fillRect/>
          </a:stretch>
        </p:blipFill>
        <p:spPr>
          <a:xfrm>
            <a:off x="0" y="0"/>
            <a:ext cx="12191987" cy="6858000"/>
          </a:xfrm>
          <a:prstGeom prst="rect">
            <a:avLst/>
          </a:prstGeom>
          <a:noFill/>
          <a:ln>
            <a:noFill/>
          </a:ln>
        </p:spPr>
      </p:pic>
      <p:sp>
        <p:nvSpPr>
          <p:cNvPr id="3" name="CaixaDeTexto 2"/>
          <p:cNvSpPr txBox="1"/>
          <p:nvPr/>
        </p:nvSpPr>
        <p:spPr>
          <a:xfrm>
            <a:off x="577391" y="116273"/>
            <a:ext cx="10970443" cy="10741402"/>
          </a:xfrm>
          <a:prstGeom prst="rect">
            <a:avLst/>
          </a:prstGeom>
          <a:noFill/>
        </p:spPr>
        <p:txBody>
          <a:bodyPr wrap="square">
            <a:spAutoFit/>
          </a:bodyPr>
          <a:lstStyle/>
          <a:p>
            <a:r>
              <a:rPr lang="pt-BR" sz="2400" b="1" u="sng" dirty="0">
                <a:solidFill>
                  <a:srgbClr val="00B050"/>
                </a:solidFill>
                <a:latin typeface="Arial Black" panose="020B0A04020102020204" pitchFamily="34" charset="0"/>
                <a:cs typeface="Arial" panose="020B0604020202020204" pitchFamily="34" charset="0"/>
                <a:hlinkClick r:id="rId4"/>
              </a:rPr>
              <a:t>CONTROLE INTERNO MUNICIPAL </a:t>
            </a:r>
            <a:r>
              <a:rPr lang="pt-BR" sz="2400" b="1" u="sng" dirty="0">
                <a:solidFill>
                  <a:srgbClr val="00B050"/>
                </a:solidFill>
                <a:latin typeface="Arial" panose="020B0604020202020204" pitchFamily="34" charset="0"/>
                <a:cs typeface="Arial" panose="020B0604020202020204" pitchFamily="34" charset="0"/>
                <a:hlinkClick r:id="rId4"/>
              </a:rPr>
              <a:t>- </a:t>
            </a:r>
            <a:r>
              <a:rPr lang="pt-BR" sz="2400" b="1" u="sng" dirty="0">
                <a:solidFill>
                  <a:schemeClr val="accent2"/>
                </a:solidFill>
                <a:latin typeface="Arial Black" panose="020B0A04020102020204" pitchFamily="34" charset="0"/>
                <a:cs typeface="Arial" panose="020B0604020202020204" pitchFamily="34" charset="0"/>
                <a:hlinkClick r:id="rId4"/>
              </a:rPr>
              <a:t>O Controle das Finanças</a:t>
            </a:r>
            <a:endParaRPr lang="pt-BR" sz="2400" b="1" u="sng" dirty="0">
              <a:solidFill>
                <a:schemeClr val="accent2"/>
              </a:solidFill>
              <a:latin typeface="Arial Black" panose="020B0A04020102020204" pitchFamily="34" charset="0"/>
              <a:cs typeface="Arial" panose="020B0604020202020204" pitchFamily="34" charset="0"/>
            </a:endParaRPr>
          </a:p>
          <a:p>
            <a:endParaRPr lang="pt-BR" sz="2400" b="1" u="sng" dirty="0">
              <a:solidFill>
                <a:schemeClr val="accent2"/>
              </a:solidFill>
              <a:latin typeface="Arial Black" panose="020B0A04020102020204" pitchFamily="34" charset="0"/>
              <a:cs typeface="Arial" panose="020B0604020202020204" pitchFamily="34" charset="0"/>
            </a:endParaRPr>
          </a:p>
          <a:p>
            <a:pPr marL="457200" indent="-457200">
              <a:buAutoNum type="arabicPeriod"/>
            </a:pPr>
            <a:r>
              <a:rPr lang="pt-BR" sz="2400" b="1" u="sng" dirty="0">
                <a:solidFill>
                  <a:schemeClr val="accent2"/>
                </a:solidFill>
                <a:latin typeface="Arial Black" panose="020B0A04020102020204" pitchFamily="34" charset="0"/>
                <a:cs typeface="Arial" panose="020B0604020202020204" pitchFamily="34" charset="0"/>
              </a:rPr>
              <a:t>Forma Federativa de Estado:</a:t>
            </a:r>
          </a:p>
          <a:p>
            <a:pPr algn="just"/>
            <a:r>
              <a:rPr lang="pt-BR" sz="3200" b="1" dirty="0"/>
              <a:t>CONCEITOS:</a:t>
            </a:r>
          </a:p>
          <a:p>
            <a:pPr algn="just"/>
            <a:r>
              <a:rPr lang="pt-BR" sz="2000" b="1" dirty="0"/>
              <a:t>a). Federalismo:</a:t>
            </a:r>
            <a:endParaRPr lang="pt-BR" sz="2000" dirty="0"/>
          </a:p>
          <a:p>
            <a:pPr algn="just"/>
            <a:r>
              <a:rPr lang="pt-BR" sz="2000" dirty="0"/>
              <a:t>É uma forma de organização estatal onde o poder é distribuído entre entidades autônomas, mas que juntas formam um Estado único. </a:t>
            </a:r>
          </a:p>
          <a:p>
            <a:pPr algn="just"/>
            <a:endParaRPr lang="pt-BR" sz="2000" dirty="0"/>
          </a:p>
          <a:p>
            <a:pPr algn="just"/>
            <a:r>
              <a:rPr lang="pt-BR" sz="2000" b="1" dirty="0">
                <a:latin typeface="Arial" panose="020B0604020202020204" pitchFamily="34" charset="0"/>
                <a:cs typeface="Arial" panose="020B0604020202020204" pitchFamily="34" charset="0"/>
              </a:rPr>
              <a:t>b). </a:t>
            </a:r>
            <a:r>
              <a:rPr lang="pt-BR" sz="2000" b="1" dirty="0"/>
              <a:t>União:</a:t>
            </a:r>
            <a:endParaRPr lang="pt-BR" sz="2000" dirty="0"/>
          </a:p>
          <a:p>
            <a:pPr algn="just"/>
            <a:r>
              <a:rPr lang="pt-BR" sz="2000" dirty="0"/>
              <a:t>Representa o governo central, responsável por assuntos de interesse nacional, como defesa, relações exteriores e política monetária. </a:t>
            </a:r>
          </a:p>
          <a:p>
            <a:pPr algn="just"/>
            <a:r>
              <a:rPr lang="pt-BR" sz="2000" b="1" dirty="0">
                <a:latin typeface="Arial" panose="020B0604020202020204" pitchFamily="34" charset="0"/>
                <a:cs typeface="Arial" panose="020B0604020202020204" pitchFamily="34" charset="0"/>
              </a:rPr>
              <a:t>c). </a:t>
            </a:r>
            <a:r>
              <a:rPr lang="pt-BR" sz="2000" b="1" dirty="0"/>
              <a:t>Estados e Distrito Federal:</a:t>
            </a:r>
            <a:endParaRPr lang="pt-BR" sz="2000" dirty="0">
              <a:latin typeface="Arial" panose="020B0604020202020204" pitchFamily="34" charset="0"/>
              <a:cs typeface="Arial" panose="020B0604020202020204" pitchFamily="34" charset="0"/>
            </a:endParaRPr>
          </a:p>
          <a:p>
            <a:pPr algn="just"/>
            <a:r>
              <a:rPr lang="pt-BR" sz="2000" dirty="0"/>
              <a:t>Têm autonomia para legislar sobre seus próprios assuntos, dentro dos limites estabelecidos pela Constituição Federal. </a:t>
            </a:r>
          </a:p>
          <a:p>
            <a:pPr algn="just"/>
            <a:r>
              <a:rPr lang="pt-BR" sz="2000" b="1" dirty="0">
                <a:latin typeface="Arial" panose="020B0604020202020204" pitchFamily="34" charset="0"/>
                <a:cs typeface="Arial" panose="020B0604020202020204" pitchFamily="34" charset="0"/>
              </a:rPr>
              <a:t>d). </a:t>
            </a:r>
            <a:r>
              <a:rPr lang="pt-BR" sz="2000" b="1" dirty="0"/>
              <a:t>Municípios:</a:t>
            </a:r>
          </a:p>
          <a:p>
            <a:pPr algn="just"/>
            <a:r>
              <a:rPr lang="pt-BR" sz="2000" dirty="0"/>
              <a:t>São as menores entidades políticas dentro da federação, com autonomia para administrar seus próprios interesses. </a:t>
            </a:r>
            <a:endParaRPr lang="pt-BR" sz="2000" dirty="0">
              <a:latin typeface="Arial" panose="020B0604020202020204" pitchFamily="34" charset="0"/>
              <a:cs typeface="Arial" panose="020B0604020202020204" pitchFamily="34" charset="0"/>
            </a:endParaRPr>
          </a:p>
          <a:p>
            <a:pPr algn="just"/>
            <a:endParaRPr lang="pt-BR" sz="2400" dirty="0">
              <a:latin typeface="Arial" panose="020B0604020202020204" pitchFamily="34" charset="0"/>
              <a:cs typeface="Arial" panose="020B0604020202020204" pitchFamily="34" charset="0"/>
            </a:endParaRPr>
          </a:p>
          <a:p>
            <a:endParaRPr lang="pt-BR" sz="2400" dirty="0">
              <a:latin typeface="Arial" panose="020B0604020202020204" pitchFamily="34" charset="0"/>
              <a:cs typeface="Arial" panose="020B0604020202020204" pitchFamily="34" charset="0"/>
            </a:endParaRPr>
          </a:p>
          <a:p>
            <a:endParaRPr lang="pt-BR" sz="2000" dirty="0">
              <a:latin typeface="Arial" panose="020B0604020202020204" pitchFamily="34" charset="0"/>
              <a:cs typeface="Arial" panose="020B0604020202020204" pitchFamily="34" charset="0"/>
            </a:endParaRPr>
          </a:p>
          <a:p>
            <a:endParaRPr lang="pt-BR" sz="2000" dirty="0">
              <a:latin typeface="Arial" panose="020B0604020202020204" pitchFamily="34" charset="0"/>
              <a:cs typeface="Arial" panose="020B0604020202020204" pitchFamily="34" charset="0"/>
            </a:endParaRPr>
          </a:p>
          <a:p>
            <a:endParaRPr lang="pt-BR" sz="2000" dirty="0">
              <a:latin typeface="Arial" panose="020B0604020202020204" pitchFamily="34" charset="0"/>
              <a:cs typeface="Arial" panose="020B0604020202020204" pitchFamily="34" charset="0"/>
            </a:endParaRPr>
          </a:p>
          <a:p>
            <a:endParaRPr lang="pt-BR" sz="2000" dirty="0">
              <a:latin typeface="Arial" panose="020B0604020202020204" pitchFamily="34" charset="0"/>
              <a:cs typeface="Arial" panose="020B0604020202020204" pitchFamily="34" charset="0"/>
            </a:endParaRPr>
          </a:p>
          <a:p>
            <a:endParaRPr lang="pt-BR" sz="2000" dirty="0">
              <a:latin typeface="Arial" panose="020B0604020202020204" pitchFamily="34" charset="0"/>
              <a:cs typeface="Arial" panose="020B0604020202020204" pitchFamily="34" charset="0"/>
            </a:endParaRPr>
          </a:p>
          <a:p>
            <a:endParaRPr lang="pt-BR" sz="2000" dirty="0">
              <a:latin typeface="Arial" panose="020B0604020202020204" pitchFamily="34" charset="0"/>
              <a:cs typeface="Arial" panose="020B0604020202020204" pitchFamily="34" charset="0"/>
            </a:endParaRPr>
          </a:p>
          <a:p>
            <a:endParaRPr lang="pt-BR" sz="2000" dirty="0">
              <a:latin typeface="Arial" panose="020B0604020202020204" pitchFamily="34" charset="0"/>
              <a:cs typeface="Arial" panose="020B0604020202020204" pitchFamily="34" charset="0"/>
            </a:endParaRPr>
          </a:p>
          <a:p>
            <a:endParaRPr lang="pt-BR" sz="2000" dirty="0">
              <a:latin typeface="Arial" panose="020B0604020202020204" pitchFamily="34" charset="0"/>
              <a:cs typeface="Arial" panose="020B0604020202020204" pitchFamily="34" charset="0"/>
            </a:endParaRPr>
          </a:p>
          <a:p>
            <a:endParaRPr lang="pt-BR" sz="2000" dirty="0">
              <a:latin typeface="Arial" panose="020B0604020202020204" pitchFamily="34" charset="0"/>
              <a:cs typeface="Arial" panose="020B0604020202020204" pitchFamily="34" charset="0"/>
            </a:endParaRPr>
          </a:p>
          <a:p>
            <a:endParaRPr lang="pt-BR" sz="2000" dirty="0">
              <a:latin typeface="Arial" panose="020B0604020202020204" pitchFamily="34" charset="0"/>
              <a:cs typeface="Arial" panose="020B0604020202020204" pitchFamily="34" charset="0"/>
            </a:endParaRPr>
          </a:p>
          <a:p>
            <a:endParaRPr lang="pt-BR" sz="2000" dirty="0">
              <a:latin typeface="Arial" panose="020B0604020202020204" pitchFamily="34" charset="0"/>
              <a:cs typeface="Arial" panose="020B0604020202020204" pitchFamily="34" charset="0"/>
            </a:endParaRPr>
          </a:p>
          <a:p>
            <a:endParaRPr lang="pt-BR" sz="2000" dirty="0">
              <a:latin typeface="Arial" panose="020B0604020202020204" pitchFamily="34" charset="0"/>
              <a:cs typeface="Arial" panose="020B0604020202020204" pitchFamily="34" charset="0"/>
            </a:endParaRPr>
          </a:p>
          <a:p>
            <a:endParaRPr lang="pt-BR" sz="2000" dirty="0">
              <a:latin typeface="Arial" panose="020B0604020202020204" pitchFamily="34" charset="0"/>
              <a:cs typeface="Arial" panose="020B0604020202020204" pitchFamily="34" charset="0"/>
            </a:endParaRPr>
          </a:p>
          <a:p>
            <a:endParaRPr lang="pt-BR" sz="2000" dirty="0">
              <a:latin typeface="Arial" panose="020B0604020202020204" pitchFamily="34" charset="0"/>
              <a:cs typeface="Arial" panose="020B0604020202020204" pitchFamily="34" charset="0"/>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Shape 60"/>
        <p:cNvGrpSpPr/>
        <p:nvPr/>
      </p:nvGrpSpPr>
      <p:grpSpPr>
        <a:xfrm>
          <a:off x="0" y="0"/>
          <a:ext cx="0" cy="0"/>
          <a:chOff x="0" y="0"/>
          <a:chExt cx="0" cy="0"/>
        </a:xfrm>
      </p:grpSpPr>
      <p:pic>
        <p:nvPicPr>
          <p:cNvPr id="61" name="Google Shape;61;p14"/>
          <p:cNvPicPr preferRelativeResize="0"/>
          <p:nvPr/>
        </p:nvPicPr>
        <p:blipFill>
          <a:blip r:embed="rId3"/>
          <a:stretch>
            <a:fillRect/>
          </a:stretch>
        </p:blipFill>
        <p:spPr>
          <a:xfrm>
            <a:off x="0" y="0"/>
            <a:ext cx="12191987" cy="6858000"/>
          </a:xfrm>
          <a:prstGeom prst="rect">
            <a:avLst/>
          </a:prstGeom>
          <a:noFill/>
          <a:ln>
            <a:noFill/>
          </a:ln>
        </p:spPr>
      </p:pic>
      <p:sp>
        <p:nvSpPr>
          <p:cNvPr id="3" name="CaixaDeTexto 2">
            <a:extLst>
              <a:ext uri="{FF2B5EF4-FFF2-40B4-BE49-F238E27FC236}">
                <a16:creationId xmlns:a16="http://schemas.microsoft.com/office/drawing/2014/main" id="{28DDF6C7-1C34-98E2-8ABC-35C280A6C559}"/>
              </a:ext>
            </a:extLst>
          </p:cNvPr>
          <p:cNvSpPr txBox="1"/>
          <p:nvPr/>
        </p:nvSpPr>
        <p:spPr>
          <a:xfrm>
            <a:off x="433633" y="183725"/>
            <a:ext cx="10944520" cy="9048631"/>
          </a:xfrm>
          <a:prstGeom prst="rect">
            <a:avLst/>
          </a:prstGeom>
          <a:noFill/>
        </p:spPr>
        <p:txBody>
          <a:bodyPr wrap="square">
            <a:spAutoFit/>
          </a:bodyPr>
          <a:lstStyle/>
          <a:p>
            <a:pPr algn="ctr"/>
            <a:r>
              <a:rPr lang="pt-BR" sz="2400" b="1" u="sng" dirty="0">
                <a:solidFill>
                  <a:srgbClr val="0563C1"/>
                </a:solidFill>
                <a:latin typeface="Arial Black" panose="020B0A04020102020204" pitchFamily="34" charset="0"/>
                <a:cs typeface="Arial" panose="020B0604020202020204" pitchFamily="34" charset="0"/>
                <a:sym typeface="+mn-ea"/>
              </a:rPr>
              <a:t>CONTROLE INTERNO MUNICIPAL </a:t>
            </a:r>
            <a:r>
              <a:rPr lang="pt-BR" sz="2400" b="1" u="sng" dirty="0">
                <a:solidFill>
                  <a:srgbClr val="0563C1"/>
                </a:solidFill>
                <a:latin typeface="Arial" panose="020B0604020202020204" pitchFamily="34" charset="0"/>
                <a:cs typeface="Arial" panose="020B0604020202020204" pitchFamily="34" charset="0"/>
                <a:sym typeface="+mn-ea"/>
              </a:rPr>
              <a:t>- </a:t>
            </a:r>
            <a:r>
              <a:rPr lang="pt-BR" sz="2400" b="1" u="sng" dirty="0">
                <a:solidFill>
                  <a:srgbClr val="0563C1"/>
                </a:solidFill>
                <a:latin typeface="Arial Black" panose="020B0A04020102020204" pitchFamily="34" charset="0"/>
                <a:cs typeface="Arial" panose="020B0604020202020204" pitchFamily="34" charset="0"/>
                <a:sym typeface="+mn-ea"/>
              </a:rPr>
              <a:t>O Controle das Finanças</a:t>
            </a:r>
          </a:p>
          <a:p>
            <a:pPr algn="ctr"/>
            <a:endParaRPr lang="pt-BR" sz="2400" b="1" u="sng" dirty="0">
              <a:solidFill>
                <a:srgbClr val="0563C1"/>
              </a:solidFill>
              <a:latin typeface="Arial Black" panose="020B0A04020102020204" pitchFamily="34" charset="0"/>
              <a:cs typeface="Arial" panose="020B0604020202020204" pitchFamily="34" charset="0"/>
              <a:sym typeface="+mn-ea"/>
              <a:hlinkClick r:id="rId4">
                <a:extLst>
                  <a:ext uri="{A12FA001-AC4F-418D-AE19-62706E023703}">
                    <ahyp:hlinkClr xmlns:ahyp="http://schemas.microsoft.com/office/drawing/2018/hyperlinkcolor" val="tx"/>
                  </a:ext>
                </a:extLst>
              </a:hlinkClick>
            </a:endParaRPr>
          </a:p>
          <a:p>
            <a:r>
              <a:rPr lang="pt-BR" sz="2400" b="1" dirty="0">
                <a:solidFill>
                  <a:schemeClr val="accent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sym typeface="+mn-ea"/>
                <a:hlinkClick r:id="rId4">
                  <a:extLst>
                    <a:ext uri="{A12FA001-AC4F-418D-AE19-62706E023703}">
                      <ahyp:hlinkClr xmlns:ahyp="http://schemas.microsoft.com/office/drawing/2018/hyperlinkcolor" val="tx"/>
                    </a:ext>
                  </a:extLst>
                </a:hlinkClick>
              </a:rPr>
              <a:t>7. 2. PLANEJAMENTO ORÇAMENTÁRIO</a:t>
            </a:r>
          </a:p>
          <a:p>
            <a:pPr marL="285750" indent="-285750">
              <a:buFont typeface="Arial" panose="020B0604020202020204" pitchFamily="34" charset="0"/>
              <a:buChar char="•"/>
            </a:pPr>
            <a:endParaRPr lang="pt-BR" dirty="0"/>
          </a:p>
          <a:p>
            <a:pPr marL="285750" indent="-285750">
              <a:buFont typeface="Arial" panose="020B0604020202020204" pitchFamily="34" charset="0"/>
              <a:buChar char="•"/>
            </a:pPr>
            <a:endParaRPr lang="pt-BR" dirty="0"/>
          </a:p>
          <a:p>
            <a:pPr algn="just"/>
            <a:r>
              <a:rPr lang="pt-BR" sz="2000" b="1" dirty="0"/>
              <a:t>A Base Estratégica compreende: </a:t>
            </a:r>
          </a:p>
          <a:p>
            <a:pPr marL="285750" indent="-285750" algn="just">
              <a:buFont typeface="Arial" panose="020B0604020202020204" pitchFamily="34" charset="0"/>
              <a:buChar char="•"/>
            </a:pPr>
            <a:r>
              <a:rPr lang="pt-BR" sz="2000" dirty="0"/>
              <a:t>Análise da situação econômica e social; </a:t>
            </a:r>
          </a:p>
          <a:p>
            <a:pPr marL="285750" indent="-285750" algn="just">
              <a:buFont typeface="Arial" panose="020B0604020202020204" pitchFamily="34" charset="0"/>
              <a:buChar char="•"/>
            </a:pPr>
            <a:r>
              <a:rPr lang="pt-BR" sz="2000" dirty="0"/>
              <a:t>Diretrizes, objetivos e metas estabelecidas pelo chefe do Poder Executivo; </a:t>
            </a:r>
          </a:p>
          <a:p>
            <a:pPr marL="285750" indent="-285750" algn="just">
              <a:buFont typeface="Arial" panose="020B0604020202020204" pitchFamily="34" charset="0"/>
              <a:buChar char="•"/>
            </a:pPr>
            <a:r>
              <a:rPr lang="pt-BR" sz="2000" dirty="0"/>
              <a:t>Previsão dos recursos orçamentários e sua distribuição entre os setores e/ou entre os programas; e</a:t>
            </a:r>
          </a:p>
          <a:p>
            <a:pPr marL="285750" indent="-285750" algn="just">
              <a:buFont typeface="Arial" panose="020B0604020202020204" pitchFamily="34" charset="0"/>
              <a:buChar char="•"/>
            </a:pPr>
            <a:r>
              <a:rPr lang="pt-BR" sz="2000" dirty="0"/>
              <a:t>Diretrizes, objetivos e metas dos demais órgãos compatíveis com a orientação estratégica do chefe do Poder Executivo. </a:t>
            </a:r>
          </a:p>
          <a:p>
            <a:pPr marL="285750" indent="-285750" algn="just">
              <a:buFont typeface="Arial" panose="020B0604020202020204" pitchFamily="34" charset="0"/>
              <a:buChar char="•"/>
            </a:pPr>
            <a:endParaRPr lang="pt-BR" sz="2000" dirty="0"/>
          </a:p>
          <a:p>
            <a:pPr algn="just"/>
            <a:r>
              <a:rPr lang="pt-BR" sz="2000" b="1" dirty="0"/>
              <a:t>Os programas compreendem: </a:t>
            </a:r>
          </a:p>
          <a:p>
            <a:pPr algn="just"/>
            <a:endParaRPr lang="pt-BR" sz="2000" b="1" dirty="0"/>
          </a:p>
          <a:p>
            <a:pPr marL="342900" indent="-342900" algn="just">
              <a:buFont typeface="Arial" panose="020B0604020202020204" pitchFamily="34" charset="0"/>
              <a:buChar char="•"/>
            </a:pPr>
            <a:r>
              <a:rPr lang="pt-BR" sz="2000" dirty="0"/>
              <a:t>Definição dos problemas a serem solucionados; e </a:t>
            </a:r>
          </a:p>
          <a:p>
            <a:pPr marL="342900" indent="-342900" algn="just">
              <a:buFont typeface="Arial" panose="020B0604020202020204" pitchFamily="34" charset="0"/>
              <a:buChar char="•"/>
            </a:pPr>
            <a:r>
              <a:rPr lang="pt-BR" sz="2000" dirty="0"/>
              <a:t>Conjunto de ações que deverão ser empreendidas para alcançar os objetivos estabelecidos.</a:t>
            </a:r>
          </a:p>
          <a:p>
            <a:pPr marL="285750" indent="-285750" algn="just">
              <a:buFont typeface="Arial" panose="020B0604020202020204" pitchFamily="34" charset="0"/>
              <a:buChar char="•"/>
            </a:pPr>
            <a:endParaRPr lang="pt-BR" sz="2000" dirty="0"/>
          </a:p>
          <a:p>
            <a:pPr marL="285750" indent="-285750">
              <a:buFont typeface="Arial" panose="020B0604020202020204" pitchFamily="34" charset="0"/>
              <a:buChar char="•"/>
            </a:pPr>
            <a:endParaRPr lang="pt-BR" dirty="0"/>
          </a:p>
          <a:p>
            <a:pPr marL="285750" indent="-285750">
              <a:buFont typeface="Arial" panose="020B0604020202020204" pitchFamily="34" charset="0"/>
              <a:buChar char="•"/>
            </a:pPr>
            <a:endParaRPr lang="pt-BR" dirty="0"/>
          </a:p>
          <a:p>
            <a:pPr marL="285750" indent="-285750">
              <a:buFont typeface="Arial" panose="020B0604020202020204" pitchFamily="34" charset="0"/>
              <a:buChar char="•"/>
            </a:pPr>
            <a:endParaRPr lang="pt-BR" dirty="0"/>
          </a:p>
          <a:p>
            <a:pPr marL="285750" indent="-285750">
              <a:buFont typeface="Arial" panose="020B0604020202020204" pitchFamily="34" charset="0"/>
              <a:buChar char="•"/>
            </a:pPr>
            <a:endParaRPr lang="pt-BR" dirty="0"/>
          </a:p>
          <a:p>
            <a:pPr marL="285750" indent="-285750">
              <a:buFont typeface="Arial" panose="020B0604020202020204" pitchFamily="34" charset="0"/>
              <a:buChar char="•"/>
            </a:pPr>
            <a:endParaRPr lang="pt-BR" dirty="0"/>
          </a:p>
          <a:p>
            <a:pPr marL="285750" indent="-285750">
              <a:buFont typeface="Arial" panose="020B0604020202020204" pitchFamily="34" charset="0"/>
              <a:buChar char="•"/>
            </a:pPr>
            <a:endParaRPr lang="pt-BR" dirty="0"/>
          </a:p>
          <a:p>
            <a:pPr marL="285750" indent="-285750">
              <a:buFont typeface="Arial" panose="020B0604020202020204" pitchFamily="34" charset="0"/>
              <a:buChar char="•"/>
            </a:pPr>
            <a:endParaRPr lang="pt-BR" dirty="0"/>
          </a:p>
          <a:p>
            <a:pPr marL="285750" indent="-285750">
              <a:buFont typeface="Arial" panose="020B0604020202020204" pitchFamily="34" charset="0"/>
              <a:buChar char="•"/>
            </a:pPr>
            <a:endParaRPr lang="pt-BR" dirty="0"/>
          </a:p>
          <a:p>
            <a:pPr marL="285750" indent="-285750">
              <a:buFont typeface="Arial" panose="020B0604020202020204" pitchFamily="34" charset="0"/>
              <a:buChar char="•"/>
            </a:pPr>
            <a:endParaRPr lang="pt-BR" dirty="0"/>
          </a:p>
          <a:p>
            <a:pPr marL="285750" indent="-285750">
              <a:buFont typeface="Arial" panose="020B0604020202020204" pitchFamily="34" charset="0"/>
              <a:buChar char="•"/>
            </a:pPr>
            <a:endParaRPr lang="pt-BR" dirty="0"/>
          </a:p>
          <a:p>
            <a:pPr marL="285750" indent="-285750">
              <a:buFont typeface="Arial" panose="020B0604020202020204" pitchFamily="34" charset="0"/>
              <a:buChar char="•"/>
            </a:pPr>
            <a:endParaRPr lang="pt-BR" dirty="0"/>
          </a:p>
          <a:p>
            <a:endParaRPr lang="pt-BR" dirty="0"/>
          </a:p>
          <a:p>
            <a:endParaRPr lang="pt-BR"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Shape 60"/>
        <p:cNvGrpSpPr/>
        <p:nvPr/>
      </p:nvGrpSpPr>
      <p:grpSpPr>
        <a:xfrm>
          <a:off x="0" y="0"/>
          <a:ext cx="0" cy="0"/>
          <a:chOff x="0" y="0"/>
          <a:chExt cx="0" cy="0"/>
        </a:xfrm>
      </p:grpSpPr>
      <p:pic>
        <p:nvPicPr>
          <p:cNvPr id="61" name="Google Shape;61;p14"/>
          <p:cNvPicPr preferRelativeResize="0"/>
          <p:nvPr/>
        </p:nvPicPr>
        <p:blipFill>
          <a:blip r:embed="rId3"/>
          <a:stretch>
            <a:fillRect/>
          </a:stretch>
        </p:blipFill>
        <p:spPr>
          <a:xfrm>
            <a:off x="13" y="0"/>
            <a:ext cx="12191987" cy="6858000"/>
          </a:xfrm>
          <a:prstGeom prst="rect">
            <a:avLst/>
          </a:prstGeom>
          <a:noFill/>
          <a:ln>
            <a:noFill/>
          </a:ln>
        </p:spPr>
      </p:pic>
      <p:sp>
        <p:nvSpPr>
          <p:cNvPr id="3" name="CaixaDeTexto 2">
            <a:extLst>
              <a:ext uri="{FF2B5EF4-FFF2-40B4-BE49-F238E27FC236}">
                <a16:creationId xmlns:a16="http://schemas.microsoft.com/office/drawing/2014/main" id="{98986525-F21D-A3D6-6B54-BAD474ED3E6F}"/>
              </a:ext>
            </a:extLst>
          </p:cNvPr>
          <p:cNvSpPr txBox="1"/>
          <p:nvPr/>
        </p:nvSpPr>
        <p:spPr>
          <a:xfrm>
            <a:off x="320511" y="125700"/>
            <a:ext cx="11528982" cy="9079409"/>
          </a:xfrm>
          <a:prstGeom prst="rect">
            <a:avLst/>
          </a:prstGeom>
          <a:noFill/>
        </p:spPr>
        <p:txBody>
          <a:bodyPr wrap="square">
            <a:spAutoFit/>
          </a:bodyPr>
          <a:lstStyle/>
          <a:p>
            <a:pPr algn="ctr"/>
            <a:r>
              <a:rPr lang="pt-BR" sz="2400" b="1" u="sng" dirty="0">
                <a:solidFill>
                  <a:srgbClr val="0563C1"/>
                </a:solidFill>
                <a:latin typeface="Arial Black" panose="020B0A04020102020204" pitchFamily="34" charset="0"/>
                <a:cs typeface="Arial" panose="020B0604020202020204" pitchFamily="34" charset="0"/>
                <a:sym typeface="+mn-ea"/>
              </a:rPr>
              <a:t>CONTROLE INTERNO MUNICIPAL </a:t>
            </a:r>
            <a:r>
              <a:rPr lang="pt-BR" sz="2400" b="1" u="sng" dirty="0">
                <a:solidFill>
                  <a:srgbClr val="0563C1"/>
                </a:solidFill>
                <a:latin typeface="Arial" panose="020B0604020202020204" pitchFamily="34" charset="0"/>
                <a:cs typeface="Arial" panose="020B0604020202020204" pitchFamily="34" charset="0"/>
                <a:sym typeface="+mn-ea"/>
              </a:rPr>
              <a:t>- </a:t>
            </a:r>
            <a:r>
              <a:rPr lang="pt-BR" sz="2400" b="1" u="sng" dirty="0">
                <a:solidFill>
                  <a:srgbClr val="0563C1"/>
                </a:solidFill>
                <a:latin typeface="Arial Black" panose="020B0A04020102020204" pitchFamily="34" charset="0"/>
                <a:cs typeface="Arial" panose="020B0604020202020204" pitchFamily="34" charset="0"/>
                <a:sym typeface="+mn-ea"/>
              </a:rPr>
              <a:t>O Controle das Finanças</a:t>
            </a:r>
          </a:p>
          <a:p>
            <a:pPr algn="ctr"/>
            <a:endParaRPr lang="pt-BR" sz="2400" b="1" u="sng" dirty="0">
              <a:solidFill>
                <a:srgbClr val="0563C1"/>
              </a:solidFill>
              <a:latin typeface="Arial Black" panose="020B0A04020102020204" pitchFamily="34" charset="0"/>
              <a:cs typeface="Arial" panose="020B0604020202020204" pitchFamily="34" charset="0"/>
              <a:sym typeface="+mn-ea"/>
              <a:hlinkClick r:id="rId4">
                <a:extLst>
                  <a:ext uri="{A12FA001-AC4F-418D-AE19-62706E023703}">
                    <ahyp:hlinkClr xmlns:ahyp="http://schemas.microsoft.com/office/drawing/2018/hyperlinkcolor" val="tx"/>
                  </a:ext>
                </a:extLst>
              </a:hlinkClick>
            </a:endParaRPr>
          </a:p>
          <a:p>
            <a:r>
              <a:rPr lang="pt-BR" sz="2400" b="1" dirty="0">
                <a:solidFill>
                  <a:schemeClr val="accent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sym typeface="+mn-ea"/>
                <a:hlinkClick r:id="rId4">
                  <a:extLst>
                    <a:ext uri="{A12FA001-AC4F-418D-AE19-62706E023703}">
                      <ahyp:hlinkClr xmlns:ahyp="http://schemas.microsoft.com/office/drawing/2018/hyperlinkcolor" val="tx"/>
                    </a:ext>
                  </a:extLst>
                </a:hlinkClick>
              </a:rPr>
              <a:t>7.3.  PLANEJAMENTO ORÇAMENTÁRIO</a:t>
            </a:r>
          </a:p>
          <a:p>
            <a:pPr algn="just"/>
            <a:r>
              <a:rPr lang="pt-BR" sz="2000" b="1" dirty="0"/>
              <a:t>A quem compete a iniciativa do PPA? </a:t>
            </a:r>
            <a:r>
              <a:rPr lang="pt-BR" sz="2000" dirty="0"/>
              <a:t>Conforme dispõe o </a:t>
            </a:r>
            <a:r>
              <a:rPr lang="pt-BR" sz="2000" b="1" dirty="0"/>
              <a:t>art. 165, caput, da Constituição Federal</a:t>
            </a:r>
            <a:r>
              <a:rPr lang="pt-BR" sz="2000" dirty="0"/>
              <a:t>, a iniciativa das leis de planos e orçamentos é do Poder Executivo. </a:t>
            </a:r>
          </a:p>
          <a:p>
            <a:pPr algn="just"/>
            <a:r>
              <a:rPr lang="pt-BR" sz="2000" dirty="0"/>
              <a:t>Também o </a:t>
            </a:r>
            <a:r>
              <a:rPr lang="pt-BR" sz="2000" b="1" dirty="0"/>
              <a:t>art. 84, inc. XXIII</a:t>
            </a:r>
            <a:r>
              <a:rPr lang="pt-BR" sz="2000" dirty="0"/>
              <a:t>, estabelece como competência privativa do chefe do Poder Executivo enviar ao Congresso Nacional (nos Legislativos Municipais, unicamerais, por simetria) os planos e os orçamentos</a:t>
            </a:r>
            <a:endParaRPr lang="pt-BR" sz="2000" b="1" dirty="0">
              <a:solidFill>
                <a:schemeClr val="accent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sym typeface="+mn-ea"/>
              <a:hlinkClick r:id="rId4">
                <a:extLst>
                  <a:ext uri="{A12FA001-AC4F-418D-AE19-62706E023703}">
                    <ahyp:hlinkClr xmlns:ahyp="http://schemas.microsoft.com/office/drawing/2018/hyperlinkcolor" val="tx"/>
                  </a:ext>
                </a:extLst>
              </a:hlinkClick>
            </a:endParaRPr>
          </a:p>
          <a:p>
            <a:pPr algn="just"/>
            <a:endParaRPr lang="pt-BR" sz="2400" b="1" dirty="0">
              <a:solidFill>
                <a:schemeClr val="accent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sym typeface="+mn-ea"/>
              <a:hlinkClick r:id="rId4">
                <a:extLst>
                  <a:ext uri="{A12FA001-AC4F-418D-AE19-62706E023703}">
                    <ahyp:hlinkClr xmlns:ahyp="http://schemas.microsoft.com/office/drawing/2018/hyperlinkcolor" val="tx"/>
                  </a:ext>
                </a:extLst>
              </a:hlinkClick>
            </a:endParaRPr>
          </a:p>
          <a:p>
            <a:pPr algn="just"/>
            <a:r>
              <a:rPr lang="pt-BR" b="1" dirty="0">
                <a:latin typeface="Arial" panose="020B0604020202020204" pitchFamily="34" charset="0"/>
                <a:cs typeface="Arial" panose="020B0604020202020204" pitchFamily="34" charset="0"/>
              </a:rPr>
              <a:t>Competências do Poder Legislativo – PPA, LDO e LOA: </a:t>
            </a:r>
            <a:r>
              <a:rPr lang="pt-BR" dirty="0">
                <a:latin typeface="Arial" panose="020B0604020202020204" pitchFamily="34" charset="0"/>
                <a:cs typeface="Arial" panose="020B0604020202020204" pitchFamily="34" charset="0"/>
              </a:rPr>
              <a:t>Quanto às funções legislativa e de fiscalização:</a:t>
            </a:r>
          </a:p>
          <a:p>
            <a:pPr marL="285750" indent="-285750" algn="just">
              <a:buFont typeface="Arial" panose="020B0604020202020204" pitchFamily="34" charset="0"/>
              <a:buChar char="•"/>
            </a:pPr>
            <a:r>
              <a:rPr lang="pt-BR" dirty="0">
                <a:latin typeface="Arial" panose="020B0604020202020204" pitchFamily="34" charset="0"/>
                <a:cs typeface="Arial" panose="020B0604020202020204" pitchFamily="34" charset="0"/>
              </a:rPr>
              <a:t>Dispor (Art. 48, </a:t>
            </a:r>
            <a:r>
              <a:rPr lang="pt-BR" dirty="0" err="1">
                <a:latin typeface="Arial" panose="020B0604020202020204" pitchFamily="34" charset="0"/>
                <a:cs typeface="Arial" panose="020B0604020202020204" pitchFamily="34" charset="0"/>
              </a:rPr>
              <a:t>incs</a:t>
            </a:r>
            <a:r>
              <a:rPr lang="pt-BR" dirty="0">
                <a:latin typeface="Arial" panose="020B0604020202020204" pitchFamily="34" charset="0"/>
                <a:cs typeface="Arial" panose="020B0604020202020204" pitchFamily="34" charset="0"/>
              </a:rPr>
              <a:t>. II e IV, CF); </a:t>
            </a:r>
          </a:p>
          <a:p>
            <a:pPr marL="285750" indent="-285750" algn="just">
              <a:buFont typeface="Arial" panose="020B0604020202020204" pitchFamily="34" charset="0"/>
              <a:buChar char="•"/>
            </a:pPr>
            <a:r>
              <a:rPr lang="pt-BR" dirty="0">
                <a:latin typeface="Arial" panose="020B0604020202020204" pitchFamily="34" charset="0"/>
                <a:cs typeface="Arial" panose="020B0604020202020204" pitchFamily="34" charset="0"/>
              </a:rPr>
              <a:t>Apreciar (</a:t>
            </a:r>
            <a:r>
              <a:rPr lang="pt-BR" dirty="0" err="1">
                <a:latin typeface="Arial" panose="020B0604020202020204" pitchFamily="34" charset="0"/>
                <a:cs typeface="Arial" panose="020B0604020202020204" pitchFamily="34" charset="0"/>
              </a:rPr>
              <a:t>Arts</a:t>
            </a:r>
            <a:r>
              <a:rPr lang="pt-BR" dirty="0">
                <a:latin typeface="Arial" panose="020B0604020202020204" pitchFamily="34" charset="0"/>
                <a:cs typeface="Arial" panose="020B0604020202020204" pitchFamily="34" charset="0"/>
              </a:rPr>
              <a:t>. 58, § 2o , inc. VI, e 166, CF); e </a:t>
            </a:r>
          </a:p>
          <a:p>
            <a:pPr marL="285750" indent="-285750" algn="just">
              <a:buFont typeface="Arial" panose="020B0604020202020204" pitchFamily="34" charset="0"/>
              <a:buChar char="•"/>
            </a:pPr>
            <a:r>
              <a:rPr lang="pt-BR" dirty="0">
                <a:latin typeface="Arial" panose="020B0604020202020204" pitchFamily="34" charset="0"/>
                <a:cs typeface="Arial" panose="020B0604020202020204" pitchFamily="34" charset="0"/>
              </a:rPr>
              <a:t>Emitir parecer (</a:t>
            </a:r>
            <a:r>
              <a:rPr lang="pt-BR" dirty="0" err="1">
                <a:latin typeface="Arial" panose="020B0604020202020204" pitchFamily="34" charset="0"/>
                <a:cs typeface="Arial" panose="020B0604020202020204" pitchFamily="34" charset="0"/>
              </a:rPr>
              <a:t>Arts</a:t>
            </a:r>
            <a:r>
              <a:rPr lang="pt-BR" dirty="0">
                <a:latin typeface="Arial" panose="020B0604020202020204" pitchFamily="34" charset="0"/>
                <a:cs typeface="Arial" panose="020B0604020202020204" pitchFamily="34" charset="0"/>
              </a:rPr>
              <a:t>. 58, § 2o , inc. VI, e 166, § 1o , </a:t>
            </a:r>
            <a:r>
              <a:rPr lang="pt-BR" dirty="0" err="1">
                <a:latin typeface="Arial" panose="020B0604020202020204" pitchFamily="34" charset="0"/>
                <a:cs typeface="Arial" panose="020B0604020202020204" pitchFamily="34" charset="0"/>
              </a:rPr>
              <a:t>incs</a:t>
            </a:r>
            <a:r>
              <a:rPr lang="pt-BR" dirty="0">
                <a:latin typeface="Arial" panose="020B0604020202020204" pitchFamily="34" charset="0"/>
                <a:cs typeface="Arial" panose="020B0604020202020204" pitchFamily="34" charset="0"/>
              </a:rPr>
              <a:t>. I e II, CF).</a:t>
            </a:r>
          </a:p>
          <a:p>
            <a:pPr algn="just"/>
            <a:endParaRPr lang="pt-BR" dirty="0">
              <a:latin typeface="Arial" panose="020B0604020202020204" pitchFamily="34" charset="0"/>
              <a:cs typeface="Arial" panose="020B0604020202020204" pitchFamily="34" charset="0"/>
            </a:endParaRPr>
          </a:p>
          <a:p>
            <a:pPr algn="just"/>
            <a:r>
              <a:rPr lang="pt-BR" b="1" dirty="0">
                <a:latin typeface="Arial" panose="020B0604020202020204" pitchFamily="34" charset="0"/>
                <a:cs typeface="Arial" panose="020B0604020202020204" pitchFamily="34" charset="0"/>
              </a:rPr>
              <a:t>Quanto à função judicante:</a:t>
            </a:r>
          </a:p>
          <a:p>
            <a:pPr marL="285750" indent="-285750" algn="just">
              <a:buFont typeface="Arial" panose="020B0604020202020204" pitchFamily="34" charset="0"/>
              <a:buChar char="•"/>
            </a:pPr>
            <a:r>
              <a:rPr lang="pt-BR" b="1" dirty="0">
                <a:latin typeface="Arial" panose="020B0604020202020204" pitchFamily="34" charset="0"/>
                <a:cs typeface="Arial" panose="020B0604020202020204" pitchFamily="34" charset="0"/>
              </a:rPr>
              <a:t>Julgar</a:t>
            </a:r>
            <a:r>
              <a:rPr lang="pt-BR" dirty="0">
                <a:latin typeface="Arial" panose="020B0604020202020204" pitchFamily="34" charset="0"/>
                <a:cs typeface="Arial" panose="020B0604020202020204" pitchFamily="34" charset="0"/>
              </a:rPr>
              <a:t> o Parecer Prévio emitido pelo Tribunal de Contas Competente (Art. 31, § 2o , CF). </a:t>
            </a:r>
          </a:p>
          <a:p>
            <a:pPr marL="285750" indent="-285750" algn="just">
              <a:buFont typeface="Arial" panose="020B0604020202020204" pitchFamily="34" charset="0"/>
              <a:buChar char="•"/>
            </a:pPr>
            <a:r>
              <a:rPr lang="pt-BR" b="1" dirty="0">
                <a:latin typeface="Arial" panose="020B0604020202020204" pitchFamily="34" charset="0"/>
                <a:cs typeface="Arial" panose="020B0604020202020204" pitchFamily="34" charset="0"/>
              </a:rPr>
              <a:t>A ressalva </a:t>
            </a:r>
            <a:r>
              <a:rPr lang="pt-BR" dirty="0">
                <a:latin typeface="Arial" panose="020B0604020202020204" pitchFamily="34" charset="0"/>
                <a:cs typeface="Arial" panose="020B0604020202020204" pitchFamily="34" charset="0"/>
              </a:rPr>
              <a:t>a ser feita é quanto à mutilação dos planos e orçamentos que podem inviabilizar a execução do programa de governo aprovado nas eleições. </a:t>
            </a:r>
          </a:p>
          <a:p>
            <a:pPr marL="285750" indent="-285750" algn="just">
              <a:buFont typeface="Arial" panose="020B0604020202020204" pitchFamily="34" charset="0"/>
              <a:buChar char="•"/>
            </a:pPr>
            <a:r>
              <a:rPr lang="pt-BR" b="1" dirty="0">
                <a:latin typeface="Arial" panose="020B0604020202020204" pitchFamily="34" charset="0"/>
                <a:cs typeface="Arial" panose="020B0604020202020204" pitchFamily="34" charset="0"/>
              </a:rPr>
              <a:t>A competência</a:t>
            </a:r>
            <a:r>
              <a:rPr lang="pt-BR" dirty="0">
                <a:latin typeface="Arial" panose="020B0604020202020204" pitchFamily="34" charset="0"/>
                <a:cs typeface="Arial" panose="020B0604020202020204" pitchFamily="34" charset="0"/>
              </a:rPr>
              <a:t>, visando ao aperfeiçoamento dos instrumentos, é confirmada pelo disposto no art. 166, § 7o , referente ao processo legislativo. </a:t>
            </a:r>
          </a:p>
          <a:p>
            <a:pPr marL="285750" indent="-285750" algn="just">
              <a:buFont typeface="Arial" panose="020B0604020202020204" pitchFamily="34" charset="0"/>
              <a:buChar char="•"/>
            </a:pPr>
            <a:r>
              <a:rPr lang="pt-BR" dirty="0">
                <a:latin typeface="Arial" panose="020B0604020202020204" pitchFamily="34" charset="0"/>
                <a:cs typeface="Arial" panose="020B0604020202020204" pitchFamily="34" charset="0"/>
              </a:rPr>
              <a:t>Deve ser observado, também, o disposto em cada </a:t>
            </a:r>
            <a:r>
              <a:rPr lang="pt-BR" b="1" dirty="0">
                <a:latin typeface="Arial" panose="020B0604020202020204" pitchFamily="34" charset="0"/>
                <a:cs typeface="Arial" panose="020B0604020202020204" pitchFamily="34" charset="0"/>
              </a:rPr>
              <a:t>LOM – Lei Orgânica Municipal.</a:t>
            </a:r>
            <a:r>
              <a:rPr lang="pt-BR" dirty="0">
                <a:latin typeface="Arial" panose="020B0604020202020204" pitchFamily="34" charset="0"/>
                <a:cs typeface="Arial" panose="020B0604020202020204" pitchFamily="34" charset="0"/>
              </a:rPr>
              <a:t> </a:t>
            </a:r>
            <a:endParaRPr lang="pt-BR" b="1" dirty="0">
              <a:solidFill>
                <a:schemeClr val="accent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sym typeface="+mn-ea"/>
              <a:hlinkClick r:id="rId4">
                <a:extLst>
                  <a:ext uri="{A12FA001-AC4F-418D-AE19-62706E023703}">
                    <ahyp:hlinkClr xmlns:ahyp="http://schemas.microsoft.com/office/drawing/2018/hyperlinkcolor" val="tx"/>
                  </a:ext>
                </a:extLst>
              </a:hlinkClick>
            </a:endParaRPr>
          </a:p>
          <a:p>
            <a:endParaRPr lang="pt-BR" sz="2400" b="1" dirty="0">
              <a:solidFill>
                <a:schemeClr val="accent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sym typeface="+mn-ea"/>
              <a:hlinkClick r:id="rId4">
                <a:extLst>
                  <a:ext uri="{A12FA001-AC4F-418D-AE19-62706E023703}">
                    <ahyp:hlinkClr xmlns:ahyp="http://schemas.microsoft.com/office/drawing/2018/hyperlinkcolor" val="tx"/>
                  </a:ext>
                </a:extLst>
              </a:hlinkClick>
            </a:endParaRPr>
          </a:p>
          <a:p>
            <a:endParaRPr lang="pt-BR" sz="2400" b="1" dirty="0">
              <a:solidFill>
                <a:schemeClr val="accent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sym typeface="+mn-ea"/>
              <a:hlinkClick r:id="rId4">
                <a:extLst>
                  <a:ext uri="{A12FA001-AC4F-418D-AE19-62706E023703}">
                    <ahyp:hlinkClr xmlns:ahyp="http://schemas.microsoft.com/office/drawing/2018/hyperlinkcolor" val="tx"/>
                  </a:ext>
                </a:extLst>
              </a:hlinkClick>
            </a:endParaRPr>
          </a:p>
          <a:p>
            <a:endParaRPr lang="pt-BR" sz="2400" b="1" dirty="0">
              <a:solidFill>
                <a:schemeClr val="accent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sym typeface="+mn-ea"/>
              <a:hlinkClick r:id="rId4">
                <a:extLst>
                  <a:ext uri="{A12FA001-AC4F-418D-AE19-62706E023703}">
                    <ahyp:hlinkClr xmlns:ahyp="http://schemas.microsoft.com/office/drawing/2018/hyperlinkcolor" val="tx"/>
                  </a:ext>
                </a:extLst>
              </a:hlinkClick>
            </a:endParaRPr>
          </a:p>
          <a:p>
            <a:endParaRPr lang="pt-BR" sz="2400" b="1" dirty="0">
              <a:solidFill>
                <a:schemeClr val="accent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sym typeface="+mn-ea"/>
              <a:hlinkClick r:id="rId4">
                <a:extLst>
                  <a:ext uri="{A12FA001-AC4F-418D-AE19-62706E023703}">
                    <ahyp:hlinkClr xmlns:ahyp="http://schemas.microsoft.com/office/drawing/2018/hyperlinkcolor" val="tx"/>
                  </a:ext>
                </a:extLst>
              </a:hlinkClick>
            </a:endParaRPr>
          </a:p>
          <a:p>
            <a:endParaRPr lang="pt-BR" sz="2400" b="1" dirty="0">
              <a:solidFill>
                <a:schemeClr val="accent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sym typeface="+mn-ea"/>
              <a:hlinkClick r:id="rId4">
                <a:extLst>
                  <a:ext uri="{A12FA001-AC4F-418D-AE19-62706E023703}">
                    <ahyp:hlinkClr xmlns:ahyp="http://schemas.microsoft.com/office/drawing/2018/hyperlinkcolor" val="tx"/>
                  </a:ext>
                </a:extLst>
              </a:hlinkClick>
            </a:endParaRPr>
          </a:p>
          <a:p>
            <a:endParaRPr lang="pt-BR" sz="2400" b="1" dirty="0">
              <a:solidFill>
                <a:schemeClr val="accent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sym typeface="+mn-ea"/>
              <a:hlinkClick r:id="rId4">
                <a:extLst>
                  <a:ext uri="{A12FA001-AC4F-418D-AE19-62706E023703}">
                    <ahyp:hlinkClr xmlns:ahyp="http://schemas.microsoft.com/office/drawing/2018/hyperlinkcolor" val="tx"/>
                  </a:ext>
                </a:extLst>
              </a:hlinkClick>
            </a:endParaRPr>
          </a:p>
          <a:p>
            <a:endParaRPr lang="pt-BR" sz="2400" b="1" dirty="0">
              <a:solidFill>
                <a:schemeClr val="accent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sym typeface="+mn-ea"/>
              <a:hlinkClick r:id="rId4">
                <a:extLst>
                  <a:ext uri="{A12FA001-AC4F-418D-AE19-62706E023703}">
                    <ahyp:hlinkClr xmlns:ahyp="http://schemas.microsoft.com/office/drawing/2018/hyperlinkcolor" val="tx"/>
                  </a:ext>
                </a:extLst>
              </a:hlinkClick>
            </a:endParaRPr>
          </a:p>
          <a:p>
            <a:endParaRPr lang="pt-BR" sz="2400" b="1" dirty="0">
              <a:solidFill>
                <a:schemeClr val="accent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sym typeface="+mn-ea"/>
              <a:hlinkClick r:id="rId4">
                <a:extLst>
                  <a:ext uri="{A12FA001-AC4F-418D-AE19-62706E023703}">
                    <ahyp:hlinkClr xmlns:ahyp="http://schemas.microsoft.com/office/drawing/2018/hyperlinkcolor" val="tx"/>
                  </a:ext>
                </a:extLst>
              </a:hlinkClick>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Shape 60"/>
        <p:cNvGrpSpPr/>
        <p:nvPr/>
      </p:nvGrpSpPr>
      <p:grpSpPr>
        <a:xfrm>
          <a:off x="0" y="0"/>
          <a:ext cx="0" cy="0"/>
          <a:chOff x="0" y="0"/>
          <a:chExt cx="0" cy="0"/>
        </a:xfrm>
      </p:grpSpPr>
      <p:pic>
        <p:nvPicPr>
          <p:cNvPr id="61" name="Google Shape;61;p14"/>
          <p:cNvPicPr preferRelativeResize="0"/>
          <p:nvPr/>
        </p:nvPicPr>
        <p:blipFill>
          <a:blip r:embed="rId3"/>
          <a:stretch>
            <a:fillRect/>
          </a:stretch>
        </p:blipFill>
        <p:spPr>
          <a:xfrm>
            <a:off x="13" y="0"/>
            <a:ext cx="12191987" cy="6858000"/>
          </a:xfrm>
          <a:prstGeom prst="rect">
            <a:avLst/>
          </a:prstGeom>
          <a:noFill/>
          <a:ln>
            <a:noFill/>
          </a:ln>
        </p:spPr>
      </p:pic>
      <p:sp>
        <p:nvSpPr>
          <p:cNvPr id="3" name="CaixaDeTexto 2">
            <a:extLst>
              <a:ext uri="{FF2B5EF4-FFF2-40B4-BE49-F238E27FC236}">
                <a16:creationId xmlns:a16="http://schemas.microsoft.com/office/drawing/2014/main" id="{FB0CBBEC-1A32-935D-2B96-9F1FD2BDC81B}"/>
              </a:ext>
            </a:extLst>
          </p:cNvPr>
          <p:cNvSpPr txBox="1"/>
          <p:nvPr/>
        </p:nvSpPr>
        <p:spPr>
          <a:xfrm>
            <a:off x="575035" y="163406"/>
            <a:ext cx="11274458" cy="10618291"/>
          </a:xfrm>
          <a:prstGeom prst="rect">
            <a:avLst/>
          </a:prstGeom>
          <a:noFill/>
        </p:spPr>
        <p:txBody>
          <a:bodyPr wrap="square">
            <a:spAutoFit/>
          </a:bodyPr>
          <a:lstStyle/>
          <a:p>
            <a:pPr algn="ctr"/>
            <a:r>
              <a:rPr lang="pt-BR" sz="2400" b="1" u="sng" dirty="0">
                <a:solidFill>
                  <a:srgbClr val="0563C1"/>
                </a:solidFill>
                <a:latin typeface="Arial Black" panose="020B0A04020102020204" pitchFamily="34" charset="0"/>
                <a:cs typeface="Arial" panose="020B0604020202020204" pitchFamily="34" charset="0"/>
                <a:sym typeface="+mn-ea"/>
              </a:rPr>
              <a:t>CONTROLE INTERNO MUNICIPAL </a:t>
            </a:r>
            <a:r>
              <a:rPr lang="pt-BR" sz="2400" b="1" u="sng" dirty="0">
                <a:solidFill>
                  <a:srgbClr val="0563C1"/>
                </a:solidFill>
                <a:latin typeface="Arial" panose="020B0604020202020204" pitchFamily="34" charset="0"/>
                <a:cs typeface="Arial" panose="020B0604020202020204" pitchFamily="34" charset="0"/>
                <a:sym typeface="+mn-ea"/>
              </a:rPr>
              <a:t>- </a:t>
            </a:r>
            <a:r>
              <a:rPr lang="pt-BR" sz="2400" b="1" u="sng" dirty="0">
                <a:solidFill>
                  <a:srgbClr val="0563C1"/>
                </a:solidFill>
                <a:latin typeface="Arial Black" panose="020B0A04020102020204" pitchFamily="34" charset="0"/>
                <a:cs typeface="Arial" panose="020B0604020202020204" pitchFamily="34" charset="0"/>
                <a:sym typeface="+mn-ea"/>
              </a:rPr>
              <a:t>O Controle das Finanças</a:t>
            </a:r>
          </a:p>
          <a:p>
            <a:pPr algn="ctr"/>
            <a:endParaRPr lang="pt-BR" sz="2400" b="1" u="sng" dirty="0">
              <a:solidFill>
                <a:srgbClr val="0563C1"/>
              </a:solidFill>
              <a:latin typeface="Arial Black" panose="020B0A04020102020204" pitchFamily="34" charset="0"/>
              <a:cs typeface="Arial" panose="020B0604020202020204" pitchFamily="34" charset="0"/>
              <a:sym typeface="+mn-ea"/>
              <a:hlinkClick r:id="rId4">
                <a:extLst>
                  <a:ext uri="{A12FA001-AC4F-418D-AE19-62706E023703}">
                    <ahyp:hlinkClr xmlns:ahyp="http://schemas.microsoft.com/office/drawing/2018/hyperlinkcolor" val="tx"/>
                  </a:ext>
                </a:extLst>
              </a:hlinkClick>
            </a:endParaRPr>
          </a:p>
          <a:p>
            <a:r>
              <a:rPr lang="pt-BR" sz="2400" b="1" dirty="0">
                <a:solidFill>
                  <a:schemeClr val="accent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sym typeface="+mn-ea"/>
                <a:hlinkClick r:id="rId4">
                  <a:extLst>
                    <a:ext uri="{A12FA001-AC4F-418D-AE19-62706E023703}">
                      <ahyp:hlinkClr xmlns:ahyp="http://schemas.microsoft.com/office/drawing/2018/hyperlinkcolor" val="tx"/>
                    </a:ext>
                  </a:extLst>
                </a:hlinkClick>
              </a:rPr>
              <a:t>7.4.  PLANEJAMENTO ORÇAMENTÁRIO</a:t>
            </a:r>
          </a:p>
          <a:p>
            <a:endParaRPr lang="pt-BR" sz="2400" b="1" dirty="0">
              <a:solidFill>
                <a:schemeClr val="accent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sym typeface="+mn-ea"/>
              <a:hlinkClick r:id="rId4">
                <a:extLst>
                  <a:ext uri="{A12FA001-AC4F-418D-AE19-62706E023703}">
                    <ahyp:hlinkClr xmlns:ahyp="http://schemas.microsoft.com/office/drawing/2018/hyperlinkcolor" val="tx"/>
                  </a:ext>
                </a:extLst>
              </a:hlinkClick>
            </a:endParaRPr>
          </a:p>
          <a:p>
            <a:r>
              <a:rPr lang="pt-BR" sz="2000" b="1" dirty="0">
                <a:latin typeface="Arial" panose="020B0604020202020204" pitchFamily="34" charset="0"/>
                <a:cs typeface="Arial" panose="020B0604020202020204" pitchFamily="34" charset="0"/>
                <a:sym typeface="+mn-ea"/>
              </a:rPr>
              <a:t>LDO – LEI DE DIRETRIZES ORÇAMENTÁRIA:</a:t>
            </a:r>
          </a:p>
          <a:p>
            <a:endParaRPr lang="pt-BR" sz="2000" b="1" dirty="0">
              <a:latin typeface="Arial" panose="020B0604020202020204" pitchFamily="34" charset="0"/>
              <a:cs typeface="Arial" panose="020B0604020202020204" pitchFamily="34" charset="0"/>
              <a:sym typeface="+mn-ea"/>
            </a:endParaRPr>
          </a:p>
          <a:p>
            <a:pPr algn="just"/>
            <a:r>
              <a:rPr lang="pt-BR" sz="2000" b="1" dirty="0"/>
              <a:t>CF – Art. 165, § 2º § 1º do art. 169 da Constituição Federal. </a:t>
            </a:r>
          </a:p>
          <a:p>
            <a:pPr marL="342900" indent="-342900" algn="just">
              <a:buFont typeface="Arial" panose="020B0604020202020204" pitchFamily="34" charset="0"/>
              <a:buChar char="•"/>
            </a:pPr>
            <a:r>
              <a:rPr lang="pt-BR" sz="2000" dirty="0"/>
              <a:t>A lei de diretrizes orçamentárias compreenderá as metas e as prioridades da administração pública, incluindo as despesas de capital para o exercício financeiro subsequente, orientará a elaboração da lei orçamentária anual, disporá sobre as alterações na legislação tributária e estabelecerá a política de aplicação das agências financeiras oficiais de fomento. </a:t>
            </a:r>
          </a:p>
          <a:p>
            <a:pPr marL="342900" indent="-342900" algn="just">
              <a:buFont typeface="Arial" panose="020B0604020202020204" pitchFamily="34" charset="0"/>
              <a:buChar char="•"/>
            </a:pPr>
            <a:endParaRPr lang="pt-BR" sz="2000" dirty="0"/>
          </a:p>
          <a:p>
            <a:pPr algn="just"/>
            <a:r>
              <a:rPr lang="pt-BR" sz="2000" b="1" dirty="0"/>
              <a:t>Os Conteúdos são eles: </a:t>
            </a:r>
          </a:p>
          <a:p>
            <a:pPr marL="342900" indent="-342900">
              <a:buFont typeface="Arial" panose="020B0604020202020204" pitchFamily="34" charset="0"/>
              <a:buChar char="•"/>
            </a:pPr>
            <a:r>
              <a:rPr lang="pt-BR" sz="2000" dirty="0"/>
              <a:t>A fixação de prioridades e metas;</a:t>
            </a:r>
          </a:p>
          <a:p>
            <a:pPr marL="342900" indent="-342900">
              <a:buFont typeface="Arial" panose="020B0604020202020204" pitchFamily="34" charset="0"/>
              <a:buChar char="•"/>
            </a:pPr>
            <a:r>
              <a:rPr lang="pt-BR" sz="2000" dirty="0"/>
              <a:t>Orientação para a elaboração da lei orçamentária; </a:t>
            </a:r>
          </a:p>
          <a:p>
            <a:pPr marL="342900" indent="-342900">
              <a:buFont typeface="Arial" panose="020B0604020202020204" pitchFamily="34" charset="0"/>
              <a:buChar char="•"/>
            </a:pPr>
            <a:r>
              <a:rPr lang="pt-BR" sz="2000" dirty="0"/>
              <a:t>Alterações na legislação tributária; </a:t>
            </a:r>
          </a:p>
          <a:p>
            <a:pPr marL="342900" indent="-342900">
              <a:buFont typeface="Arial" panose="020B0604020202020204" pitchFamily="34" charset="0"/>
              <a:buChar char="•"/>
            </a:pPr>
            <a:r>
              <a:rPr lang="pt-BR" sz="2000" dirty="0"/>
              <a:t>Alterações na política de pessoal;</a:t>
            </a:r>
          </a:p>
          <a:p>
            <a:pPr marL="342900" indent="-342900">
              <a:buFont typeface="Arial" panose="020B0604020202020204" pitchFamily="34" charset="0"/>
              <a:buChar char="•"/>
            </a:pPr>
            <a:r>
              <a:rPr lang="pt-BR" sz="2000" dirty="0"/>
              <a:t>Fixação de limites para elaboração dos orçamentos dos Poderes. </a:t>
            </a:r>
            <a:endParaRPr lang="pt-BR" sz="2000" b="1" dirty="0">
              <a:latin typeface="Arial" panose="020B0604020202020204" pitchFamily="34" charset="0"/>
              <a:cs typeface="Arial" panose="020B0604020202020204" pitchFamily="34" charset="0"/>
              <a:sym typeface="+mn-ea"/>
              <a:hlinkClick r:id="rId4">
                <a:extLst>
                  <a:ext uri="{A12FA001-AC4F-418D-AE19-62706E023703}">
                    <ahyp:hlinkClr xmlns:ahyp="http://schemas.microsoft.com/office/drawing/2018/hyperlinkcolor" val="tx"/>
                  </a:ext>
                </a:extLst>
              </a:hlinkClick>
            </a:endParaRPr>
          </a:p>
          <a:p>
            <a:pPr marL="342900" indent="-342900">
              <a:buFont typeface="Arial" panose="020B0604020202020204" pitchFamily="34" charset="0"/>
              <a:buChar char="•"/>
            </a:pPr>
            <a:endParaRPr lang="pt-BR" sz="2000" b="1" dirty="0">
              <a:latin typeface="Arial" panose="020B0604020202020204" pitchFamily="34" charset="0"/>
              <a:cs typeface="Arial" panose="020B0604020202020204" pitchFamily="34" charset="0"/>
              <a:sym typeface="+mn-ea"/>
              <a:hlinkClick r:id="rId4">
                <a:extLst>
                  <a:ext uri="{A12FA001-AC4F-418D-AE19-62706E023703}">
                    <ahyp:hlinkClr xmlns:ahyp="http://schemas.microsoft.com/office/drawing/2018/hyperlinkcolor" val="tx"/>
                  </a:ext>
                </a:extLst>
              </a:hlinkClick>
            </a:endParaRPr>
          </a:p>
          <a:p>
            <a:endParaRPr lang="pt-BR" sz="2400" b="1" dirty="0">
              <a:solidFill>
                <a:schemeClr val="accent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sym typeface="+mn-ea"/>
              <a:hlinkClick r:id="rId4">
                <a:extLst>
                  <a:ext uri="{A12FA001-AC4F-418D-AE19-62706E023703}">
                    <ahyp:hlinkClr xmlns:ahyp="http://schemas.microsoft.com/office/drawing/2018/hyperlinkcolor" val="tx"/>
                  </a:ext>
                </a:extLst>
              </a:hlinkClick>
            </a:endParaRPr>
          </a:p>
          <a:p>
            <a:endParaRPr lang="pt-BR" sz="2400" b="1" dirty="0">
              <a:solidFill>
                <a:schemeClr val="accent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sym typeface="+mn-ea"/>
              <a:hlinkClick r:id="rId4">
                <a:extLst>
                  <a:ext uri="{A12FA001-AC4F-418D-AE19-62706E023703}">
                    <ahyp:hlinkClr xmlns:ahyp="http://schemas.microsoft.com/office/drawing/2018/hyperlinkcolor" val="tx"/>
                  </a:ext>
                </a:extLst>
              </a:hlinkClick>
            </a:endParaRPr>
          </a:p>
          <a:p>
            <a:endParaRPr lang="pt-BR" sz="2400" b="1" dirty="0">
              <a:solidFill>
                <a:schemeClr val="accent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sym typeface="+mn-ea"/>
              <a:hlinkClick r:id="rId4">
                <a:extLst>
                  <a:ext uri="{A12FA001-AC4F-418D-AE19-62706E023703}">
                    <ahyp:hlinkClr xmlns:ahyp="http://schemas.microsoft.com/office/drawing/2018/hyperlinkcolor" val="tx"/>
                  </a:ext>
                </a:extLst>
              </a:hlinkClick>
            </a:endParaRPr>
          </a:p>
          <a:p>
            <a:endParaRPr lang="pt-BR" sz="2400" b="1" dirty="0">
              <a:solidFill>
                <a:schemeClr val="accent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sym typeface="+mn-ea"/>
              <a:hlinkClick r:id="rId4">
                <a:extLst>
                  <a:ext uri="{A12FA001-AC4F-418D-AE19-62706E023703}">
                    <ahyp:hlinkClr xmlns:ahyp="http://schemas.microsoft.com/office/drawing/2018/hyperlinkcolor" val="tx"/>
                  </a:ext>
                </a:extLst>
              </a:hlinkClick>
            </a:endParaRPr>
          </a:p>
          <a:p>
            <a:endParaRPr lang="pt-BR" sz="2400" b="1" dirty="0">
              <a:solidFill>
                <a:schemeClr val="accent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sym typeface="+mn-ea"/>
              <a:hlinkClick r:id="rId4">
                <a:extLst>
                  <a:ext uri="{A12FA001-AC4F-418D-AE19-62706E023703}">
                    <ahyp:hlinkClr xmlns:ahyp="http://schemas.microsoft.com/office/drawing/2018/hyperlinkcolor" val="tx"/>
                  </a:ext>
                </a:extLst>
              </a:hlinkClick>
            </a:endParaRPr>
          </a:p>
          <a:p>
            <a:endParaRPr lang="pt-BR" sz="2400" b="1" dirty="0">
              <a:solidFill>
                <a:schemeClr val="accent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sym typeface="+mn-ea"/>
              <a:hlinkClick r:id="rId4">
                <a:extLst>
                  <a:ext uri="{A12FA001-AC4F-418D-AE19-62706E023703}">
                    <ahyp:hlinkClr xmlns:ahyp="http://schemas.microsoft.com/office/drawing/2018/hyperlinkcolor" val="tx"/>
                  </a:ext>
                </a:extLst>
              </a:hlinkClick>
            </a:endParaRPr>
          </a:p>
          <a:p>
            <a:endParaRPr lang="pt-BR" sz="2400" b="1" dirty="0">
              <a:solidFill>
                <a:schemeClr val="accent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sym typeface="+mn-ea"/>
              <a:hlinkClick r:id="rId4">
                <a:extLst>
                  <a:ext uri="{A12FA001-AC4F-418D-AE19-62706E023703}">
                    <ahyp:hlinkClr xmlns:ahyp="http://schemas.microsoft.com/office/drawing/2018/hyperlinkcolor" val="tx"/>
                  </a:ext>
                </a:extLst>
              </a:hlinkClick>
            </a:endParaRPr>
          </a:p>
          <a:p>
            <a:endParaRPr lang="pt-BR" sz="2400" b="1" dirty="0">
              <a:solidFill>
                <a:schemeClr val="accent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sym typeface="+mn-ea"/>
              <a:hlinkClick r:id="rId4">
                <a:extLst>
                  <a:ext uri="{A12FA001-AC4F-418D-AE19-62706E023703}">
                    <ahyp:hlinkClr xmlns:ahyp="http://schemas.microsoft.com/office/drawing/2018/hyperlinkcolor" val="tx"/>
                  </a:ext>
                </a:extLst>
              </a:hlinkClick>
            </a:endParaRPr>
          </a:p>
          <a:p>
            <a:endParaRPr lang="pt-BR" sz="2400" b="1" dirty="0">
              <a:solidFill>
                <a:schemeClr val="accent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sym typeface="+mn-ea"/>
              <a:hlinkClick r:id="rId4">
                <a:extLst>
                  <a:ext uri="{A12FA001-AC4F-418D-AE19-62706E023703}">
                    <ahyp:hlinkClr xmlns:ahyp="http://schemas.microsoft.com/office/drawing/2018/hyperlinkcolor" val="tx"/>
                  </a:ext>
                </a:extLst>
              </a:hlinkClick>
            </a:endParaRPr>
          </a:p>
          <a:p>
            <a:endParaRPr lang="pt-BR" sz="2400" b="1" dirty="0">
              <a:solidFill>
                <a:schemeClr val="accent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sym typeface="+mn-ea"/>
              <a:hlinkClick r:id="rId4">
                <a:extLst>
                  <a:ext uri="{A12FA001-AC4F-418D-AE19-62706E023703}">
                    <ahyp:hlinkClr xmlns:ahyp="http://schemas.microsoft.com/office/drawing/2018/hyperlinkcolor" val="tx"/>
                  </a:ext>
                </a:extLst>
              </a:hlinkClick>
            </a:endParaRPr>
          </a:p>
          <a:p>
            <a:endParaRPr lang="pt-BR" sz="2400" b="1" dirty="0">
              <a:solidFill>
                <a:schemeClr val="accent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sym typeface="+mn-ea"/>
              <a:hlinkClick r:id="rId4">
                <a:extLst>
                  <a:ext uri="{A12FA001-AC4F-418D-AE19-62706E023703}">
                    <ahyp:hlinkClr xmlns:ahyp="http://schemas.microsoft.com/office/drawing/2018/hyperlinkcolor" val="tx"/>
                  </a:ext>
                </a:extLst>
              </a:hlinkClick>
            </a:endParaRPr>
          </a:p>
          <a:p>
            <a:endParaRPr lang="pt-BR" sz="2400" b="1" dirty="0">
              <a:solidFill>
                <a:schemeClr val="accent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sym typeface="+mn-ea"/>
              <a:hlinkClick r:id="rId4">
                <a:extLst>
                  <a:ext uri="{A12FA001-AC4F-418D-AE19-62706E023703}">
                    <ahyp:hlinkClr xmlns:ahyp="http://schemas.microsoft.com/office/drawing/2018/hyperlinkcolor" val="tx"/>
                  </a:ext>
                </a:extLst>
              </a:hlinkClick>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Shape 60"/>
        <p:cNvGrpSpPr/>
        <p:nvPr/>
      </p:nvGrpSpPr>
      <p:grpSpPr>
        <a:xfrm>
          <a:off x="0" y="0"/>
          <a:ext cx="0" cy="0"/>
          <a:chOff x="0" y="0"/>
          <a:chExt cx="0" cy="0"/>
        </a:xfrm>
      </p:grpSpPr>
      <p:pic>
        <p:nvPicPr>
          <p:cNvPr id="61" name="Google Shape;61;p14"/>
          <p:cNvPicPr preferRelativeResize="0"/>
          <p:nvPr/>
        </p:nvPicPr>
        <p:blipFill>
          <a:blip r:embed="rId3"/>
          <a:stretch>
            <a:fillRect/>
          </a:stretch>
        </p:blipFill>
        <p:spPr>
          <a:xfrm>
            <a:off x="0" y="0"/>
            <a:ext cx="12191987" cy="6858000"/>
          </a:xfrm>
          <a:prstGeom prst="rect">
            <a:avLst/>
          </a:prstGeom>
          <a:noFill/>
          <a:ln>
            <a:noFill/>
          </a:ln>
        </p:spPr>
      </p:pic>
      <p:sp>
        <p:nvSpPr>
          <p:cNvPr id="3" name="CaixaDeTexto 2">
            <a:extLst>
              <a:ext uri="{FF2B5EF4-FFF2-40B4-BE49-F238E27FC236}">
                <a16:creationId xmlns:a16="http://schemas.microsoft.com/office/drawing/2014/main" id="{95FD9918-2B14-0402-3EFC-CF82B3888F3B}"/>
              </a:ext>
            </a:extLst>
          </p:cNvPr>
          <p:cNvSpPr txBox="1"/>
          <p:nvPr/>
        </p:nvSpPr>
        <p:spPr>
          <a:xfrm>
            <a:off x="622169" y="83279"/>
            <a:ext cx="11076495" cy="6678751"/>
          </a:xfrm>
          <a:prstGeom prst="rect">
            <a:avLst/>
          </a:prstGeom>
          <a:noFill/>
        </p:spPr>
        <p:txBody>
          <a:bodyPr wrap="square">
            <a:spAutoFit/>
          </a:bodyPr>
          <a:lstStyle/>
          <a:p>
            <a:pPr algn="ctr"/>
            <a:r>
              <a:rPr lang="pt-BR" sz="2400" b="1" u="sng" dirty="0">
                <a:solidFill>
                  <a:srgbClr val="0563C1"/>
                </a:solidFill>
                <a:latin typeface="Arial Black" panose="020B0A04020102020204" pitchFamily="34" charset="0"/>
                <a:cs typeface="Arial" panose="020B0604020202020204" pitchFamily="34" charset="0"/>
                <a:sym typeface="+mn-ea"/>
              </a:rPr>
              <a:t>CONTROLE INTERNO MUNICIPAL </a:t>
            </a:r>
            <a:r>
              <a:rPr lang="pt-BR" sz="2400" b="1" u="sng" dirty="0">
                <a:solidFill>
                  <a:srgbClr val="0563C1"/>
                </a:solidFill>
                <a:latin typeface="Arial" panose="020B0604020202020204" pitchFamily="34" charset="0"/>
                <a:cs typeface="Arial" panose="020B0604020202020204" pitchFamily="34" charset="0"/>
                <a:sym typeface="+mn-ea"/>
              </a:rPr>
              <a:t>- </a:t>
            </a:r>
            <a:r>
              <a:rPr lang="pt-BR" sz="2400" b="1" u="sng" dirty="0">
                <a:solidFill>
                  <a:srgbClr val="0563C1"/>
                </a:solidFill>
                <a:latin typeface="Arial Black" panose="020B0A04020102020204" pitchFamily="34" charset="0"/>
                <a:cs typeface="Arial" panose="020B0604020202020204" pitchFamily="34" charset="0"/>
                <a:sym typeface="+mn-ea"/>
              </a:rPr>
              <a:t>O Controle das Finanças</a:t>
            </a:r>
          </a:p>
          <a:p>
            <a:pPr algn="ctr"/>
            <a:endParaRPr lang="pt-BR" sz="2400" b="1" u="sng" dirty="0">
              <a:solidFill>
                <a:srgbClr val="0563C1"/>
              </a:solidFill>
              <a:latin typeface="Arial Black" panose="020B0A04020102020204" pitchFamily="34" charset="0"/>
              <a:cs typeface="Arial" panose="020B0604020202020204" pitchFamily="34" charset="0"/>
              <a:sym typeface="+mn-ea"/>
            </a:endParaRPr>
          </a:p>
          <a:p>
            <a:r>
              <a:rPr lang="pt-BR" sz="2400" b="1" dirty="0">
                <a:solidFill>
                  <a:schemeClr val="accent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sym typeface="+mn-ea"/>
              </a:rPr>
              <a:t>7.5.  PLANEJAMENTO ORÇAMENTÁRIO</a:t>
            </a:r>
          </a:p>
          <a:p>
            <a:endParaRPr lang="pt-BR" sz="2400" b="1" dirty="0">
              <a:solidFill>
                <a:schemeClr val="accent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sym typeface="+mn-ea"/>
            </a:endParaRPr>
          </a:p>
          <a:p>
            <a:pPr algn="just"/>
            <a:r>
              <a:rPr lang="pt-BR" sz="2000" b="1" dirty="0">
                <a:latin typeface="Arial" panose="020B0604020202020204" pitchFamily="34" charset="0"/>
                <a:cs typeface="Arial" panose="020B0604020202020204" pitchFamily="34" charset="0"/>
                <a:sym typeface="+mn-ea"/>
              </a:rPr>
              <a:t>LOA – LEI ORÇAMENTÁRIA ANUAL: </a:t>
            </a:r>
            <a:r>
              <a:rPr lang="pt-BR" sz="2300" dirty="0"/>
              <a:t>A LOA é o instrumento que possibilita a realização das metas e das prioridades estabelecidas na LDO. É um plano de trabalho descrito por um conjunto de ações a serem realizadas para atender à sociedade. É onde se estabelece a previsão de todas as receitas a serem arrecadadas no exercício financeiro e a fixação de todos os gastos que os Poderes e os órgãos estão autorizados a executar.</a:t>
            </a:r>
          </a:p>
          <a:p>
            <a:pPr algn="just"/>
            <a:endParaRPr lang="pt-BR" sz="2300" dirty="0"/>
          </a:p>
          <a:p>
            <a:pPr algn="just"/>
            <a:r>
              <a:rPr lang="pt-BR" sz="2300" dirty="0"/>
              <a:t>A LF 4.320/1964, em seu art. 22, define o conteúdo e a forma da proposta orçamentária (PROJETO) em complemento ao dispositivo constitucional citado, contendo:</a:t>
            </a:r>
          </a:p>
          <a:p>
            <a:pPr marL="514350" indent="-514350" algn="just">
              <a:buAutoNum type="romanUcPeriod"/>
            </a:pPr>
            <a:r>
              <a:rPr lang="pt-BR" sz="2300" dirty="0"/>
              <a:t>Mensagem; </a:t>
            </a:r>
          </a:p>
          <a:p>
            <a:pPr marL="514350" indent="-514350" algn="just">
              <a:buAutoNum type="romanUcPeriod"/>
            </a:pPr>
            <a:r>
              <a:rPr lang="pt-BR" sz="2300" dirty="0"/>
              <a:t>Projeto de Lei do Orçamento; </a:t>
            </a:r>
          </a:p>
          <a:p>
            <a:pPr marL="514350" indent="-514350" algn="just">
              <a:buAutoNum type="romanUcPeriod"/>
            </a:pPr>
            <a:r>
              <a:rPr lang="pt-BR" sz="2300" dirty="0"/>
              <a:t>Tabelas explicativas; </a:t>
            </a:r>
          </a:p>
          <a:p>
            <a:pPr marL="514350" indent="-514350" algn="just">
              <a:buAutoNum type="romanUcPeriod"/>
            </a:pPr>
            <a:r>
              <a:rPr lang="pt-BR" sz="2300" dirty="0"/>
              <a:t>Especificação dos programas especiais de trabalho. </a:t>
            </a:r>
            <a:endParaRPr lang="pt-BR" sz="2300" b="1" dirty="0">
              <a:solidFill>
                <a:schemeClr val="accent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sym typeface="+mn-ea"/>
            </a:endParaRPr>
          </a:p>
          <a:p>
            <a:endParaRPr lang="pt-BR" sz="2000" b="1" dirty="0">
              <a:solidFill>
                <a:schemeClr val="accent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sym typeface="+mn-ea"/>
            </a:endParaRPr>
          </a:p>
          <a:p>
            <a:endParaRPr lang="pt-BR" sz="2400" b="1" dirty="0">
              <a:solidFill>
                <a:schemeClr val="accent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sym typeface="+mn-ea"/>
              <a:hlinkClick r:id="rId4">
                <a:extLst>
                  <a:ext uri="{A12FA001-AC4F-418D-AE19-62706E023703}">
                    <ahyp:hlinkClr xmlns:ahyp="http://schemas.microsoft.com/office/drawing/2018/hyperlinkcolor" val="tx"/>
                  </a:ext>
                </a:extLst>
              </a:hlinkClick>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Shape 60"/>
        <p:cNvGrpSpPr/>
        <p:nvPr/>
      </p:nvGrpSpPr>
      <p:grpSpPr>
        <a:xfrm>
          <a:off x="0" y="0"/>
          <a:ext cx="0" cy="0"/>
          <a:chOff x="0" y="0"/>
          <a:chExt cx="0" cy="0"/>
        </a:xfrm>
      </p:grpSpPr>
      <p:pic>
        <p:nvPicPr>
          <p:cNvPr id="61" name="Google Shape;61;p14"/>
          <p:cNvPicPr preferRelativeResize="0"/>
          <p:nvPr/>
        </p:nvPicPr>
        <p:blipFill>
          <a:blip r:embed="rId3"/>
          <a:stretch>
            <a:fillRect/>
          </a:stretch>
        </p:blipFill>
        <p:spPr>
          <a:xfrm>
            <a:off x="0" y="0"/>
            <a:ext cx="12191987" cy="6858000"/>
          </a:xfrm>
          <a:prstGeom prst="rect">
            <a:avLst/>
          </a:prstGeom>
          <a:noFill/>
          <a:ln>
            <a:noFill/>
          </a:ln>
        </p:spPr>
      </p:pic>
      <p:sp>
        <p:nvSpPr>
          <p:cNvPr id="3" name="CaixaDeTexto 2">
            <a:extLst>
              <a:ext uri="{FF2B5EF4-FFF2-40B4-BE49-F238E27FC236}">
                <a16:creationId xmlns:a16="http://schemas.microsoft.com/office/drawing/2014/main" id="{171DAB87-B48E-D73C-7160-B60084A87DA6}"/>
              </a:ext>
            </a:extLst>
          </p:cNvPr>
          <p:cNvSpPr txBox="1"/>
          <p:nvPr/>
        </p:nvSpPr>
        <p:spPr>
          <a:xfrm>
            <a:off x="452487" y="134035"/>
            <a:ext cx="11199043" cy="9202519"/>
          </a:xfrm>
          <a:prstGeom prst="rect">
            <a:avLst/>
          </a:prstGeom>
          <a:noFill/>
        </p:spPr>
        <p:txBody>
          <a:bodyPr wrap="square">
            <a:spAutoFit/>
          </a:bodyPr>
          <a:lstStyle/>
          <a:p>
            <a:pPr algn="ctr"/>
            <a:r>
              <a:rPr lang="pt-BR" sz="2400" b="1" u="sng" dirty="0">
                <a:solidFill>
                  <a:srgbClr val="0563C1"/>
                </a:solidFill>
                <a:latin typeface="Arial Black" panose="020B0A04020102020204" pitchFamily="34" charset="0"/>
                <a:cs typeface="Arial" panose="020B0604020202020204" pitchFamily="34" charset="0"/>
                <a:sym typeface="+mn-ea"/>
              </a:rPr>
              <a:t>CONTROLE INTERNO MUNICIPAL </a:t>
            </a:r>
            <a:r>
              <a:rPr lang="pt-BR" sz="2400" b="1" u="sng" dirty="0">
                <a:solidFill>
                  <a:srgbClr val="0563C1"/>
                </a:solidFill>
                <a:latin typeface="Arial" panose="020B0604020202020204" pitchFamily="34" charset="0"/>
                <a:cs typeface="Arial" panose="020B0604020202020204" pitchFamily="34" charset="0"/>
                <a:sym typeface="+mn-ea"/>
              </a:rPr>
              <a:t>- </a:t>
            </a:r>
            <a:r>
              <a:rPr lang="pt-BR" sz="2400" b="1" u="sng" dirty="0">
                <a:solidFill>
                  <a:srgbClr val="0563C1"/>
                </a:solidFill>
                <a:latin typeface="Arial Black" panose="020B0A04020102020204" pitchFamily="34" charset="0"/>
                <a:cs typeface="Arial" panose="020B0604020202020204" pitchFamily="34" charset="0"/>
                <a:sym typeface="+mn-ea"/>
              </a:rPr>
              <a:t>O Controle das Finanças</a:t>
            </a:r>
          </a:p>
          <a:p>
            <a:endParaRPr lang="pt-BR" sz="2000" b="1" u="sng" dirty="0">
              <a:solidFill>
                <a:srgbClr val="0563C1"/>
              </a:solidFill>
              <a:latin typeface="Arial Black" panose="020B0A04020102020204" pitchFamily="34" charset="0"/>
              <a:cs typeface="Arial" panose="020B0604020202020204" pitchFamily="34" charset="0"/>
              <a:sym typeface="+mn-ea"/>
            </a:endParaRPr>
          </a:p>
          <a:p>
            <a:r>
              <a:rPr lang="pt-BR" sz="2000" b="1" dirty="0">
                <a:solidFill>
                  <a:schemeClr val="accent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sym typeface="+mn-ea"/>
              </a:rPr>
              <a:t>7.6.  PLANEJAMENTO ORÇAMENTÁRIO</a:t>
            </a:r>
          </a:p>
          <a:p>
            <a:endParaRPr lang="pt-BR" sz="2000" b="1" dirty="0">
              <a:solidFill>
                <a:schemeClr val="accent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sym typeface="+mn-ea"/>
            </a:endParaRPr>
          </a:p>
          <a:p>
            <a:pPr algn="just"/>
            <a:r>
              <a:rPr lang="pt-BR" sz="2000" b="1" dirty="0"/>
              <a:t>Devem acompanhar o projeto de lei orçamentária: </a:t>
            </a:r>
          </a:p>
          <a:p>
            <a:pPr marL="514350" indent="-514350" algn="just">
              <a:buAutoNum type="romanUcPeriod"/>
            </a:pPr>
            <a:r>
              <a:rPr lang="pt-BR" sz="2000" dirty="0"/>
              <a:t>Demonstrativo regionalizado do efeito, sobre as receitas e despesas, decorrente de isenções, anistias, remissões, subsídios e benefícios de natureza financeira, tributária e creditícia (art. 165, § 6o , e LRF, art. 5o , inc. II). </a:t>
            </a:r>
          </a:p>
          <a:p>
            <a:pPr marL="514350" indent="-514350">
              <a:buAutoNum type="romanUcPeriod"/>
            </a:pPr>
            <a:r>
              <a:rPr lang="pt-BR" sz="2000" dirty="0"/>
              <a:t>Demonstrativo da compatibilidade da programação dos orçamentos com os objetivos e as metas constantes do documento de que trata o § 1o do art. 4o (Anexo de Metas Fiscais) – LRF, art. 5o , inc. </a:t>
            </a:r>
          </a:p>
          <a:p>
            <a:endParaRPr lang="pt-BR" sz="2000" dirty="0"/>
          </a:p>
          <a:p>
            <a:r>
              <a:rPr lang="pt-BR" sz="2000" b="1" dirty="0"/>
              <a:t>É permitida a inclusão no Projeto de Lei dos seguintes elementos: </a:t>
            </a:r>
            <a:endParaRPr lang="pt-BR" sz="2000" dirty="0"/>
          </a:p>
          <a:p>
            <a:pPr marL="342900" indent="-342900">
              <a:buFont typeface="Arial" panose="020B0604020202020204" pitchFamily="34" charset="0"/>
              <a:buChar char="•"/>
            </a:pPr>
            <a:r>
              <a:rPr lang="pt-BR" sz="2000" dirty="0"/>
              <a:t>Autorização para abertura de créditos suplementares; </a:t>
            </a:r>
          </a:p>
          <a:p>
            <a:pPr marL="342900" indent="-342900">
              <a:buFont typeface="Arial" panose="020B0604020202020204" pitchFamily="34" charset="0"/>
              <a:buChar char="•"/>
            </a:pPr>
            <a:r>
              <a:rPr lang="pt-BR" sz="2000" dirty="0"/>
              <a:t>Autorização para a contratação de operações de crédito, ainda que por antecipação de receitas (art. 165, § 8o , e art. 7o da LF 4.320/1964). </a:t>
            </a:r>
          </a:p>
          <a:p>
            <a:pPr algn="ctr"/>
            <a:endParaRPr lang="pt-BR" sz="2400" b="1" u="sng" dirty="0">
              <a:solidFill>
                <a:srgbClr val="0563C1"/>
              </a:solidFill>
              <a:latin typeface="Arial Black" panose="020B0A04020102020204" pitchFamily="34" charset="0"/>
              <a:cs typeface="Arial" panose="020B0604020202020204" pitchFamily="34" charset="0"/>
              <a:sym typeface="+mn-ea"/>
            </a:endParaRPr>
          </a:p>
          <a:p>
            <a:pPr algn="ctr"/>
            <a:endParaRPr lang="pt-BR" sz="2400" b="1" u="sng" dirty="0">
              <a:solidFill>
                <a:srgbClr val="0563C1"/>
              </a:solidFill>
              <a:latin typeface="Arial Black" panose="020B0A04020102020204" pitchFamily="34" charset="0"/>
              <a:cs typeface="Arial" panose="020B0604020202020204" pitchFamily="34" charset="0"/>
              <a:sym typeface="+mn-ea"/>
            </a:endParaRPr>
          </a:p>
          <a:p>
            <a:pPr algn="ctr"/>
            <a:endParaRPr lang="pt-BR" sz="2400" b="1" u="sng" dirty="0">
              <a:solidFill>
                <a:srgbClr val="0563C1"/>
              </a:solidFill>
              <a:latin typeface="Arial Black" panose="020B0A04020102020204" pitchFamily="34" charset="0"/>
              <a:cs typeface="Arial" panose="020B0604020202020204" pitchFamily="34" charset="0"/>
              <a:sym typeface="+mn-ea"/>
            </a:endParaRPr>
          </a:p>
          <a:p>
            <a:pPr algn="ctr"/>
            <a:endParaRPr lang="pt-BR" sz="2400" b="1" u="sng" dirty="0">
              <a:solidFill>
                <a:srgbClr val="0563C1"/>
              </a:solidFill>
              <a:latin typeface="Arial Black" panose="020B0A04020102020204" pitchFamily="34" charset="0"/>
              <a:cs typeface="Arial" panose="020B0604020202020204" pitchFamily="34" charset="0"/>
              <a:sym typeface="+mn-ea"/>
            </a:endParaRPr>
          </a:p>
          <a:p>
            <a:pPr algn="ctr"/>
            <a:endParaRPr lang="pt-BR" sz="2400" b="1" u="sng" dirty="0">
              <a:solidFill>
                <a:srgbClr val="0563C1"/>
              </a:solidFill>
              <a:latin typeface="Arial Black" panose="020B0A04020102020204" pitchFamily="34" charset="0"/>
              <a:cs typeface="Arial" panose="020B0604020202020204" pitchFamily="34" charset="0"/>
              <a:sym typeface="+mn-ea"/>
            </a:endParaRPr>
          </a:p>
          <a:p>
            <a:pPr algn="ctr"/>
            <a:endParaRPr lang="pt-BR" sz="2400" b="1" u="sng" dirty="0">
              <a:solidFill>
                <a:srgbClr val="0563C1"/>
              </a:solidFill>
              <a:latin typeface="Arial Black" panose="020B0A04020102020204" pitchFamily="34" charset="0"/>
              <a:cs typeface="Arial" panose="020B0604020202020204" pitchFamily="34" charset="0"/>
              <a:sym typeface="+mn-ea"/>
            </a:endParaRPr>
          </a:p>
          <a:p>
            <a:pPr algn="ctr"/>
            <a:endParaRPr lang="pt-BR" sz="2400" b="1" u="sng" dirty="0">
              <a:solidFill>
                <a:srgbClr val="0563C1"/>
              </a:solidFill>
              <a:latin typeface="Arial Black" panose="020B0A04020102020204" pitchFamily="34" charset="0"/>
              <a:cs typeface="Arial" panose="020B0604020202020204" pitchFamily="34" charset="0"/>
              <a:sym typeface="+mn-ea"/>
            </a:endParaRPr>
          </a:p>
          <a:p>
            <a:pPr algn="ctr"/>
            <a:endParaRPr lang="pt-BR" sz="2400" b="1" u="sng" dirty="0">
              <a:solidFill>
                <a:srgbClr val="0563C1"/>
              </a:solidFill>
              <a:latin typeface="Arial Black" panose="020B0A04020102020204" pitchFamily="34" charset="0"/>
              <a:cs typeface="Arial" panose="020B0604020202020204" pitchFamily="34" charset="0"/>
              <a:sym typeface="+mn-ea"/>
            </a:endParaRPr>
          </a:p>
          <a:p>
            <a:pPr algn="ctr"/>
            <a:endParaRPr lang="pt-BR" sz="2400" b="1" u="sng" dirty="0">
              <a:solidFill>
                <a:srgbClr val="0563C1"/>
              </a:solidFill>
              <a:latin typeface="Arial Black" panose="020B0A04020102020204" pitchFamily="34" charset="0"/>
              <a:cs typeface="Arial" panose="020B0604020202020204" pitchFamily="34" charset="0"/>
              <a:sym typeface="+mn-ea"/>
            </a:endParaRPr>
          </a:p>
          <a:p>
            <a:pPr algn="ctr"/>
            <a:endParaRPr lang="pt-BR" sz="2400" b="1" u="sng" dirty="0">
              <a:solidFill>
                <a:srgbClr val="0563C1"/>
              </a:solidFill>
              <a:latin typeface="Arial Black" panose="020B0A04020102020204" pitchFamily="34" charset="0"/>
              <a:cs typeface="Arial" panose="020B0604020202020204" pitchFamily="34" charset="0"/>
              <a:sym typeface="+mn-ea"/>
            </a:endParaRPr>
          </a:p>
          <a:p>
            <a:pPr algn="ctr"/>
            <a:endParaRPr lang="pt-BR" sz="2400" b="1" u="sng" dirty="0">
              <a:solidFill>
                <a:srgbClr val="0563C1"/>
              </a:solidFill>
              <a:latin typeface="Arial Black" panose="020B0A04020102020204" pitchFamily="34" charset="0"/>
              <a:cs typeface="Arial" panose="020B0604020202020204" pitchFamily="34" charset="0"/>
              <a:sym typeface="+mn-ea"/>
            </a:endParaRPr>
          </a:p>
          <a:p>
            <a:pPr algn="ctr"/>
            <a:endParaRPr lang="pt-BR" sz="2400" b="1" u="sng" dirty="0">
              <a:solidFill>
                <a:srgbClr val="0563C1"/>
              </a:solidFill>
              <a:latin typeface="Arial Black" panose="020B0A04020102020204" pitchFamily="34" charset="0"/>
              <a:cs typeface="Arial" panose="020B0604020202020204" pitchFamily="34" charset="0"/>
              <a:sym typeface="+mn-ea"/>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Shape 60"/>
        <p:cNvGrpSpPr/>
        <p:nvPr/>
      </p:nvGrpSpPr>
      <p:grpSpPr>
        <a:xfrm>
          <a:off x="0" y="0"/>
          <a:ext cx="0" cy="0"/>
          <a:chOff x="0" y="0"/>
          <a:chExt cx="0" cy="0"/>
        </a:xfrm>
      </p:grpSpPr>
      <p:pic>
        <p:nvPicPr>
          <p:cNvPr id="61" name="Google Shape;61;p14"/>
          <p:cNvPicPr preferRelativeResize="0"/>
          <p:nvPr/>
        </p:nvPicPr>
        <p:blipFill>
          <a:blip r:embed="rId3"/>
          <a:stretch>
            <a:fillRect/>
          </a:stretch>
        </p:blipFill>
        <p:spPr>
          <a:xfrm>
            <a:off x="0" y="0"/>
            <a:ext cx="12191987" cy="6858000"/>
          </a:xfrm>
          <a:prstGeom prst="rect">
            <a:avLst/>
          </a:prstGeom>
          <a:noFill/>
          <a:ln>
            <a:noFill/>
          </a:ln>
        </p:spPr>
      </p:pic>
      <p:sp>
        <p:nvSpPr>
          <p:cNvPr id="3" name="CaixaDeTexto 2">
            <a:extLst>
              <a:ext uri="{FF2B5EF4-FFF2-40B4-BE49-F238E27FC236}">
                <a16:creationId xmlns:a16="http://schemas.microsoft.com/office/drawing/2014/main" id="{EBF2C701-9F66-A5D8-CC85-7EA75992DD34}"/>
              </a:ext>
            </a:extLst>
          </p:cNvPr>
          <p:cNvSpPr txBox="1"/>
          <p:nvPr/>
        </p:nvSpPr>
        <p:spPr>
          <a:xfrm>
            <a:off x="603315" y="160255"/>
            <a:ext cx="11274458" cy="7001917"/>
          </a:xfrm>
          <a:prstGeom prst="rect">
            <a:avLst/>
          </a:prstGeom>
          <a:noFill/>
        </p:spPr>
        <p:txBody>
          <a:bodyPr wrap="square">
            <a:spAutoFit/>
          </a:bodyPr>
          <a:lstStyle/>
          <a:p>
            <a:pPr algn="ctr"/>
            <a:r>
              <a:rPr lang="pt-BR" sz="2400" b="1" u="sng" dirty="0">
                <a:solidFill>
                  <a:srgbClr val="0563C1"/>
                </a:solidFill>
                <a:latin typeface="Arial Black" panose="020B0A04020102020204" pitchFamily="34" charset="0"/>
                <a:cs typeface="Arial" panose="020B0604020202020204" pitchFamily="34" charset="0"/>
                <a:sym typeface="+mn-ea"/>
              </a:rPr>
              <a:t>CONTROLE INTERNO MUNICIPAL </a:t>
            </a:r>
            <a:r>
              <a:rPr lang="pt-BR" sz="2400" b="1" u="sng" dirty="0">
                <a:solidFill>
                  <a:srgbClr val="0563C1"/>
                </a:solidFill>
                <a:latin typeface="Arial" panose="020B0604020202020204" pitchFamily="34" charset="0"/>
                <a:cs typeface="Arial" panose="020B0604020202020204" pitchFamily="34" charset="0"/>
                <a:sym typeface="+mn-ea"/>
              </a:rPr>
              <a:t>- </a:t>
            </a:r>
            <a:r>
              <a:rPr lang="pt-BR" sz="2400" b="1" u="sng" dirty="0">
                <a:solidFill>
                  <a:srgbClr val="0563C1"/>
                </a:solidFill>
                <a:latin typeface="Arial Black" panose="020B0A04020102020204" pitchFamily="34" charset="0"/>
                <a:cs typeface="Arial" panose="020B0604020202020204" pitchFamily="34" charset="0"/>
                <a:sym typeface="+mn-ea"/>
              </a:rPr>
              <a:t>O Controle das Finanças</a:t>
            </a:r>
          </a:p>
          <a:p>
            <a:r>
              <a:rPr lang="pt-BR" sz="2400" b="1" dirty="0">
                <a:solidFill>
                  <a:schemeClr val="accent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sym typeface="+mn-ea"/>
              </a:rPr>
              <a:t>7.7.  PLANEJAMENTO ORÇAMENTÁRIO</a:t>
            </a:r>
          </a:p>
          <a:p>
            <a:endParaRPr lang="pt-BR" sz="1600" b="1" dirty="0">
              <a:solidFill>
                <a:schemeClr val="accent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sym typeface="+mn-ea"/>
            </a:endParaRPr>
          </a:p>
          <a:p>
            <a:r>
              <a:rPr lang="pt-BR" sz="2000" b="1" dirty="0"/>
              <a:t>Com a Lei Complementar 101/2000, Lei de Responsabilidade Fiscal, outras exigências foram introduzidas:</a:t>
            </a:r>
          </a:p>
          <a:p>
            <a:endParaRPr lang="pt-BR" sz="2000" b="1" u="sng" dirty="0">
              <a:solidFill>
                <a:srgbClr val="0563C1"/>
              </a:solidFill>
              <a:latin typeface="Arial Black" panose="020B0A04020102020204" pitchFamily="34" charset="0"/>
              <a:cs typeface="Arial" panose="020B0604020202020204" pitchFamily="34" charset="0"/>
              <a:sym typeface="+mn-ea"/>
            </a:endParaRPr>
          </a:p>
          <a:p>
            <a:pPr marL="285750" indent="-285750" algn="just">
              <a:buFont typeface="Arial" panose="020B0604020202020204" pitchFamily="34" charset="0"/>
              <a:buChar char="•"/>
            </a:pPr>
            <a:r>
              <a:rPr lang="pt-BR" sz="1500" i="1" dirty="0"/>
              <a:t>Art. 5° , inc. I – conter anexo que demonstre a compatibilidade do orçamento com os objetivos e as metas do Anexo de Metas Fiscais</a:t>
            </a:r>
          </a:p>
          <a:p>
            <a:pPr marL="285750" indent="-285750" algn="just">
              <a:buFont typeface="Arial" panose="020B0604020202020204" pitchFamily="34" charset="0"/>
              <a:buChar char="•"/>
            </a:pPr>
            <a:r>
              <a:rPr lang="pt-BR" sz="1500" i="1" dirty="0"/>
              <a:t>Art. 5° , inc. II – ser acompanhada de demonstrativo regionalizado do efeito, sobre as receitas e as despesas, decorrentes de isenções, anistias, remissões, subsídios e benefícios de natureza financeira, tributária e creditícia, bem como das medidas de compensação a renúncias de receita e ao aumento de despesas obrigatórias de caráter continuado (consta também do art. 165, § 6o , da CF); </a:t>
            </a:r>
          </a:p>
          <a:p>
            <a:pPr marL="285750" indent="-285750" algn="just">
              <a:buFont typeface="Arial" panose="020B0604020202020204" pitchFamily="34" charset="0"/>
              <a:buChar char="•"/>
            </a:pPr>
            <a:r>
              <a:rPr lang="pt-BR" sz="1500" i="1" dirty="0"/>
              <a:t>Art. 5° , inc. III – conter reserva de contingência nos termos da LDO; </a:t>
            </a:r>
          </a:p>
          <a:p>
            <a:pPr marL="285750" indent="-285750" algn="just">
              <a:buFont typeface="Arial" panose="020B0604020202020204" pitchFamily="34" charset="0"/>
              <a:buChar char="•"/>
            </a:pPr>
            <a:r>
              <a:rPr lang="pt-BR" sz="1500" i="1" dirty="0"/>
              <a:t>Art. 5° , § 1° – conter todas as despesas relativas à dívida pública, mobiliária ou contratual, e as receitas que as atenderão. </a:t>
            </a:r>
          </a:p>
          <a:p>
            <a:pPr marL="285750" indent="-285750" algn="just">
              <a:buFont typeface="Arial" panose="020B0604020202020204" pitchFamily="34" charset="0"/>
              <a:buChar char="•"/>
            </a:pPr>
            <a:r>
              <a:rPr lang="pt-BR" sz="1500" i="1" dirty="0"/>
              <a:t>Art. 5° , § 2° – fazer constar o refinanciamento da dívida pública separadamente na lei orçamentária e na de crédito adicional;</a:t>
            </a:r>
          </a:p>
          <a:p>
            <a:pPr marL="285750" indent="-285750" algn="just">
              <a:buFont typeface="Arial" panose="020B0604020202020204" pitchFamily="34" charset="0"/>
              <a:buChar char="•"/>
            </a:pPr>
            <a:r>
              <a:rPr lang="pt-BR" sz="1500" i="1" dirty="0"/>
              <a:t>Art. 5° , § 4° – vedada a consignação, na LOA, de crédito com finalidade imprecisa ou com dotação ilimitada; </a:t>
            </a:r>
          </a:p>
          <a:p>
            <a:pPr marL="285750" indent="-285750" algn="just">
              <a:buFont typeface="Arial" panose="020B0604020202020204" pitchFamily="34" charset="0"/>
              <a:buChar char="•"/>
            </a:pPr>
            <a:r>
              <a:rPr lang="pt-BR" sz="1500" i="1" dirty="0"/>
              <a:t>Art. 5° , § 5° – a LOA não consignará dotação para investimento com duração superior a um exercício financeiro que não esteja previsto no PPA ou em lei que autorize a sua inclusão, conforme disposto no § 1o do art. 167 da CF; </a:t>
            </a:r>
          </a:p>
          <a:p>
            <a:pPr marL="285750" indent="-285750" algn="just">
              <a:buFont typeface="Arial" panose="020B0604020202020204" pitchFamily="34" charset="0"/>
              <a:buChar char="•"/>
            </a:pPr>
            <a:r>
              <a:rPr lang="pt-BR" sz="1500" i="1" dirty="0"/>
              <a:t>Art. 12, caput – as previsões de receita observarão as normas técnicas e legais, considerarão os efeitos das alterações na legislação, da variação do índice de preços, do crescimento econômico ou de qualquer outro fator relevante e serão acompanhadas de demonstrativo de sua evolução nos últimos três anos, da projeção para os dois seguintes àquele a que se referirem e da metodologia de cálculo e premissas utilizadas; </a:t>
            </a:r>
          </a:p>
          <a:p>
            <a:pPr marL="285750" indent="-285750" algn="just">
              <a:buFont typeface="Arial" panose="020B0604020202020204" pitchFamily="34" charset="0"/>
              <a:buChar char="•"/>
            </a:pPr>
            <a:r>
              <a:rPr lang="pt-BR" sz="1500" i="1" dirty="0"/>
              <a:t>Art. 12, </a:t>
            </a:r>
            <a:r>
              <a:rPr lang="pt-BR" sz="1500" i="1"/>
              <a:t>§ 3° </a:t>
            </a:r>
            <a:r>
              <a:rPr lang="pt-BR" sz="1500" i="1" dirty="0"/>
              <a:t>– o Poder Executivo deverá colocar à disposição dos demais Poderes e do Ministério Público, no mínimo trinta dias antes do prazo final para encaminhamento de suas propostas orçamentárias, os estudos e as estimativas das receitas para o exercício subsequente, inclusive da corrente líquida, e as respectivas memórias de cálculo. </a:t>
            </a:r>
          </a:p>
          <a:p>
            <a:endParaRPr lang="pt-BR" dirty="0"/>
          </a:p>
          <a:p>
            <a:endParaRPr lang="pt-BR" dirty="0"/>
          </a:p>
          <a:p>
            <a:endParaRPr lang="pt-BR" dirty="0"/>
          </a:p>
          <a:p>
            <a:endParaRPr lang="pt-BR" dirty="0"/>
          </a:p>
          <a:p>
            <a:endParaRPr lang="pt-BR"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Shape 60"/>
        <p:cNvGrpSpPr/>
        <p:nvPr/>
      </p:nvGrpSpPr>
      <p:grpSpPr>
        <a:xfrm>
          <a:off x="0" y="0"/>
          <a:ext cx="0" cy="0"/>
          <a:chOff x="0" y="0"/>
          <a:chExt cx="0" cy="0"/>
        </a:xfrm>
      </p:grpSpPr>
      <p:pic>
        <p:nvPicPr>
          <p:cNvPr id="61" name="Google Shape;61;p14"/>
          <p:cNvPicPr preferRelativeResize="0"/>
          <p:nvPr/>
        </p:nvPicPr>
        <p:blipFill>
          <a:blip r:embed="rId3"/>
          <a:stretch>
            <a:fillRect/>
          </a:stretch>
        </p:blipFill>
        <p:spPr>
          <a:xfrm>
            <a:off x="0" y="0"/>
            <a:ext cx="12191987" cy="6858000"/>
          </a:xfrm>
          <a:prstGeom prst="rect">
            <a:avLst/>
          </a:prstGeom>
          <a:noFill/>
          <a:ln>
            <a:noFill/>
          </a:ln>
        </p:spPr>
      </p:pic>
      <p:sp>
        <p:nvSpPr>
          <p:cNvPr id="3" name="CaixaDeTexto 2">
            <a:extLst>
              <a:ext uri="{FF2B5EF4-FFF2-40B4-BE49-F238E27FC236}">
                <a16:creationId xmlns:a16="http://schemas.microsoft.com/office/drawing/2014/main" id="{213B2592-C1B3-49A4-DBAC-E4B56AE59E3B}"/>
              </a:ext>
            </a:extLst>
          </p:cNvPr>
          <p:cNvSpPr txBox="1"/>
          <p:nvPr/>
        </p:nvSpPr>
        <p:spPr>
          <a:xfrm>
            <a:off x="348792" y="245745"/>
            <a:ext cx="11340445" cy="5909310"/>
          </a:xfrm>
          <a:prstGeom prst="rect">
            <a:avLst/>
          </a:prstGeom>
          <a:noFill/>
        </p:spPr>
        <p:txBody>
          <a:bodyPr wrap="square">
            <a:spAutoFit/>
          </a:bodyPr>
          <a:lstStyle/>
          <a:p>
            <a:pPr algn="ctr"/>
            <a:r>
              <a:rPr lang="pt-BR" sz="2400" b="1" u="sng" dirty="0">
                <a:solidFill>
                  <a:srgbClr val="0563C1"/>
                </a:solidFill>
                <a:latin typeface="Arial Black" panose="020B0A04020102020204" pitchFamily="34" charset="0"/>
                <a:cs typeface="Arial" panose="020B0604020202020204" pitchFamily="34" charset="0"/>
                <a:sym typeface="+mn-ea"/>
              </a:rPr>
              <a:t>CONTROLE INTERNO MUNICIPAL </a:t>
            </a:r>
            <a:r>
              <a:rPr lang="pt-BR" sz="2400" b="1" u="sng" dirty="0">
                <a:solidFill>
                  <a:srgbClr val="0563C1"/>
                </a:solidFill>
                <a:latin typeface="Arial" panose="020B0604020202020204" pitchFamily="34" charset="0"/>
                <a:cs typeface="Arial" panose="020B0604020202020204" pitchFamily="34" charset="0"/>
                <a:sym typeface="+mn-ea"/>
              </a:rPr>
              <a:t>- </a:t>
            </a:r>
            <a:r>
              <a:rPr lang="pt-BR" sz="2400" b="1" u="sng" dirty="0">
                <a:solidFill>
                  <a:srgbClr val="0563C1"/>
                </a:solidFill>
                <a:latin typeface="Arial Black" panose="020B0A04020102020204" pitchFamily="34" charset="0"/>
                <a:cs typeface="Arial" panose="020B0604020202020204" pitchFamily="34" charset="0"/>
                <a:sym typeface="+mn-ea"/>
              </a:rPr>
              <a:t>O Controle das Finanças</a:t>
            </a:r>
          </a:p>
          <a:p>
            <a:pPr algn="ctr"/>
            <a:endParaRPr lang="pt-BR" sz="2400" b="1" u="sng" dirty="0">
              <a:solidFill>
                <a:srgbClr val="0563C1"/>
              </a:solidFill>
              <a:latin typeface="Arial Black" panose="020B0A04020102020204" pitchFamily="34" charset="0"/>
              <a:cs typeface="Arial" panose="020B0604020202020204" pitchFamily="34" charset="0"/>
              <a:sym typeface="+mn-ea"/>
            </a:endParaRPr>
          </a:p>
          <a:p>
            <a:r>
              <a:rPr lang="pt-BR" sz="2400" b="1" dirty="0">
                <a:solidFill>
                  <a:schemeClr val="accent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sym typeface="+mn-ea"/>
              </a:rPr>
              <a:t>7.7.  PLANEJAMENTO ORÇAMENTÁRIO</a:t>
            </a:r>
          </a:p>
          <a:p>
            <a:pPr algn="just"/>
            <a:endParaRPr lang="pt-BR" sz="1800" dirty="0"/>
          </a:p>
          <a:p>
            <a:pPr algn="just"/>
            <a:r>
              <a:rPr lang="pt-BR" sz="1800" b="1" dirty="0">
                <a:latin typeface="Arial" panose="020B0604020202020204" pitchFamily="34" charset="0"/>
                <a:cs typeface="Arial" panose="020B0604020202020204" pitchFamily="34" charset="0"/>
              </a:rPr>
              <a:t>Em que situações é possível apresentar emendas e/ou modificações ao projeto de lei do orçamento – LOA? </a:t>
            </a:r>
          </a:p>
          <a:p>
            <a:pPr marL="285750" indent="-285750" algn="just">
              <a:buFont typeface="Arial" panose="020B0604020202020204" pitchFamily="34" charset="0"/>
              <a:buChar char="•"/>
            </a:pPr>
            <a:r>
              <a:rPr lang="pt-BR" sz="1800" dirty="0">
                <a:latin typeface="Arial" panose="020B0604020202020204" pitchFamily="34" charset="0"/>
                <a:cs typeface="Arial" panose="020B0604020202020204" pitchFamily="34" charset="0"/>
              </a:rPr>
              <a:t>O texto constitucional determina que as emendas serão apresentadas na Comissão mista, que sobre elas emitirá parecer (art. 166, § 2° , CF). </a:t>
            </a:r>
          </a:p>
          <a:p>
            <a:pPr algn="just"/>
            <a:endParaRPr lang="pt-BR" sz="1800" dirty="0">
              <a:latin typeface="Arial" panose="020B0604020202020204" pitchFamily="34" charset="0"/>
              <a:cs typeface="Arial" panose="020B0604020202020204" pitchFamily="34" charset="0"/>
            </a:endParaRPr>
          </a:p>
          <a:p>
            <a:pPr marL="285750" indent="-285750" algn="just">
              <a:buFont typeface="Arial" panose="020B0604020202020204" pitchFamily="34" charset="0"/>
              <a:buChar char="•"/>
            </a:pPr>
            <a:r>
              <a:rPr lang="pt-BR" sz="1800" dirty="0">
                <a:latin typeface="Arial" panose="020B0604020202020204" pitchFamily="34" charset="0"/>
                <a:cs typeface="Arial" panose="020B0604020202020204" pitchFamily="34" charset="0"/>
              </a:rPr>
              <a:t>Por simetria, considerando que o Poder Legislativo nos Municípios é unicameral, as emendas serão apresentadas na respectiva Comissão. </a:t>
            </a:r>
          </a:p>
          <a:p>
            <a:pPr algn="just"/>
            <a:endParaRPr lang="pt-BR" sz="1800" dirty="0">
              <a:latin typeface="Arial" panose="020B0604020202020204" pitchFamily="34" charset="0"/>
              <a:cs typeface="Arial" panose="020B0604020202020204" pitchFamily="34" charset="0"/>
            </a:endParaRPr>
          </a:p>
          <a:p>
            <a:pPr marL="285750" indent="-285750" algn="just">
              <a:buFont typeface="Arial" panose="020B0604020202020204" pitchFamily="34" charset="0"/>
              <a:buChar char="•"/>
            </a:pPr>
            <a:r>
              <a:rPr lang="pt-BR" sz="1800" dirty="0">
                <a:latin typeface="Arial" panose="020B0604020202020204" pitchFamily="34" charset="0"/>
                <a:cs typeface="Arial" panose="020B0604020202020204" pitchFamily="34" charset="0"/>
              </a:rPr>
              <a:t>A proposição de modificações ao Projeto de Lei, remetidas através do chefe do Poder Executivo, são permitidas enquanto não iniciada a votação na Comissão, da parte cuja alteração é proposta (art. 166, § 5° , CF). Também devem ser consideradas as exigências para modificações, como a compatibilidade, e as vedações do art. 63, inc. I, e do art. 166, § 3° , inc. I, e § 4° , da CF. </a:t>
            </a:r>
          </a:p>
          <a:p>
            <a:pPr marL="285750" indent="-285750" algn="just">
              <a:buFont typeface="Arial" panose="020B0604020202020204" pitchFamily="34" charset="0"/>
              <a:buChar char="•"/>
            </a:pPr>
            <a:r>
              <a:rPr lang="pt-BR" sz="1800" dirty="0">
                <a:latin typeface="Arial" panose="020B0604020202020204" pitchFamily="34" charset="0"/>
                <a:cs typeface="Arial" panose="020B0604020202020204" pitchFamily="34" charset="0"/>
              </a:rPr>
              <a:t>Estabelece o § 3° que as emendas somente podem ser aprovadas caso: </a:t>
            </a:r>
          </a:p>
          <a:p>
            <a:pPr algn="just"/>
            <a:r>
              <a:rPr lang="pt-BR" dirty="0">
                <a:latin typeface="Arial" panose="020B0604020202020204" pitchFamily="34" charset="0"/>
                <a:cs typeface="Arial" panose="020B0604020202020204" pitchFamily="34" charset="0"/>
              </a:rPr>
              <a:t>     </a:t>
            </a:r>
            <a:r>
              <a:rPr lang="pt-BR" sz="1800" dirty="0">
                <a:latin typeface="Arial" panose="020B0604020202020204" pitchFamily="34" charset="0"/>
                <a:cs typeface="Arial" panose="020B0604020202020204" pitchFamily="34" charset="0"/>
              </a:rPr>
              <a:t>I. sejam compatíveis com o PPA e a LDO; </a:t>
            </a:r>
          </a:p>
          <a:p>
            <a:pPr algn="just"/>
            <a:r>
              <a:rPr lang="pt-BR" dirty="0">
                <a:latin typeface="Arial" panose="020B0604020202020204" pitchFamily="34" charset="0"/>
                <a:cs typeface="Arial" panose="020B0604020202020204" pitchFamily="34" charset="0"/>
              </a:rPr>
              <a:t>     </a:t>
            </a:r>
            <a:r>
              <a:rPr lang="pt-BR" sz="1800" dirty="0">
                <a:latin typeface="Arial" panose="020B0604020202020204" pitchFamily="34" charset="0"/>
                <a:cs typeface="Arial" panose="020B0604020202020204" pitchFamily="34" charset="0"/>
              </a:rPr>
              <a:t>II. indiquem os recursos por anulação de despesa, exceto: a) pessoal e encargos; b) dívida. </a:t>
            </a:r>
          </a:p>
          <a:p>
            <a:endParaRPr lang="pt-BR"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Shape 60"/>
        <p:cNvGrpSpPr/>
        <p:nvPr/>
      </p:nvGrpSpPr>
      <p:grpSpPr>
        <a:xfrm>
          <a:off x="0" y="0"/>
          <a:ext cx="0" cy="0"/>
          <a:chOff x="0" y="0"/>
          <a:chExt cx="0" cy="0"/>
        </a:xfrm>
      </p:grpSpPr>
      <p:pic>
        <p:nvPicPr>
          <p:cNvPr id="61" name="Google Shape;61;p14"/>
          <p:cNvPicPr preferRelativeResize="0"/>
          <p:nvPr/>
        </p:nvPicPr>
        <p:blipFill>
          <a:blip r:embed="rId3"/>
          <a:stretch>
            <a:fillRect/>
          </a:stretch>
        </p:blipFill>
        <p:spPr>
          <a:xfrm>
            <a:off x="0" y="0"/>
            <a:ext cx="12191987" cy="6858000"/>
          </a:xfrm>
          <a:prstGeom prst="rect">
            <a:avLst/>
          </a:prstGeom>
          <a:noFill/>
          <a:ln>
            <a:noFill/>
          </a:ln>
        </p:spPr>
      </p:pic>
      <p:sp>
        <p:nvSpPr>
          <p:cNvPr id="3" name="CaixaDeTexto 2">
            <a:extLst>
              <a:ext uri="{FF2B5EF4-FFF2-40B4-BE49-F238E27FC236}">
                <a16:creationId xmlns:a16="http://schemas.microsoft.com/office/drawing/2014/main" id="{673BA866-BFDA-6170-F097-6DBBC99931EF}"/>
              </a:ext>
            </a:extLst>
          </p:cNvPr>
          <p:cNvSpPr txBox="1"/>
          <p:nvPr/>
        </p:nvSpPr>
        <p:spPr>
          <a:xfrm>
            <a:off x="652014" y="148175"/>
            <a:ext cx="10887958" cy="7848302"/>
          </a:xfrm>
          <a:prstGeom prst="rect">
            <a:avLst/>
          </a:prstGeom>
          <a:noFill/>
        </p:spPr>
        <p:txBody>
          <a:bodyPr wrap="square">
            <a:spAutoFit/>
          </a:bodyPr>
          <a:lstStyle/>
          <a:p>
            <a:pPr algn="ctr"/>
            <a:r>
              <a:rPr lang="pt-BR" sz="2400" b="1" u="sng" dirty="0">
                <a:solidFill>
                  <a:srgbClr val="0563C1"/>
                </a:solidFill>
                <a:latin typeface="Arial Black" panose="020B0A04020102020204" pitchFamily="34" charset="0"/>
                <a:cs typeface="Arial" panose="020B0604020202020204" pitchFamily="34" charset="0"/>
                <a:sym typeface="+mn-ea"/>
              </a:rPr>
              <a:t>CONTROLE INTERNO MUNICIPAL </a:t>
            </a:r>
            <a:r>
              <a:rPr lang="pt-BR" sz="2400" b="1" u="sng" dirty="0">
                <a:solidFill>
                  <a:srgbClr val="0563C1"/>
                </a:solidFill>
                <a:latin typeface="Arial" panose="020B0604020202020204" pitchFamily="34" charset="0"/>
                <a:cs typeface="Arial" panose="020B0604020202020204" pitchFamily="34" charset="0"/>
                <a:sym typeface="+mn-ea"/>
              </a:rPr>
              <a:t>- </a:t>
            </a:r>
            <a:r>
              <a:rPr lang="pt-BR" sz="2400" b="1" u="sng" dirty="0">
                <a:solidFill>
                  <a:srgbClr val="0563C1"/>
                </a:solidFill>
                <a:latin typeface="Arial Black" panose="020B0A04020102020204" pitchFamily="34" charset="0"/>
                <a:cs typeface="Arial" panose="020B0604020202020204" pitchFamily="34" charset="0"/>
                <a:sym typeface="+mn-ea"/>
              </a:rPr>
              <a:t>O Controle das Finanças</a:t>
            </a:r>
          </a:p>
          <a:p>
            <a:pPr algn="ctr"/>
            <a:endParaRPr lang="pt-BR" sz="2400" b="1" u="sng" dirty="0">
              <a:solidFill>
                <a:srgbClr val="0563C1"/>
              </a:solidFill>
              <a:latin typeface="Arial Black" panose="020B0A04020102020204" pitchFamily="34" charset="0"/>
              <a:cs typeface="Arial" panose="020B0604020202020204" pitchFamily="34" charset="0"/>
              <a:sym typeface="+mn-ea"/>
            </a:endParaRPr>
          </a:p>
          <a:p>
            <a:r>
              <a:rPr lang="pt-BR" sz="2000" b="1" dirty="0">
                <a:solidFill>
                  <a:schemeClr val="accent2"/>
                </a:solidFill>
                <a:latin typeface="Arial" panose="020B0604020202020204" pitchFamily="34" charset="0"/>
                <a:cs typeface="Arial" panose="020B0604020202020204" pitchFamily="34" charset="0"/>
                <a:sym typeface="+mn-ea"/>
              </a:rPr>
              <a:t>8. O CONTROLE DOS GASTOS PÚBLICOS:</a:t>
            </a:r>
          </a:p>
          <a:p>
            <a:pPr algn="just"/>
            <a:endParaRPr lang="pt-BR" sz="2000" dirty="0">
              <a:latin typeface="Arial" panose="020B0604020202020204" pitchFamily="34" charset="0"/>
              <a:cs typeface="Arial" panose="020B0604020202020204" pitchFamily="34" charset="0"/>
            </a:endParaRPr>
          </a:p>
          <a:p>
            <a:pPr algn="just"/>
            <a:r>
              <a:rPr lang="pt-BR" sz="2000" b="1" dirty="0">
                <a:latin typeface="Arial" panose="020B0604020202020204" pitchFamily="34" charset="0"/>
                <a:cs typeface="Arial" panose="020B0604020202020204" pitchFamily="34" charset="0"/>
              </a:rPr>
              <a:t>Conceito: </a:t>
            </a:r>
            <a:r>
              <a:rPr lang="pt-BR" dirty="0">
                <a:latin typeface="Arial" panose="020B0604020202020204" pitchFamily="34" charset="0"/>
                <a:cs typeface="Arial" panose="020B0604020202020204" pitchFamily="34" charset="0"/>
              </a:rPr>
              <a:t>O controle dos gastos públicos refere-se ao processo de monitoramento e gestão das despesas realizadas pelo governo, visando garantir que os recursos públicos sejam utilizados de forma eficiente, eficaz e transparente. Isso envolve não apenas a redução de custos operacionais, mas também a prevenção de desperdícios e desvios de recursos. </a:t>
            </a:r>
            <a:endParaRPr lang="pt-BR" b="1" u="sng" dirty="0">
              <a:solidFill>
                <a:srgbClr val="0563C1"/>
              </a:solidFill>
              <a:latin typeface="Arial" panose="020B0604020202020204" pitchFamily="34" charset="0"/>
              <a:cs typeface="Arial" panose="020B0604020202020204" pitchFamily="34" charset="0"/>
              <a:sym typeface="+mn-ea"/>
            </a:endParaRPr>
          </a:p>
          <a:p>
            <a:pPr algn="just"/>
            <a:endParaRPr lang="pt-BR" sz="2000" b="1" u="sng" dirty="0">
              <a:solidFill>
                <a:srgbClr val="0563C1"/>
              </a:solidFill>
              <a:latin typeface="Arial" panose="020B0604020202020204" pitchFamily="34" charset="0"/>
              <a:cs typeface="Arial" panose="020B0604020202020204" pitchFamily="34" charset="0"/>
              <a:sym typeface="+mn-ea"/>
            </a:endParaRPr>
          </a:p>
          <a:p>
            <a:pPr algn="just"/>
            <a:r>
              <a:rPr lang="pt-BR" sz="2000" b="1" dirty="0">
                <a:latin typeface="Arial" panose="020B0604020202020204" pitchFamily="34" charset="0"/>
                <a:cs typeface="Arial" panose="020B0604020202020204" pitchFamily="34" charset="0"/>
              </a:rPr>
              <a:t>Importância do Controle de Gastos Públicos:</a:t>
            </a:r>
          </a:p>
          <a:p>
            <a:pPr algn="just"/>
            <a:endParaRPr lang="pt-BR" sz="2000" b="1" dirty="0">
              <a:latin typeface="Arial" panose="020B0604020202020204" pitchFamily="34" charset="0"/>
              <a:cs typeface="Arial" panose="020B0604020202020204" pitchFamily="34" charset="0"/>
            </a:endParaRPr>
          </a:p>
          <a:p>
            <a:pPr algn="just"/>
            <a:r>
              <a:rPr lang="pt-BR" b="1" dirty="0"/>
              <a:t>Sustentabilidade Fiscal: </a:t>
            </a:r>
            <a:r>
              <a:rPr lang="pt-BR" dirty="0"/>
              <a:t>O controle eficaz dos gastos públicos é crucial para a saúde financeira do governo, permitindo que ele cumpra suas obrigações, invista em áreas prioritárias e evite o endividamento excessivo. </a:t>
            </a:r>
          </a:p>
          <a:p>
            <a:pPr algn="just"/>
            <a:r>
              <a:rPr lang="pt-BR" b="1" dirty="0"/>
              <a:t>Eficiência na Prestação de Serviços: </a:t>
            </a:r>
            <a:r>
              <a:rPr lang="pt-BR" dirty="0"/>
              <a:t>Ao otimizar a utilização dos recursos, o controle de gastos públicos contribui para a melhoria da qualidade dos serviços prestados à população, como saúde, educação e infraestrutura. </a:t>
            </a:r>
          </a:p>
          <a:p>
            <a:pPr algn="just"/>
            <a:r>
              <a:rPr lang="pt-BR" b="1" dirty="0"/>
              <a:t>Transparência e Confiança: </a:t>
            </a:r>
            <a:r>
              <a:rPr lang="pt-BR" dirty="0"/>
              <a:t>A gestão transparente dos gastos públicos fortalece a confiança da sociedade na administração pública, incentivando a participação cidadã e a cobrança por resultados. </a:t>
            </a:r>
          </a:p>
          <a:p>
            <a:pPr algn="just"/>
            <a:r>
              <a:rPr lang="pt-BR" b="1" dirty="0"/>
              <a:t>Prevenção de Corrupção: </a:t>
            </a:r>
            <a:r>
              <a:rPr lang="pt-BR" dirty="0"/>
              <a:t>O controle eficaz dos gastos públicos dificulta a ocorrência de fraudes, desvios e corrupção, garantindo que o dinheiro público seja usado em benefício da sociedade. </a:t>
            </a:r>
          </a:p>
          <a:p>
            <a:pPr algn="just"/>
            <a:endParaRPr lang="pt-BR" sz="2000" b="1" u="sng" dirty="0">
              <a:solidFill>
                <a:srgbClr val="0563C1"/>
              </a:solidFill>
              <a:latin typeface="Arial" panose="020B0604020202020204" pitchFamily="34" charset="0"/>
              <a:cs typeface="Arial" panose="020B0604020202020204" pitchFamily="34" charset="0"/>
              <a:sym typeface="+mn-ea"/>
            </a:endParaRPr>
          </a:p>
          <a:p>
            <a:pPr algn="ctr"/>
            <a:endParaRPr lang="pt-BR" sz="2400" b="1" u="sng" dirty="0">
              <a:solidFill>
                <a:srgbClr val="0563C1"/>
              </a:solidFill>
              <a:latin typeface="Arial Black" panose="020B0A04020102020204" pitchFamily="34" charset="0"/>
              <a:cs typeface="Arial" panose="020B0604020202020204" pitchFamily="34" charset="0"/>
              <a:sym typeface="+mn-ea"/>
            </a:endParaRPr>
          </a:p>
          <a:p>
            <a:pPr algn="ctr"/>
            <a:endParaRPr lang="pt-BR" sz="2400" b="1" u="sng" dirty="0">
              <a:solidFill>
                <a:srgbClr val="0563C1"/>
              </a:solidFill>
              <a:latin typeface="Arial Black" panose="020B0A04020102020204" pitchFamily="34" charset="0"/>
              <a:cs typeface="Arial" panose="020B0604020202020204" pitchFamily="34" charset="0"/>
              <a:sym typeface="+mn-ea"/>
            </a:endParaRPr>
          </a:p>
          <a:p>
            <a:pPr algn="ctr"/>
            <a:endParaRPr lang="pt-BR" sz="2400" b="1" u="sng" dirty="0">
              <a:solidFill>
                <a:srgbClr val="0563C1"/>
              </a:solidFill>
              <a:latin typeface="Arial Black" panose="020B0A04020102020204" pitchFamily="34" charset="0"/>
              <a:cs typeface="Arial" panose="020B0604020202020204" pitchFamily="34" charset="0"/>
              <a:sym typeface="+mn-ea"/>
            </a:endParaRPr>
          </a:p>
          <a:p>
            <a:pPr algn="ctr"/>
            <a:endParaRPr lang="pt-BR" sz="2400" b="1" u="sng" dirty="0">
              <a:solidFill>
                <a:srgbClr val="0563C1"/>
              </a:solidFill>
              <a:latin typeface="Arial Black" panose="020B0A04020102020204" pitchFamily="34" charset="0"/>
              <a:cs typeface="Arial" panose="020B0604020202020204" pitchFamily="34" charset="0"/>
              <a:sym typeface="+mn-ea"/>
            </a:endParaRPr>
          </a:p>
          <a:p>
            <a:pPr algn="ctr"/>
            <a:endParaRPr lang="pt-BR" sz="2400" b="1" u="sng" dirty="0">
              <a:solidFill>
                <a:srgbClr val="0563C1"/>
              </a:solidFill>
              <a:latin typeface="Arial Black" panose="020B0A04020102020204" pitchFamily="34" charset="0"/>
              <a:cs typeface="Arial" panose="020B0604020202020204" pitchFamily="34" charset="0"/>
              <a:sym typeface="+mn-ea"/>
            </a:endParaRP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Shape 60"/>
        <p:cNvGrpSpPr/>
        <p:nvPr/>
      </p:nvGrpSpPr>
      <p:grpSpPr>
        <a:xfrm>
          <a:off x="0" y="0"/>
          <a:ext cx="0" cy="0"/>
          <a:chOff x="0" y="0"/>
          <a:chExt cx="0" cy="0"/>
        </a:xfrm>
      </p:grpSpPr>
      <p:pic>
        <p:nvPicPr>
          <p:cNvPr id="61" name="Google Shape;61;p14"/>
          <p:cNvPicPr preferRelativeResize="0"/>
          <p:nvPr/>
        </p:nvPicPr>
        <p:blipFill>
          <a:blip r:embed="rId3"/>
          <a:stretch>
            <a:fillRect/>
          </a:stretch>
        </p:blipFill>
        <p:spPr>
          <a:xfrm>
            <a:off x="0" y="0"/>
            <a:ext cx="12191987" cy="6858000"/>
          </a:xfrm>
          <a:prstGeom prst="rect">
            <a:avLst/>
          </a:prstGeom>
          <a:noFill/>
          <a:ln>
            <a:noFill/>
          </a:ln>
        </p:spPr>
      </p:pic>
      <p:sp>
        <p:nvSpPr>
          <p:cNvPr id="3" name="CaixaDeTexto 2">
            <a:extLst>
              <a:ext uri="{FF2B5EF4-FFF2-40B4-BE49-F238E27FC236}">
                <a16:creationId xmlns:a16="http://schemas.microsoft.com/office/drawing/2014/main" id="{ADB4A420-2675-2DF5-A3FE-81BE0700E2F6}"/>
              </a:ext>
            </a:extLst>
          </p:cNvPr>
          <p:cNvSpPr txBox="1"/>
          <p:nvPr/>
        </p:nvSpPr>
        <p:spPr>
          <a:xfrm>
            <a:off x="311085" y="118084"/>
            <a:ext cx="11349872" cy="8217634"/>
          </a:xfrm>
          <a:prstGeom prst="rect">
            <a:avLst/>
          </a:prstGeom>
          <a:noFill/>
        </p:spPr>
        <p:txBody>
          <a:bodyPr wrap="square">
            <a:spAutoFit/>
          </a:bodyPr>
          <a:lstStyle/>
          <a:p>
            <a:pPr algn="ctr"/>
            <a:r>
              <a:rPr lang="pt-BR" sz="2400" b="1" u="sng" dirty="0">
                <a:solidFill>
                  <a:srgbClr val="0563C1"/>
                </a:solidFill>
                <a:latin typeface="Arial Black" panose="020B0A04020102020204" pitchFamily="34" charset="0"/>
                <a:cs typeface="Arial" panose="020B0604020202020204" pitchFamily="34" charset="0"/>
                <a:sym typeface="+mn-ea"/>
              </a:rPr>
              <a:t>CONTROLE INTERNO MUNICIPAL </a:t>
            </a:r>
            <a:r>
              <a:rPr lang="pt-BR" sz="2400" b="1" u="sng" dirty="0">
                <a:solidFill>
                  <a:srgbClr val="0563C1"/>
                </a:solidFill>
                <a:latin typeface="Arial" panose="020B0604020202020204" pitchFamily="34" charset="0"/>
                <a:cs typeface="Arial" panose="020B0604020202020204" pitchFamily="34" charset="0"/>
                <a:sym typeface="+mn-ea"/>
              </a:rPr>
              <a:t>- </a:t>
            </a:r>
            <a:r>
              <a:rPr lang="pt-BR" sz="2400" b="1" u="sng" dirty="0">
                <a:solidFill>
                  <a:srgbClr val="0563C1"/>
                </a:solidFill>
                <a:latin typeface="Arial Black" panose="020B0A04020102020204" pitchFamily="34" charset="0"/>
                <a:cs typeface="Arial" panose="020B0604020202020204" pitchFamily="34" charset="0"/>
                <a:sym typeface="+mn-ea"/>
              </a:rPr>
              <a:t>O Controle das Finanças</a:t>
            </a:r>
          </a:p>
          <a:p>
            <a:pPr algn="ctr"/>
            <a:endParaRPr lang="pt-BR" sz="2400" b="1" u="sng" dirty="0">
              <a:solidFill>
                <a:srgbClr val="0563C1"/>
              </a:solidFill>
              <a:latin typeface="Arial Black" panose="020B0A04020102020204" pitchFamily="34" charset="0"/>
              <a:cs typeface="Arial" panose="020B0604020202020204" pitchFamily="34" charset="0"/>
              <a:sym typeface="+mn-ea"/>
            </a:endParaRPr>
          </a:p>
          <a:p>
            <a:r>
              <a:rPr lang="pt-BR" sz="2400" b="1" u="sng" dirty="0">
                <a:solidFill>
                  <a:srgbClr val="FF0000"/>
                </a:solidFill>
                <a:latin typeface="Arial" panose="020B0604020202020204" pitchFamily="34" charset="0"/>
                <a:cs typeface="Arial" panose="020B0604020202020204" pitchFamily="34" charset="0"/>
                <a:sym typeface="+mn-ea"/>
              </a:rPr>
              <a:t>9.TRANSPARÊNCIA PÚBLICA</a:t>
            </a:r>
          </a:p>
          <a:p>
            <a:pPr algn="ctr"/>
            <a:endParaRPr lang="pt-BR" sz="2400" b="1" u="sng" dirty="0">
              <a:solidFill>
                <a:srgbClr val="0563C1"/>
              </a:solidFill>
              <a:latin typeface="Arial Black" panose="020B0A04020102020204" pitchFamily="34" charset="0"/>
              <a:cs typeface="Arial" panose="020B0604020202020204" pitchFamily="34" charset="0"/>
              <a:sym typeface="+mn-ea"/>
            </a:endParaRPr>
          </a:p>
          <a:p>
            <a:pPr algn="just"/>
            <a:r>
              <a:rPr lang="pt-BR" sz="2000" b="1" dirty="0"/>
              <a:t>CONCEITO: </a:t>
            </a:r>
            <a:r>
              <a:rPr lang="pt-BR" sz="1900" dirty="0"/>
              <a:t>Transparência pública refere-se ao princípio e à prática de tornar as ações, decisões e informações da administração pública acessíveis e compreensíveis ao público. Isso envolve a divulgação proativa de informações relevantes, como gastos públicos, dados sobre programas e políticas, e processos decisórios, permitindo que os cidadãos acompanhem e fiscalizem o governo. O objetivo é promover a confiança, a responsabilidade e a participação social na gestão pública. </a:t>
            </a:r>
            <a:endParaRPr lang="pt-BR" sz="1900" b="1" u="sng" dirty="0">
              <a:solidFill>
                <a:srgbClr val="0563C1"/>
              </a:solidFill>
              <a:latin typeface="Arial Black" panose="020B0A04020102020204" pitchFamily="34" charset="0"/>
              <a:cs typeface="Arial" panose="020B0604020202020204" pitchFamily="34" charset="0"/>
              <a:sym typeface="+mn-ea"/>
            </a:endParaRPr>
          </a:p>
          <a:p>
            <a:pPr algn="ctr"/>
            <a:r>
              <a:rPr lang="pt-BR" b="1" i="1" dirty="0"/>
              <a:t>A Lei de Acesso à Informação (LAI), Lei nº 12.527/2011, garante o direito de acesso à informação pública no Brasil. </a:t>
            </a:r>
          </a:p>
          <a:p>
            <a:pPr algn="ctr"/>
            <a:endParaRPr lang="pt-BR" sz="2400" b="1" i="1" u="sng" dirty="0">
              <a:solidFill>
                <a:srgbClr val="0563C1"/>
              </a:solidFill>
              <a:latin typeface="Arial Black" panose="020B0A04020102020204" pitchFamily="34" charset="0"/>
              <a:cs typeface="Arial" panose="020B0604020202020204" pitchFamily="34" charset="0"/>
              <a:sym typeface="+mn-ea"/>
            </a:endParaRPr>
          </a:p>
          <a:p>
            <a:r>
              <a:rPr lang="pt-BR" sz="2000" b="1" dirty="0"/>
              <a:t>Exemplos de Transparência Pública:</a:t>
            </a:r>
          </a:p>
          <a:p>
            <a:pPr marL="342900" indent="-342900" algn="just" fontAlgn="ctr">
              <a:buFont typeface="Arial" panose="020B0604020202020204" pitchFamily="34" charset="0"/>
              <a:buChar char="•"/>
            </a:pPr>
            <a:r>
              <a:rPr lang="pt-BR" sz="1900" dirty="0"/>
              <a:t>O Portal da Transparência do Governo Federal é uma ferramenta que disponibiliza dados sobre despesas, sanções, ações e programas, além de permitir a realização de pedidos de informação. </a:t>
            </a:r>
          </a:p>
          <a:p>
            <a:pPr marL="342900" indent="-342900" algn="just" fontAlgn="ctr">
              <a:buFont typeface="Arial" panose="020B0604020202020204" pitchFamily="34" charset="0"/>
              <a:buChar char="•"/>
            </a:pPr>
            <a:r>
              <a:rPr lang="pt-BR" sz="1900" dirty="0"/>
              <a:t>O Programa Nacional de Transparência Pública (PNTP) avalia o grau de transparência das entidades públicas, com base em critérios estabelecidos pela Associação dos Membros dos Tribunais de Contas do Brasil. </a:t>
            </a:r>
          </a:p>
          <a:p>
            <a:pPr marL="342900" indent="-342900" algn="just">
              <a:buFont typeface="Arial" panose="020B0604020202020204" pitchFamily="34" charset="0"/>
              <a:buChar char="•"/>
            </a:pPr>
            <a:r>
              <a:rPr lang="pt-BR" sz="1900" dirty="0"/>
              <a:t>Estados e municípios também possuem seus próprios portais da transparência, como o do Governo do Paraná. </a:t>
            </a:r>
          </a:p>
          <a:p>
            <a:pPr algn="just"/>
            <a:endParaRPr lang="pt-BR" sz="2000" b="1" u="sng" dirty="0">
              <a:solidFill>
                <a:srgbClr val="0563C1"/>
              </a:solidFill>
              <a:latin typeface="Arial Black" panose="020B0A04020102020204" pitchFamily="34" charset="0"/>
              <a:cs typeface="Arial" panose="020B0604020202020204" pitchFamily="34" charset="0"/>
              <a:sym typeface="+mn-ea"/>
            </a:endParaRPr>
          </a:p>
          <a:p>
            <a:pPr algn="just"/>
            <a:endParaRPr lang="pt-BR" sz="2000" b="1" u="sng" dirty="0">
              <a:solidFill>
                <a:srgbClr val="0563C1"/>
              </a:solidFill>
              <a:latin typeface="Arial Black" panose="020B0A04020102020204" pitchFamily="34" charset="0"/>
              <a:cs typeface="Arial" panose="020B0604020202020204" pitchFamily="34" charset="0"/>
              <a:sym typeface="+mn-ea"/>
            </a:endParaRPr>
          </a:p>
          <a:p>
            <a:pPr algn="ctr"/>
            <a:endParaRPr lang="pt-BR" sz="2400" b="1" u="sng" dirty="0">
              <a:solidFill>
                <a:srgbClr val="0563C1"/>
              </a:solidFill>
              <a:latin typeface="Arial Black" panose="020B0A04020102020204" pitchFamily="34" charset="0"/>
              <a:cs typeface="Arial" panose="020B0604020202020204" pitchFamily="34" charset="0"/>
              <a:sym typeface="+mn-ea"/>
            </a:endParaRPr>
          </a:p>
          <a:p>
            <a:pPr algn="ctr"/>
            <a:endParaRPr lang="pt-BR" sz="2400" b="1" u="sng" dirty="0">
              <a:solidFill>
                <a:srgbClr val="0563C1"/>
              </a:solidFill>
              <a:latin typeface="Arial Black" panose="020B0A04020102020204" pitchFamily="34" charset="0"/>
              <a:cs typeface="Arial" panose="020B0604020202020204" pitchFamily="34" charset="0"/>
              <a:sym typeface="+mn-ea"/>
            </a:endParaRPr>
          </a:p>
          <a:p>
            <a:pPr algn="ctr"/>
            <a:endParaRPr lang="pt-BR" sz="2400" b="1" u="sng" dirty="0">
              <a:solidFill>
                <a:srgbClr val="0563C1"/>
              </a:solidFill>
              <a:latin typeface="Arial Black" panose="020B0A04020102020204" pitchFamily="34" charset="0"/>
              <a:cs typeface="Arial" panose="020B0604020202020204" pitchFamily="34" charset="0"/>
              <a:sym typeface="+mn-ea"/>
            </a:endParaRPr>
          </a:p>
          <a:p>
            <a:pPr algn="ctr"/>
            <a:endParaRPr lang="pt-BR" sz="2400" b="1" u="sng" dirty="0">
              <a:solidFill>
                <a:srgbClr val="0563C1"/>
              </a:solidFill>
              <a:latin typeface="Arial Black" panose="020B0A04020102020204" pitchFamily="34" charset="0"/>
              <a:cs typeface="Arial" panose="020B0604020202020204" pitchFamily="34" charset="0"/>
              <a:sym typeface="+mn-ea"/>
            </a:endParaRPr>
          </a:p>
          <a:p>
            <a:pPr algn="ctr"/>
            <a:endParaRPr lang="pt-BR" sz="2400" b="1" u="sng" dirty="0">
              <a:solidFill>
                <a:srgbClr val="0563C1"/>
              </a:solidFill>
              <a:latin typeface="Arial Black" panose="020B0A04020102020204" pitchFamily="34" charset="0"/>
              <a:cs typeface="Arial" panose="020B0604020202020204" pitchFamily="34" charset="0"/>
              <a:sym typeface="+mn-ea"/>
            </a:endParaRP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Shape 60"/>
        <p:cNvGrpSpPr/>
        <p:nvPr/>
      </p:nvGrpSpPr>
      <p:grpSpPr>
        <a:xfrm>
          <a:off x="0" y="0"/>
          <a:ext cx="0" cy="0"/>
          <a:chOff x="0" y="0"/>
          <a:chExt cx="0" cy="0"/>
        </a:xfrm>
      </p:grpSpPr>
      <p:pic>
        <p:nvPicPr>
          <p:cNvPr id="61" name="Google Shape;61;p14"/>
          <p:cNvPicPr preferRelativeResize="0"/>
          <p:nvPr/>
        </p:nvPicPr>
        <p:blipFill>
          <a:blip r:embed="rId3"/>
          <a:stretch>
            <a:fillRect/>
          </a:stretch>
        </p:blipFill>
        <p:spPr>
          <a:xfrm>
            <a:off x="13" y="0"/>
            <a:ext cx="12191987" cy="6858000"/>
          </a:xfrm>
          <a:prstGeom prst="rect">
            <a:avLst/>
          </a:prstGeom>
          <a:noFill/>
          <a:ln>
            <a:noFill/>
          </a:ln>
        </p:spPr>
      </p:pic>
      <p:sp>
        <p:nvSpPr>
          <p:cNvPr id="3" name="CaixaDeTexto 2">
            <a:extLst>
              <a:ext uri="{FF2B5EF4-FFF2-40B4-BE49-F238E27FC236}">
                <a16:creationId xmlns:a16="http://schemas.microsoft.com/office/drawing/2014/main" id="{34666D72-AF8C-10A3-D1A4-83B474E07D02}"/>
              </a:ext>
            </a:extLst>
          </p:cNvPr>
          <p:cNvSpPr txBox="1"/>
          <p:nvPr/>
        </p:nvSpPr>
        <p:spPr>
          <a:xfrm>
            <a:off x="358220" y="174644"/>
            <a:ext cx="11576114" cy="5816977"/>
          </a:xfrm>
          <a:prstGeom prst="rect">
            <a:avLst/>
          </a:prstGeom>
          <a:noFill/>
        </p:spPr>
        <p:txBody>
          <a:bodyPr wrap="square">
            <a:spAutoFit/>
          </a:bodyPr>
          <a:lstStyle/>
          <a:p>
            <a:pPr algn="ctr"/>
            <a:r>
              <a:rPr lang="pt-BR" sz="2400" b="1" u="sng" dirty="0">
                <a:solidFill>
                  <a:srgbClr val="0563C1"/>
                </a:solidFill>
                <a:latin typeface="Arial Black" panose="020B0A04020102020204" pitchFamily="34" charset="0"/>
                <a:cs typeface="Arial" panose="020B0604020202020204" pitchFamily="34" charset="0"/>
                <a:sym typeface="+mn-ea"/>
              </a:rPr>
              <a:t>CONTROLE INTERNO MUNICIPAL </a:t>
            </a:r>
            <a:r>
              <a:rPr lang="pt-BR" sz="2400" b="1" u="sng" dirty="0">
                <a:solidFill>
                  <a:srgbClr val="0563C1"/>
                </a:solidFill>
                <a:latin typeface="Arial" panose="020B0604020202020204" pitchFamily="34" charset="0"/>
                <a:cs typeface="Arial" panose="020B0604020202020204" pitchFamily="34" charset="0"/>
                <a:sym typeface="+mn-ea"/>
              </a:rPr>
              <a:t>- </a:t>
            </a:r>
            <a:r>
              <a:rPr lang="pt-BR" sz="2400" b="1" u="sng" dirty="0">
                <a:solidFill>
                  <a:srgbClr val="0563C1"/>
                </a:solidFill>
                <a:latin typeface="Arial Black" panose="020B0A04020102020204" pitchFamily="34" charset="0"/>
                <a:cs typeface="Arial" panose="020B0604020202020204" pitchFamily="34" charset="0"/>
                <a:sym typeface="+mn-ea"/>
              </a:rPr>
              <a:t>O Controle das Finanças</a:t>
            </a:r>
          </a:p>
          <a:p>
            <a:pPr algn="ctr"/>
            <a:endParaRPr lang="pt-BR" sz="2000" b="1" u="sng" dirty="0">
              <a:solidFill>
                <a:srgbClr val="0563C1"/>
              </a:solidFill>
              <a:latin typeface="Arial Black" panose="020B0A04020102020204" pitchFamily="34" charset="0"/>
              <a:cs typeface="Arial" panose="020B0604020202020204" pitchFamily="34" charset="0"/>
              <a:sym typeface="+mn-ea"/>
            </a:endParaRPr>
          </a:p>
          <a:p>
            <a:r>
              <a:rPr lang="pt-BR" sz="2000" b="1" dirty="0">
                <a:solidFill>
                  <a:schemeClr val="accent2"/>
                </a:solidFill>
                <a:latin typeface="Arial" panose="020B0604020202020204" pitchFamily="34" charset="0"/>
                <a:cs typeface="Arial" panose="020B0604020202020204" pitchFamily="34" charset="0"/>
                <a:sym typeface="+mn-ea"/>
              </a:rPr>
              <a:t>10. PRESTAÇÃO DE CONTAS:</a:t>
            </a:r>
          </a:p>
          <a:p>
            <a:pPr algn="ctr"/>
            <a:endParaRPr lang="pt-BR" sz="2400" b="1" u="sng" dirty="0">
              <a:solidFill>
                <a:srgbClr val="0563C1"/>
              </a:solidFill>
              <a:latin typeface="Arial Black" panose="020B0A04020102020204" pitchFamily="34" charset="0"/>
              <a:cs typeface="Arial" panose="020B0604020202020204" pitchFamily="34" charset="0"/>
              <a:sym typeface="+mn-ea"/>
            </a:endParaRPr>
          </a:p>
          <a:p>
            <a:pPr algn="just"/>
            <a:r>
              <a:rPr lang="pt-BR" sz="2000" dirty="0">
                <a:latin typeface="Arial" panose="020B0604020202020204" pitchFamily="34" charset="0"/>
                <a:cs typeface="Arial" panose="020B0604020202020204" pitchFamily="34" charset="0"/>
              </a:rPr>
              <a:t>As Prestações de Contas de Governo no contexto municipal referem-se ao processo pelo qual os gestores públicos municipais apresentam informações detalhadas sobre a execução orçamentária e financeira, bem como sobre as políticas e ações realizadas durante um determinado exercício financeiro.</a:t>
            </a:r>
            <a:endParaRPr lang="pt-BR" sz="2000" b="1" u="sng" dirty="0">
              <a:solidFill>
                <a:srgbClr val="0563C1"/>
              </a:solidFill>
              <a:latin typeface="Arial" panose="020B0604020202020204" pitchFamily="34" charset="0"/>
              <a:cs typeface="Arial" panose="020B0604020202020204" pitchFamily="34" charset="0"/>
              <a:sym typeface="+mn-ea"/>
            </a:endParaRPr>
          </a:p>
          <a:p>
            <a:pPr algn="just"/>
            <a:endParaRPr lang="pt-BR" sz="2000" b="1" u="sng" dirty="0">
              <a:solidFill>
                <a:srgbClr val="0563C1"/>
              </a:solidFill>
              <a:latin typeface="Arial" panose="020B0604020202020204" pitchFamily="34" charset="0"/>
              <a:cs typeface="Arial" panose="020B0604020202020204" pitchFamily="34" charset="0"/>
              <a:sym typeface="+mn-ea"/>
            </a:endParaRPr>
          </a:p>
          <a:p>
            <a:r>
              <a:rPr lang="pt-BR" sz="1900" b="1" dirty="0">
                <a:solidFill>
                  <a:schemeClr val="accent2"/>
                </a:solidFill>
                <a:latin typeface="Arial" panose="020B0604020202020204" pitchFamily="34" charset="0"/>
                <a:cs typeface="Arial" panose="020B0604020202020204" pitchFamily="34" charset="0"/>
              </a:rPr>
              <a:t>PRESTAÇÃO DE CONTAS DO EXECUTIVO MUNICIPAL </a:t>
            </a:r>
            <a:r>
              <a:rPr lang="pt-BR" sz="2000" b="1" dirty="0"/>
              <a:t>- </a:t>
            </a:r>
            <a:r>
              <a:rPr lang="pt-BR" b="1" dirty="0"/>
              <a:t>Instrução Normativa nº 172, de 11 de julho de 2022:</a:t>
            </a:r>
          </a:p>
          <a:p>
            <a:pPr marL="342900" indent="-342900">
              <a:buFont typeface="Arial" panose="020B0604020202020204" pitchFamily="34" charset="0"/>
              <a:buChar char="•"/>
            </a:pPr>
            <a:r>
              <a:rPr lang="pt-BR" sz="2000" dirty="0"/>
              <a:t>Para as contas de Prefeito Municipal relativas aos exercícios financeiros de 2023 e seguintes.</a:t>
            </a:r>
          </a:p>
          <a:p>
            <a:endParaRPr lang="pt-BR" sz="2000" dirty="0"/>
          </a:p>
          <a:p>
            <a:r>
              <a:rPr lang="pt-BR" sz="2000" b="1" u="sng" dirty="0">
                <a:solidFill>
                  <a:srgbClr val="0563C1"/>
                </a:solidFill>
                <a:latin typeface="Arial" panose="020B0604020202020204" pitchFamily="34" charset="0"/>
                <a:cs typeface="Arial" panose="020B0604020202020204" pitchFamily="34" charset="0"/>
                <a:sym typeface="+mn-ea"/>
                <a:hlinkClick r:id="rId4"/>
              </a:rPr>
              <a:t>https://www1.tce.pr.gov.br/multimidia/2024/11/pdf/00390647.pdf</a:t>
            </a:r>
            <a:endParaRPr lang="pt-BR" sz="2000" b="1" u="sng" dirty="0">
              <a:solidFill>
                <a:srgbClr val="0563C1"/>
              </a:solidFill>
              <a:latin typeface="Arial" panose="020B0604020202020204" pitchFamily="34" charset="0"/>
              <a:cs typeface="Arial" panose="020B0604020202020204" pitchFamily="34" charset="0"/>
              <a:sym typeface="+mn-ea"/>
            </a:endParaRPr>
          </a:p>
          <a:p>
            <a:pPr algn="just"/>
            <a:r>
              <a:rPr lang="pt-BR" sz="2000" dirty="0"/>
              <a:t>Com o objetivo de orientar os prefeitos eleitos nos 399 municípios paranaenses, o Tribunal de Contas do Estado (TCE-PR) publicou o </a:t>
            </a:r>
            <a:r>
              <a:rPr lang="pt-BR" sz="2000" dirty="0">
                <a:hlinkClick r:id="rId4"/>
              </a:rPr>
              <a:t>Manual de Início de Mandato</a:t>
            </a:r>
            <a:r>
              <a:rPr lang="pt-BR" sz="2000" dirty="0"/>
              <a:t>. O documento tem 94 páginas e dez capítulos, foi elaborado pela Escola de Gestão Pública do Tribunal, com conteúdo fornecido pelas unidades técnicas, e reúne informações relevantes para que os gestores que tomam posse em 1º de janeiro iniciem corretamente o mandato 2025-2028.</a:t>
            </a:r>
            <a:endParaRPr lang="pt-BR" sz="2400" b="1" u="sng" dirty="0">
              <a:solidFill>
                <a:srgbClr val="0563C1"/>
              </a:solidFill>
              <a:latin typeface="Arial Black" panose="020B0A04020102020204" pitchFamily="34" charset="0"/>
              <a:cs typeface="Arial" panose="020B0604020202020204" pitchFamily="34" charset="0"/>
              <a:sym typeface="+mn-ea"/>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60"/>
        <p:cNvGrpSpPr/>
        <p:nvPr/>
      </p:nvGrpSpPr>
      <p:grpSpPr>
        <a:xfrm>
          <a:off x="0" y="0"/>
          <a:ext cx="0" cy="0"/>
          <a:chOff x="0" y="0"/>
          <a:chExt cx="0" cy="0"/>
        </a:xfrm>
      </p:grpSpPr>
      <p:pic>
        <p:nvPicPr>
          <p:cNvPr id="61" name="Google Shape;61;p14"/>
          <p:cNvPicPr preferRelativeResize="0"/>
          <p:nvPr/>
        </p:nvPicPr>
        <p:blipFill>
          <a:blip r:embed="rId3"/>
          <a:stretch>
            <a:fillRect/>
          </a:stretch>
        </p:blipFill>
        <p:spPr>
          <a:xfrm>
            <a:off x="27893" y="0"/>
            <a:ext cx="12191987" cy="6858000"/>
          </a:xfrm>
          <a:prstGeom prst="rect">
            <a:avLst/>
          </a:prstGeom>
          <a:noFill/>
          <a:ln>
            <a:noFill/>
          </a:ln>
        </p:spPr>
      </p:pic>
      <p:sp>
        <p:nvSpPr>
          <p:cNvPr id="3" name="CaixaDeTexto 2"/>
          <p:cNvSpPr txBox="1"/>
          <p:nvPr/>
        </p:nvSpPr>
        <p:spPr>
          <a:xfrm>
            <a:off x="530258" y="143462"/>
            <a:ext cx="11187259" cy="10926068"/>
          </a:xfrm>
          <a:prstGeom prst="rect">
            <a:avLst/>
          </a:prstGeom>
          <a:noFill/>
        </p:spPr>
        <p:txBody>
          <a:bodyPr wrap="square">
            <a:spAutoFit/>
          </a:bodyPr>
          <a:lstStyle/>
          <a:p>
            <a:r>
              <a:rPr lang="pt-BR" sz="2400" b="1" u="sng" dirty="0">
                <a:solidFill>
                  <a:srgbClr val="00B050"/>
                </a:solidFill>
                <a:latin typeface="Arial Black" panose="020B0A04020102020204" pitchFamily="34" charset="0"/>
                <a:cs typeface="Arial" panose="020B0604020202020204" pitchFamily="34" charset="0"/>
                <a:hlinkClick r:id="rId4"/>
              </a:rPr>
              <a:t>CONTROLE INTERNO MUNICIPAL </a:t>
            </a:r>
            <a:r>
              <a:rPr lang="pt-BR" sz="2400" b="1" u="sng" dirty="0">
                <a:solidFill>
                  <a:srgbClr val="00B050"/>
                </a:solidFill>
                <a:latin typeface="Arial" panose="020B0604020202020204" pitchFamily="34" charset="0"/>
                <a:cs typeface="Arial" panose="020B0604020202020204" pitchFamily="34" charset="0"/>
                <a:hlinkClick r:id="rId4"/>
              </a:rPr>
              <a:t>- </a:t>
            </a:r>
            <a:r>
              <a:rPr lang="pt-BR" sz="2400" b="1" u="sng" dirty="0">
                <a:solidFill>
                  <a:schemeClr val="accent2"/>
                </a:solidFill>
                <a:latin typeface="Arial Black" panose="020B0A04020102020204" pitchFamily="34" charset="0"/>
                <a:cs typeface="Arial" panose="020B0604020202020204" pitchFamily="34" charset="0"/>
                <a:hlinkClick r:id="rId4"/>
              </a:rPr>
              <a:t>O Controle das Finanças</a:t>
            </a:r>
            <a:endParaRPr lang="pt-BR" sz="2400" b="1" u="sng" dirty="0">
              <a:solidFill>
                <a:schemeClr val="accent2"/>
              </a:solidFill>
              <a:latin typeface="Arial Black" panose="020B0A04020102020204" pitchFamily="34" charset="0"/>
              <a:cs typeface="Arial" panose="020B0604020202020204" pitchFamily="34" charset="0"/>
            </a:endParaRPr>
          </a:p>
          <a:p>
            <a:endParaRPr lang="pt-BR" sz="2400" b="1" u="sng" dirty="0">
              <a:solidFill>
                <a:schemeClr val="accent2"/>
              </a:solidFill>
              <a:latin typeface="Arial Black" panose="020B0A04020102020204" pitchFamily="34" charset="0"/>
              <a:cs typeface="Arial" panose="020B0604020202020204" pitchFamily="34" charset="0"/>
            </a:endParaRPr>
          </a:p>
          <a:p>
            <a:r>
              <a:rPr lang="pt-BR" sz="2400" b="1" u="sng" dirty="0">
                <a:solidFill>
                  <a:schemeClr val="accent2"/>
                </a:solidFill>
                <a:latin typeface="Arial Black" panose="020B0A04020102020204" pitchFamily="34" charset="0"/>
                <a:cs typeface="Arial" panose="020B0604020202020204" pitchFamily="34" charset="0"/>
              </a:rPr>
              <a:t>2. OS BENS PÚBLICOS:</a:t>
            </a:r>
          </a:p>
          <a:p>
            <a:endParaRPr lang="pt-BR" sz="2000" b="1" dirty="0">
              <a:latin typeface="Arial Black" panose="020B0A04020102020204" pitchFamily="34" charset="0"/>
              <a:cs typeface="Arial" panose="020B0604020202020204" pitchFamily="34" charset="0"/>
            </a:endParaRPr>
          </a:p>
          <a:p>
            <a:pPr algn="just"/>
            <a:r>
              <a:rPr lang="pt-BR" sz="2800" b="1" dirty="0">
                <a:latin typeface="Arial Black" panose="020B0A04020102020204" pitchFamily="34" charset="0"/>
                <a:cs typeface="Arial" panose="020B0604020202020204" pitchFamily="34" charset="0"/>
              </a:rPr>
              <a:t>CONCEITO: </a:t>
            </a:r>
            <a:r>
              <a:rPr lang="pt-BR" sz="2800" dirty="0"/>
              <a:t>Bens públicos são aqueles pertencentes ao Estado ou entidades de direito público, destinados ao uso comum do povo ou a serviços públicos. </a:t>
            </a:r>
          </a:p>
          <a:p>
            <a:pPr algn="just"/>
            <a:endParaRPr lang="pt-BR" sz="2800" dirty="0"/>
          </a:p>
          <a:p>
            <a:pPr algn="just"/>
            <a:r>
              <a:rPr lang="pt-BR" sz="2800" dirty="0"/>
              <a:t>Regra geral, a matéria pertinente aos bens jurídicos é tratada no Código Civil, que dedica um capítulo aos bens públicos e particulares. No art. 98 consta que </a:t>
            </a:r>
            <a:r>
              <a:rPr lang="pt-BR" sz="2800" i="1" dirty="0"/>
              <a:t>“São bens públicos os do domínio nacional pertencentes às pessoas jurídicas de direito público interno; todos os outros são particulares, seja qual for a pessoa a que pertencerem”.</a:t>
            </a:r>
          </a:p>
          <a:p>
            <a:pPr algn="just"/>
            <a:r>
              <a:rPr lang="pt-BR" sz="2400" b="1" i="1" dirty="0"/>
              <a:t>Fonte/Pesquisa: </a:t>
            </a:r>
            <a:r>
              <a:rPr lang="pt-BR" sz="2400" i="1" dirty="0">
                <a:solidFill>
                  <a:srgbClr val="0070C0"/>
                </a:solidFill>
              </a:rPr>
              <a:t>https://www.jusbrasil.com.br/artigos/os-bens-publicos/1793248112</a:t>
            </a:r>
          </a:p>
          <a:p>
            <a:pPr algn="just"/>
            <a:endParaRPr lang="pt-BR" sz="2800" b="1" u="sng" dirty="0">
              <a:solidFill>
                <a:schemeClr val="accent2"/>
              </a:solidFill>
              <a:latin typeface="Arial Black" panose="020B0A04020102020204" pitchFamily="34" charset="0"/>
              <a:cs typeface="Arial" panose="020B0604020202020204" pitchFamily="34" charset="0"/>
            </a:endParaRPr>
          </a:p>
          <a:p>
            <a:pPr algn="just"/>
            <a:endParaRPr lang="pt-BR" sz="2000" b="1" u="sng" dirty="0">
              <a:solidFill>
                <a:schemeClr val="accent2"/>
              </a:solidFill>
              <a:latin typeface="Arial Black" panose="020B0A04020102020204" pitchFamily="34" charset="0"/>
              <a:cs typeface="Arial" panose="020B0604020202020204" pitchFamily="34" charset="0"/>
            </a:endParaRPr>
          </a:p>
          <a:p>
            <a:endParaRPr lang="pt-BR" sz="2400" b="1" u="sng" dirty="0">
              <a:solidFill>
                <a:schemeClr val="accent2"/>
              </a:solidFill>
              <a:latin typeface="Arial Black" panose="020B0A04020102020204" pitchFamily="34" charset="0"/>
              <a:cs typeface="Arial" panose="020B0604020202020204" pitchFamily="34" charset="0"/>
            </a:endParaRPr>
          </a:p>
          <a:p>
            <a:endParaRPr lang="pt-BR" sz="2400" b="1" u="sng" dirty="0">
              <a:solidFill>
                <a:schemeClr val="accent2"/>
              </a:solidFill>
              <a:latin typeface="Arial Black" panose="020B0A04020102020204" pitchFamily="34" charset="0"/>
              <a:cs typeface="Arial" panose="020B0604020202020204" pitchFamily="34" charset="0"/>
            </a:endParaRPr>
          </a:p>
          <a:p>
            <a:endParaRPr lang="pt-BR" sz="2400" b="1" u="sng" dirty="0">
              <a:solidFill>
                <a:schemeClr val="accent2"/>
              </a:solidFill>
              <a:latin typeface="Arial Black" panose="020B0A04020102020204" pitchFamily="34" charset="0"/>
              <a:cs typeface="Arial" panose="020B0604020202020204" pitchFamily="34" charset="0"/>
            </a:endParaRPr>
          </a:p>
          <a:p>
            <a:endParaRPr lang="pt-BR" sz="2400" b="1" u="sng" dirty="0">
              <a:solidFill>
                <a:schemeClr val="accent2"/>
              </a:solidFill>
              <a:latin typeface="Arial Black" panose="020B0A04020102020204" pitchFamily="34" charset="0"/>
              <a:cs typeface="Arial" panose="020B0604020202020204" pitchFamily="34" charset="0"/>
            </a:endParaRPr>
          </a:p>
          <a:p>
            <a:endParaRPr lang="pt-BR" sz="2400" b="1" u="sng" dirty="0">
              <a:solidFill>
                <a:schemeClr val="accent2"/>
              </a:solidFill>
              <a:latin typeface="Arial Black" panose="020B0A04020102020204" pitchFamily="34" charset="0"/>
              <a:cs typeface="Arial" panose="020B0604020202020204" pitchFamily="34" charset="0"/>
            </a:endParaRPr>
          </a:p>
          <a:p>
            <a:endParaRPr lang="pt-BR" sz="2400" b="1" u="sng" dirty="0">
              <a:solidFill>
                <a:schemeClr val="accent2"/>
              </a:solidFill>
              <a:latin typeface="Arial Black" panose="020B0A04020102020204" pitchFamily="34" charset="0"/>
              <a:cs typeface="Arial" panose="020B0604020202020204" pitchFamily="34" charset="0"/>
            </a:endParaRPr>
          </a:p>
          <a:p>
            <a:endParaRPr lang="pt-BR" sz="2400" b="1" u="sng" dirty="0">
              <a:solidFill>
                <a:schemeClr val="accent2"/>
              </a:solidFill>
              <a:latin typeface="Arial Black" panose="020B0A04020102020204" pitchFamily="34" charset="0"/>
              <a:cs typeface="Arial" panose="020B0604020202020204" pitchFamily="34" charset="0"/>
            </a:endParaRPr>
          </a:p>
          <a:p>
            <a:endParaRPr lang="pt-BR" sz="2400" b="1" u="sng" dirty="0">
              <a:solidFill>
                <a:schemeClr val="accent2"/>
              </a:solidFill>
              <a:latin typeface="Arial Black" panose="020B0A04020102020204" pitchFamily="34" charset="0"/>
              <a:cs typeface="Arial" panose="020B0604020202020204" pitchFamily="34" charset="0"/>
            </a:endParaRPr>
          </a:p>
          <a:p>
            <a:endParaRPr lang="pt-BR" sz="2400" b="1" u="sng" dirty="0">
              <a:solidFill>
                <a:schemeClr val="accent2"/>
              </a:solidFill>
              <a:latin typeface="Arial Black" panose="020B0A04020102020204" pitchFamily="34" charset="0"/>
              <a:cs typeface="Arial" panose="020B0604020202020204" pitchFamily="34" charset="0"/>
            </a:endParaRPr>
          </a:p>
          <a:p>
            <a:endParaRPr lang="pt-BR" sz="2400" b="1" u="sng" dirty="0">
              <a:solidFill>
                <a:schemeClr val="accent2"/>
              </a:solidFill>
              <a:latin typeface="Arial Black" panose="020B0A04020102020204" pitchFamily="34" charset="0"/>
              <a:cs typeface="Arial" panose="020B0604020202020204" pitchFamily="34" charset="0"/>
            </a:endParaRPr>
          </a:p>
          <a:p>
            <a:endParaRPr lang="pt-BR" sz="2400" b="1" u="sng" dirty="0">
              <a:solidFill>
                <a:schemeClr val="accent2"/>
              </a:solidFill>
              <a:latin typeface="Arial Black" panose="020B0A04020102020204" pitchFamily="34" charset="0"/>
              <a:cs typeface="Arial" panose="020B0604020202020204" pitchFamily="34" charset="0"/>
            </a:endParaRPr>
          </a:p>
          <a:p>
            <a:endParaRPr lang="pt-BR" sz="2400" b="1" u="sng" dirty="0">
              <a:solidFill>
                <a:schemeClr val="accent2"/>
              </a:solidFill>
              <a:latin typeface="Arial Black" panose="020B0A04020102020204" pitchFamily="34" charset="0"/>
              <a:cs typeface="Arial" panose="020B0604020202020204" pitchFamily="34" charset="0"/>
            </a:endParaRP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Shape 60"/>
        <p:cNvGrpSpPr/>
        <p:nvPr/>
      </p:nvGrpSpPr>
      <p:grpSpPr>
        <a:xfrm>
          <a:off x="0" y="0"/>
          <a:ext cx="0" cy="0"/>
          <a:chOff x="0" y="0"/>
          <a:chExt cx="0" cy="0"/>
        </a:xfrm>
      </p:grpSpPr>
      <p:pic>
        <p:nvPicPr>
          <p:cNvPr id="61" name="Google Shape;61;p14"/>
          <p:cNvPicPr preferRelativeResize="0"/>
          <p:nvPr/>
        </p:nvPicPr>
        <p:blipFill>
          <a:blip r:embed="rId3"/>
          <a:stretch>
            <a:fillRect/>
          </a:stretch>
        </p:blipFill>
        <p:spPr>
          <a:xfrm>
            <a:off x="0" y="0"/>
            <a:ext cx="12191987" cy="6858000"/>
          </a:xfrm>
          <a:prstGeom prst="rect">
            <a:avLst/>
          </a:prstGeom>
          <a:noFill/>
          <a:ln>
            <a:noFill/>
          </a:ln>
        </p:spPr>
      </p:pic>
      <p:sp>
        <p:nvSpPr>
          <p:cNvPr id="3" name="CaixaDeTexto 2">
            <a:extLst>
              <a:ext uri="{FF2B5EF4-FFF2-40B4-BE49-F238E27FC236}">
                <a16:creationId xmlns:a16="http://schemas.microsoft.com/office/drawing/2014/main" id="{240DD251-B3E8-038C-E6BF-73F099FBAD11}"/>
              </a:ext>
            </a:extLst>
          </p:cNvPr>
          <p:cNvSpPr txBox="1"/>
          <p:nvPr/>
        </p:nvSpPr>
        <p:spPr>
          <a:xfrm>
            <a:off x="443061" y="157601"/>
            <a:ext cx="11387578" cy="5509200"/>
          </a:xfrm>
          <a:prstGeom prst="rect">
            <a:avLst/>
          </a:prstGeom>
          <a:noFill/>
        </p:spPr>
        <p:txBody>
          <a:bodyPr wrap="square">
            <a:spAutoFit/>
          </a:bodyPr>
          <a:lstStyle/>
          <a:p>
            <a:pPr algn="ctr"/>
            <a:r>
              <a:rPr lang="pt-BR" sz="2400" b="1" u="sng" dirty="0">
                <a:solidFill>
                  <a:srgbClr val="0563C1"/>
                </a:solidFill>
                <a:latin typeface="Arial Black" panose="020B0A04020102020204" pitchFamily="34" charset="0"/>
                <a:cs typeface="Arial" panose="020B0604020202020204" pitchFamily="34" charset="0"/>
                <a:sym typeface="+mn-ea"/>
              </a:rPr>
              <a:t>CONTROLE INTERNO MUNICIPAL </a:t>
            </a:r>
            <a:r>
              <a:rPr lang="pt-BR" sz="2400" b="1" u="sng" dirty="0">
                <a:solidFill>
                  <a:srgbClr val="0563C1"/>
                </a:solidFill>
                <a:latin typeface="Arial" panose="020B0604020202020204" pitchFamily="34" charset="0"/>
                <a:cs typeface="Arial" panose="020B0604020202020204" pitchFamily="34" charset="0"/>
                <a:sym typeface="+mn-ea"/>
              </a:rPr>
              <a:t>- </a:t>
            </a:r>
            <a:r>
              <a:rPr lang="pt-BR" sz="2400" b="1" u="sng" dirty="0">
                <a:solidFill>
                  <a:srgbClr val="0563C1"/>
                </a:solidFill>
                <a:latin typeface="Arial Black" panose="020B0A04020102020204" pitchFamily="34" charset="0"/>
                <a:cs typeface="Arial" panose="020B0604020202020204" pitchFamily="34" charset="0"/>
                <a:sym typeface="+mn-ea"/>
              </a:rPr>
              <a:t>O Controle das Finanças</a:t>
            </a:r>
          </a:p>
          <a:p>
            <a:pPr algn="ctr"/>
            <a:endParaRPr lang="pt-BR" sz="2000" b="1" dirty="0">
              <a:solidFill>
                <a:schemeClr val="accent2"/>
              </a:solidFill>
              <a:latin typeface="Arial Black" panose="020B0A04020102020204" pitchFamily="34" charset="0"/>
              <a:cs typeface="Arial" panose="020B0604020202020204" pitchFamily="34" charset="0"/>
              <a:sym typeface="+mn-ea"/>
            </a:endParaRPr>
          </a:p>
          <a:p>
            <a:r>
              <a:rPr lang="pt-BR" sz="2000" b="1" dirty="0">
                <a:solidFill>
                  <a:schemeClr val="accent2"/>
                </a:solidFill>
                <a:latin typeface="Arial Black" panose="020B0A04020102020204" pitchFamily="34" charset="0"/>
                <a:cs typeface="Arial" panose="020B0604020202020204" pitchFamily="34" charset="0"/>
                <a:sym typeface="+mn-ea"/>
              </a:rPr>
              <a:t>11. AUTONOMIA FINANCEIRA DA CÂMARA MUNICIPAL:</a:t>
            </a:r>
          </a:p>
          <a:p>
            <a:endParaRPr lang="pt-BR" sz="1200" b="1" dirty="0">
              <a:solidFill>
                <a:schemeClr val="accent2"/>
              </a:solidFill>
              <a:latin typeface="Arial Black" panose="020B0A04020102020204" pitchFamily="34" charset="0"/>
              <a:cs typeface="Arial" panose="020B0604020202020204" pitchFamily="34" charset="0"/>
              <a:sym typeface="+mn-ea"/>
            </a:endParaRPr>
          </a:p>
          <a:p>
            <a:pPr marL="342900" indent="-342900" algn="just">
              <a:buFont typeface="Arial" panose="020B0604020202020204" pitchFamily="34" charset="0"/>
              <a:buChar char="•"/>
            </a:pPr>
            <a:r>
              <a:rPr lang="pt-BR" sz="2000" dirty="0"/>
              <a:t>A Câmara possui autonomia </a:t>
            </a:r>
            <a:r>
              <a:rPr lang="pt-BR" sz="2000" u="sng" dirty="0"/>
              <a:t>política</a:t>
            </a:r>
            <a:r>
              <a:rPr lang="pt-BR" sz="2000" dirty="0"/>
              <a:t>, </a:t>
            </a:r>
            <a:r>
              <a:rPr lang="pt-BR" sz="2000" u="sng" dirty="0"/>
              <a:t>administrativa</a:t>
            </a:r>
            <a:r>
              <a:rPr lang="pt-BR" sz="2000" dirty="0"/>
              <a:t> e </a:t>
            </a:r>
            <a:r>
              <a:rPr lang="pt-BR" sz="2000" u="sng" dirty="0"/>
              <a:t>financeira</a:t>
            </a:r>
            <a:r>
              <a:rPr lang="pt-BR" sz="2000" dirty="0"/>
              <a:t>. Os limites de número de membros e quanto do orçamento do município pode ser gasto com o Legislativo estão especificados na Constituição Federal.</a:t>
            </a:r>
            <a:endParaRPr lang="pt-BR" sz="2000" b="1" u="sng" dirty="0">
              <a:solidFill>
                <a:srgbClr val="0563C1"/>
              </a:solidFill>
              <a:latin typeface="Arial Black" panose="020B0A04020102020204" pitchFamily="34" charset="0"/>
              <a:cs typeface="Arial" panose="020B0604020202020204" pitchFamily="34" charset="0"/>
              <a:sym typeface="+mn-ea"/>
            </a:endParaRPr>
          </a:p>
          <a:p>
            <a:pPr algn="just"/>
            <a:endParaRPr lang="pt-BR" sz="1200" dirty="0"/>
          </a:p>
          <a:p>
            <a:pPr marL="342900" indent="-342900" algn="just">
              <a:buFont typeface="Wingdings" panose="05000000000000000000" pitchFamily="2" charset="2"/>
              <a:buChar char="q"/>
            </a:pPr>
            <a:r>
              <a:rPr lang="pt-BR" sz="2000" b="1" dirty="0"/>
              <a:t>Os artigos 29, 29-A e 30 </a:t>
            </a:r>
            <a:r>
              <a:rPr lang="pt-BR" sz="2000" dirty="0"/>
              <a:t>da Constituição Federal tratam da organização político-administrativa dos municípios. </a:t>
            </a:r>
          </a:p>
          <a:p>
            <a:pPr marL="342900" indent="-342900" algn="just">
              <a:buFont typeface="Wingdings" panose="05000000000000000000" pitchFamily="2" charset="2"/>
              <a:buChar char="q"/>
            </a:pPr>
            <a:r>
              <a:rPr lang="pt-BR" sz="2000" b="1" dirty="0"/>
              <a:t>O artigo 29-A </a:t>
            </a:r>
            <a:r>
              <a:rPr lang="pt-BR" sz="2000" dirty="0"/>
              <a:t>define limites para as despesas com a Câmara Municipal.</a:t>
            </a:r>
            <a:endParaRPr lang="pt-BR" sz="2000" b="1" u="sng" dirty="0">
              <a:solidFill>
                <a:srgbClr val="0563C1"/>
              </a:solidFill>
              <a:latin typeface="Arial Black" panose="020B0A04020102020204" pitchFamily="34" charset="0"/>
              <a:cs typeface="Arial" panose="020B0604020202020204" pitchFamily="34" charset="0"/>
              <a:sym typeface="+mn-ea"/>
            </a:endParaRPr>
          </a:p>
          <a:p>
            <a:pPr algn="ctr"/>
            <a:endParaRPr lang="pt-BR" sz="1200" b="1" u="sng" dirty="0">
              <a:solidFill>
                <a:srgbClr val="0563C1"/>
              </a:solidFill>
              <a:latin typeface="Arial Black" panose="020B0A04020102020204" pitchFamily="34" charset="0"/>
              <a:cs typeface="Arial" panose="020B0604020202020204" pitchFamily="34" charset="0"/>
              <a:sym typeface="+mn-ea"/>
            </a:endParaRPr>
          </a:p>
          <a:p>
            <a:pPr marL="342900" indent="-342900" algn="just">
              <a:buFont typeface="Arial" panose="020B0604020202020204" pitchFamily="34" charset="0"/>
              <a:buChar char="•"/>
            </a:pPr>
            <a:r>
              <a:rPr lang="pt-BR" sz="2000" dirty="0"/>
              <a:t>As verbas de órgãos públicos vêm dos impostos e estes são arrecadados pelo </a:t>
            </a:r>
            <a:r>
              <a:rPr lang="pt-BR" sz="2000" b="1" dirty="0"/>
              <a:t>Poder Executivo</a:t>
            </a:r>
            <a:r>
              <a:rPr lang="pt-BR" sz="2000" dirty="0"/>
              <a:t>, por isso é a Prefeitura que faz o </a:t>
            </a:r>
            <a:r>
              <a:rPr lang="pt-BR" sz="2000" u="sng" dirty="0"/>
              <a:t>repasse para a </a:t>
            </a:r>
            <a:r>
              <a:rPr lang="pt-BR" sz="2000" b="1" u="sng" dirty="0"/>
              <a:t>Câmara</a:t>
            </a:r>
            <a:r>
              <a:rPr lang="pt-BR" sz="2000" dirty="0"/>
              <a:t>. O valor, para municípios de até 100 mil habitantes, é de 7% do Orçamento Municipal.</a:t>
            </a:r>
          </a:p>
          <a:p>
            <a:pPr algn="just"/>
            <a:endParaRPr lang="pt-BR" sz="1200" b="1" u="sng" dirty="0">
              <a:solidFill>
                <a:srgbClr val="0563C1"/>
              </a:solidFill>
              <a:latin typeface="Arial Black" panose="020B0A04020102020204" pitchFamily="34" charset="0"/>
              <a:cs typeface="Arial" panose="020B0604020202020204" pitchFamily="34" charset="0"/>
              <a:sym typeface="+mn-ea"/>
            </a:endParaRPr>
          </a:p>
          <a:p>
            <a:pPr marL="342900" indent="-342900" algn="just">
              <a:buFont typeface="Wingdings" panose="05000000000000000000" pitchFamily="2" charset="2"/>
              <a:buChar char="q"/>
            </a:pPr>
            <a:r>
              <a:rPr lang="pt-BR" sz="2000" dirty="0"/>
              <a:t>Em resumo, os artigos 29, 29-A e 30 da Constituição Federal estabelecem as regras básicas para a organização e funcionamento dos municípios no Brasil, garantindo sua autonomia e definindo suas responsabilidades. </a:t>
            </a:r>
            <a:endParaRPr lang="pt-BR" sz="2400" b="1" u="sng" dirty="0">
              <a:solidFill>
                <a:srgbClr val="0563C1"/>
              </a:solidFill>
              <a:latin typeface="Arial Black" panose="020B0A04020102020204" pitchFamily="34" charset="0"/>
              <a:cs typeface="Arial" panose="020B0604020202020204" pitchFamily="34" charset="0"/>
              <a:sym typeface="+mn-ea"/>
            </a:endParaRP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Shape 60"/>
        <p:cNvGrpSpPr/>
        <p:nvPr/>
      </p:nvGrpSpPr>
      <p:grpSpPr>
        <a:xfrm>
          <a:off x="0" y="0"/>
          <a:ext cx="0" cy="0"/>
          <a:chOff x="0" y="0"/>
          <a:chExt cx="0" cy="0"/>
        </a:xfrm>
      </p:grpSpPr>
      <p:pic>
        <p:nvPicPr>
          <p:cNvPr id="61" name="Google Shape;61;p14"/>
          <p:cNvPicPr preferRelativeResize="0"/>
          <p:nvPr/>
        </p:nvPicPr>
        <p:blipFill>
          <a:blip r:embed="rId3"/>
          <a:stretch>
            <a:fillRect/>
          </a:stretch>
        </p:blipFill>
        <p:spPr>
          <a:xfrm>
            <a:off x="0" y="0"/>
            <a:ext cx="12191987" cy="6858000"/>
          </a:xfrm>
          <a:prstGeom prst="rect">
            <a:avLst/>
          </a:prstGeom>
          <a:noFill/>
          <a:ln>
            <a:noFill/>
          </a:ln>
        </p:spPr>
      </p:pic>
      <p:sp>
        <p:nvSpPr>
          <p:cNvPr id="3" name="CaixaDeTexto 2">
            <a:extLst>
              <a:ext uri="{FF2B5EF4-FFF2-40B4-BE49-F238E27FC236}">
                <a16:creationId xmlns:a16="http://schemas.microsoft.com/office/drawing/2014/main" id="{ABD6BB32-025D-6D11-6117-410D2B64B99E}"/>
              </a:ext>
            </a:extLst>
          </p:cNvPr>
          <p:cNvSpPr txBox="1"/>
          <p:nvPr/>
        </p:nvSpPr>
        <p:spPr>
          <a:xfrm>
            <a:off x="471340" y="299003"/>
            <a:ext cx="11397006" cy="7663636"/>
          </a:xfrm>
          <a:prstGeom prst="rect">
            <a:avLst/>
          </a:prstGeom>
          <a:noFill/>
        </p:spPr>
        <p:txBody>
          <a:bodyPr wrap="square">
            <a:spAutoFit/>
          </a:bodyPr>
          <a:lstStyle/>
          <a:p>
            <a:pPr algn="ctr"/>
            <a:r>
              <a:rPr lang="pt-BR" sz="2400" b="1" u="sng" dirty="0">
                <a:solidFill>
                  <a:srgbClr val="0563C1"/>
                </a:solidFill>
                <a:latin typeface="Arial Black" panose="020B0A04020102020204" pitchFamily="34" charset="0"/>
                <a:cs typeface="Arial" panose="020B0604020202020204" pitchFamily="34" charset="0"/>
                <a:sym typeface="+mn-ea"/>
              </a:rPr>
              <a:t>CONTROLE INTERNO MUNICIPAL </a:t>
            </a:r>
            <a:r>
              <a:rPr lang="pt-BR" sz="2400" b="1" u="sng" dirty="0">
                <a:solidFill>
                  <a:srgbClr val="0563C1"/>
                </a:solidFill>
                <a:latin typeface="Arial" panose="020B0604020202020204" pitchFamily="34" charset="0"/>
                <a:cs typeface="Arial" panose="020B0604020202020204" pitchFamily="34" charset="0"/>
                <a:sym typeface="+mn-ea"/>
              </a:rPr>
              <a:t>- </a:t>
            </a:r>
            <a:r>
              <a:rPr lang="pt-BR" sz="2400" b="1" u="sng" dirty="0">
                <a:solidFill>
                  <a:srgbClr val="0563C1"/>
                </a:solidFill>
                <a:latin typeface="Arial Black" panose="020B0A04020102020204" pitchFamily="34" charset="0"/>
                <a:cs typeface="Arial" panose="020B0604020202020204" pitchFamily="34" charset="0"/>
                <a:sym typeface="+mn-ea"/>
              </a:rPr>
              <a:t>O Controle das Finanças</a:t>
            </a:r>
          </a:p>
          <a:p>
            <a:pPr algn="ctr"/>
            <a:endParaRPr lang="pt-BR" sz="1200" b="1" u="sng" dirty="0">
              <a:solidFill>
                <a:srgbClr val="0563C1"/>
              </a:solidFill>
              <a:latin typeface="Arial Black" panose="020B0A04020102020204" pitchFamily="34" charset="0"/>
              <a:cs typeface="Arial" panose="020B0604020202020204" pitchFamily="34" charset="0"/>
              <a:sym typeface="+mn-ea"/>
            </a:endParaRPr>
          </a:p>
          <a:p>
            <a:r>
              <a:rPr lang="pt-BR" sz="2000" b="1" dirty="0">
                <a:solidFill>
                  <a:schemeClr val="accent2"/>
                </a:solidFill>
                <a:latin typeface="Arial" panose="020B0604020202020204" pitchFamily="34" charset="0"/>
                <a:cs typeface="Arial" panose="020B0604020202020204" pitchFamily="34" charset="0"/>
                <a:sym typeface="+mn-ea"/>
              </a:rPr>
              <a:t>12. RECEITA DA CÂMARA – DUODÉCIMO</a:t>
            </a:r>
          </a:p>
          <a:p>
            <a:endParaRPr lang="pt-BR" sz="1200" b="1" dirty="0">
              <a:solidFill>
                <a:schemeClr val="accent2"/>
              </a:solidFill>
              <a:latin typeface="Arial" panose="020B0604020202020204" pitchFamily="34" charset="0"/>
              <a:cs typeface="Arial" panose="020B0604020202020204" pitchFamily="34" charset="0"/>
              <a:sym typeface="+mn-ea"/>
            </a:endParaRPr>
          </a:p>
          <a:p>
            <a:r>
              <a:rPr lang="pt-BR" sz="2000" b="1" dirty="0">
                <a:latin typeface="Arial" panose="020B0604020202020204" pitchFamily="34" charset="0"/>
                <a:cs typeface="Arial" panose="020B0604020202020204" pitchFamily="34" charset="0"/>
                <a:sym typeface="+mn-ea"/>
              </a:rPr>
              <a:t>CONCEITO: </a:t>
            </a:r>
            <a:r>
              <a:rPr lang="pt-BR" sz="2000" dirty="0">
                <a:latin typeface="Arial" panose="020B0604020202020204" pitchFamily="34" charset="0"/>
                <a:cs typeface="Arial" panose="020B0604020202020204" pitchFamily="34" charset="0"/>
              </a:rPr>
              <a:t>O duodécimo da Câmara Municipal refere-se ao repasse financeiro mensal obrigatório que a prefeitura faz ao poder legislativo municipal, com base na receita corrente líquida do município. Esse valor é calculado com base no orçamento anual (LOA) e serve para cobrir as despesas da Câmara, incluindo salários dos vereadores e servidores, além de outras despesas operacionais. </a:t>
            </a:r>
            <a:endParaRPr lang="pt-BR" sz="2000" b="1" dirty="0">
              <a:solidFill>
                <a:schemeClr val="accent2"/>
              </a:solidFill>
              <a:latin typeface="Arial" panose="020B0604020202020204" pitchFamily="34" charset="0"/>
              <a:cs typeface="Arial" panose="020B0604020202020204" pitchFamily="34" charset="0"/>
              <a:sym typeface="+mn-ea"/>
            </a:endParaRPr>
          </a:p>
          <a:p>
            <a:pPr algn="just"/>
            <a:endParaRPr lang="pt-BR" sz="1200" b="1" dirty="0">
              <a:solidFill>
                <a:schemeClr val="accent2"/>
              </a:solidFill>
              <a:latin typeface="Arial" panose="020B0604020202020204" pitchFamily="34" charset="0"/>
              <a:cs typeface="Arial" panose="020B0604020202020204" pitchFamily="34" charset="0"/>
              <a:sym typeface="+mn-ea"/>
            </a:endParaRPr>
          </a:p>
          <a:p>
            <a:r>
              <a:rPr lang="pt-BR" sz="2000" b="1" dirty="0">
                <a:latin typeface="Arial" panose="020B0604020202020204" pitchFamily="34" charset="0"/>
                <a:cs typeface="Arial" panose="020B0604020202020204" pitchFamily="34" charset="0"/>
              </a:rPr>
              <a:t>O que é o duodécimo?</a:t>
            </a:r>
          </a:p>
          <a:p>
            <a:pPr marL="342900" indent="-342900" algn="just">
              <a:buFont typeface="Arial" panose="020B0604020202020204" pitchFamily="34" charset="0"/>
              <a:buChar char="•"/>
            </a:pPr>
            <a:r>
              <a:rPr lang="pt-BR" sz="2000" dirty="0">
                <a:latin typeface="Arial" panose="020B0604020202020204" pitchFamily="34" charset="0"/>
                <a:cs typeface="Arial" panose="020B0604020202020204" pitchFamily="34" charset="0"/>
              </a:rPr>
              <a:t>O duodécimo é a parcela da </a:t>
            </a:r>
            <a:r>
              <a:rPr lang="pt-BR" sz="2000" b="1" u="sng" dirty="0">
                <a:latin typeface="Arial" panose="020B0604020202020204" pitchFamily="34" charset="0"/>
                <a:cs typeface="Arial" panose="020B0604020202020204" pitchFamily="34" charset="0"/>
              </a:rPr>
              <a:t>receita municipal </a:t>
            </a:r>
            <a:r>
              <a:rPr lang="pt-BR" sz="2000" dirty="0">
                <a:latin typeface="Arial" panose="020B0604020202020204" pitchFamily="34" charset="0"/>
                <a:cs typeface="Arial" panose="020B0604020202020204" pitchFamily="34" charset="0"/>
              </a:rPr>
              <a:t>destinada à Câmara Municipal, assegurada por lei. Ele é calculado com base em um percentual da receita corrente líquida do município, definido pela Constituição Federal. </a:t>
            </a:r>
          </a:p>
          <a:p>
            <a:pPr marL="342900" indent="-342900" algn="just">
              <a:buFont typeface="Arial" panose="020B0604020202020204" pitchFamily="34" charset="0"/>
              <a:buChar char="•"/>
            </a:pPr>
            <a:endParaRPr lang="pt-BR" sz="1200" dirty="0">
              <a:latin typeface="Arial" panose="020B0604020202020204" pitchFamily="34" charset="0"/>
              <a:cs typeface="Arial" panose="020B0604020202020204" pitchFamily="34" charset="0"/>
            </a:endParaRPr>
          </a:p>
          <a:p>
            <a:pPr marL="342900" indent="-342900" algn="just">
              <a:buFont typeface="Arial" panose="020B0604020202020204" pitchFamily="34" charset="0"/>
              <a:buChar char="•"/>
            </a:pPr>
            <a:r>
              <a:rPr lang="pt-BR" sz="2000" dirty="0">
                <a:latin typeface="Arial" panose="020B0604020202020204" pitchFamily="34" charset="0"/>
                <a:cs typeface="Arial" panose="020B0604020202020204" pitchFamily="34" charset="0"/>
              </a:rPr>
              <a:t>A base de cálculo do duodécimo é a soma da receita tributária e das transferências previstas no §5º do artigo 153 e nos artigos 158 e 159 da Constituição realizadas no exercício anterior. Sobre este montante são aplicadas as alíquotas estabelecidas no artigo 29-A, que podem variar de 3,5% a 7% de acordo com o número de habitantes do Município.</a:t>
            </a:r>
            <a:endParaRPr lang="pt-BR" sz="2000" b="1" dirty="0">
              <a:solidFill>
                <a:schemeClr val="accent2"/>
              </a:solidFill>
              <a:latin typeface="Arial" panose="020B0604020202020204" pitchFamily="34" charset="0"/>
              <a:cs typeface="Arial" panose="020B0604020202020204" pitchFamily="34" charset="0"/>
              <a:sym typeface="+mn-ea"/>
            </a:endParaRPr>
          </a:p>
          <a:p>
            <a:pPr algn="ctr"/>
            <a:endParaRPr lang="pt-BR" sz="2000" b="1" dirty="0">
              <a:solidFill>
                <a:schemeClr val="accent2"/>
              </a:solidFill>
              <a:latin typeface="Arial" panose="020B0604020202020204" pitchFamily="34" charset="0"/>
              <a:cs typeface="Arial" panose="020B0604020202020204" pitchFamily="34" charset="0"/>
              <a:sym typeface="+mn-ea"/>
            </a:endParaRPr>
          </a:p>
          <a:p>
            <a:pPr algn="ctr"/>
            <a:endParaRPr lang="pt-BR" sz="2000" b="1" dirty="0">
              <a:solidFill>
                <a:schemeClr val="accent2"/>
              </a:solidFill>
              <a:latin typeface="Arial" panose="020B0604020202020204" pitchFamily="34" charset="0"/>
              <a:cs typeface="Arial" panose="020B0604020202020204" pitchFamily="34" charset="0"/>
              <a:sym typeface="+mn-ea"/>
            </a:endParaRPr>
          </a:p>
          <a:p>
            <a:pPr algn="ctr"/>
            <a:endParaRPr lang="pt-BR" sz="2000" b="1" dirty="0">
              <a:solidFill>
                <a:schemeClr val="accent2"/>
              </a:solidFill>
              <a:latin typeface="Arial" panose="020B0604020202020204" pitchFamily="34" charset="0"/>
              <a:cs typeface="Arial" panose="020B0604020202020204" pitchFamily="34" charset="0"/>
              <a:sym typeface="+mn-ea"/>
            </a:endParaRPr>
          </a:p>
          <a:p>
            <a:pPr algn="ctr"/>
            <a:endParaRPr lang="pt-BR" sz="2000" b="1" dirty="0">
              <a:solidFill>
                <a:schemeClr val="accent2"/>
              </a:solidFill>
              <a:latin typeface="Arial" panose="020B0604020202020204" pitchFamily="34" charset="0"/>
              <a:cs typeface="Arial" panose="020B0604020202020204" pitchFamily="34" charset="0"/>
              <a:sym typeface="+mn-ea"/>
            </a:endParaRPr>
          </a:p>
          <a:p>
            <a:pPr algn="ctr"/>
            <a:endParaRPr lang="pt-BR" sz="2000" b="1" dirty="0">
              <a:solidFill>
                <a:schemeClr val="accent2"/>
              </a:solidFill>
              <a:latin typeface="Arial" panose="020B0604020202020204" pitchFamily="34" charset="0"/>
              <a:cs typeface="Arial" panose="020B0604020202020204" pitchFamily="34" charset="0"/>
              <a:sym typeface="+mn-ea"/>
            </a:endParaRPr>
          </a:p>
          <a:p>
            <a:pPr algn="ctr"/>
            <a:endParaRPr lang="pt-BR" sz="2000" b="1" dirty="0">
              <a:solidFill>
                <a:schemeClr val="accent2"/>
              </a:solidFill>
              <a:latin typeface="Arial" panose="020B0604020202020204" pitchFamily="34" charset="0"/>
              <a:cs typeface="Arial" panose="020B0604020202020204" pitchFamily="34" charset="0"/>
              <a:sym typeface="+mn-ea"/>
            </a:endParaRPr>
          </a:p>
          <a:p>
            <a:endParaRPr lang="pt-BR" sz="2000" b="1" dirty="0">
              <a:solidFill>
                <a:schemeClr val="accent2"/>
              </a:solidFill>
              <a:latin typeface="Arial" panose="020B0604020202020204" pitchFamily="34" charset="0"/>
              <a:cs typeface="Arial" panose="020B0604020202020204" pitchFamily="34" charset="0"/>
              <a:sym typeface="+mn-ea"/>
            </a:endParaRP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Shape 60"/>
        <p:cNvGrpSpPr/>
        <p:nvPr/>
      </p:nvGrpSpPr>
      <p:grpSpPr>
        <a:xfrm>
          <a:off x="0" y="0"/>
          <a:ext cx="0" cy="0"/>
          <a:chOff x="0" y="0"/>
          <a:chExt cx="0" cy="0"/>
        </a:xfrm>
      </p:grpSpPr>
      <p:pic>
        <p:nvPicPr>
          <p:cNvPr id="61" name="Google Shape;61;p14"/>
          <p:cNvPicPr preferRelativeResize="0"/>
          <p:nvPr/>
        </p:nvPicPr>
        <p:blipFill>
          <a:blip r:embed="rId3"/>
          <a:stretch>
            <a:fillRect/>
          </a:stretch>
        </p:blipFill>
        <p:spPr>
          <a:xfrm>
            <a:off x="0" y="0"/>
            <a:ext cx="12191987" cy="6858000"/>
          </a:xfrm>
          <a:prstGeom prst="rect">
            <a:avLst/>
          </a:prstGeom>
          <a:noFill/>
          <a:ln>
            <a:noFill/>
          </a:ln>
        </p:spPr>
      </p:pic>
      <p:sp>
        <p:nvSpPr>
          <p:cNvPr id="3" name="CaixaDeTexto 2">
            <a:extLst>
              <a:ext uri="{FF2B5EF4-FFF2-40B4-BE49-F238E27FC236}">
                <a16:creationId xmlns:a16="http://schemas.microsoft.com/office/drawing/2014/main" id="{1B24D120-F144-E224-5AF3-0840855A0B7E}"/>
              </a:ext>
            </a:extLst>
          </p:cNvPr>
          <p:cNvSpPr txBox="1"/>
          <p:nvPr/>
        </p:nvSpPr>
        <p:spPr>
          <a:xfrm>
            <a:off x="756502" y="207389"/>
            <a:ext cx="11102418" cy="8740854"/>
          </a:xfrm>
          <a:prstGeom prst="rect">
            <a:avLst/>
          </a:prstGeom>
          <a:noFill/>
        </p:spPr>
        <p:txBody>
          <a:bodyPr wrap="square">
            <a:spAutoFit/>
          </a:bodyPr>
          <a:lstStyle/>
          <a:p>
            <a:pPr algn="ctr"/>
            <a:r>
              <a:rPr lang="pt-BR" sz="2400" b="1" u="sng" dirty="0">
                <a:solidFill>
                  <a:srgbClr val="0563C1"/>
                </a:solidFill>
                <a:latin typeface="Arial Black" panose="020B0A04020102020204" pitchFamily="34" charset="0"/>
                <a:cs typeface="Arial" panose="020B0604020202020204" pitchFamily="34" charset="0"/>
                <a:sym typeface="+mn-ea"/>
              </a:rPr>
              <a:t>CONTROLE INTERNO MUNICIPAL </a:t>
            </a:r>
            <a:r>
              <a:rPr lang="pt-BR" sz="2400" b="1" u="sng" dirty="0">
                <a:solidFill>
                  <a:srgbClr val="0563C1"/>
                </a:solidFill>
                <a:latin typeface="Arial" panose="020B0604020202020204" pitchFamily="34" charset="0"/>
                <a:cs typeface="Arial" panose="020B0604020202020204" pitchFamily="34" charset="0"/>
                <a:sym typeface="+mn-ea"/>
              </a:rPr>
              <a:t>- </a:t>
            </a:r>
            <a:r>
              <a:rPr lang="pt-BR" sz="2400" b="1" u="sng" dirty="0">
                <a:solidFill>
                  <a:srgbClr val="0563C1"/>
                </a:solidFill>
                <a:latin typeface="Arial Black" panose="020B0A04020102020204" pitchFamily="34" charset="0"/>
                <a:cs typeface="Arial" panose="020B0604020202020204" pitchFamily="34" charset="0"/>
                <a:sym typeface="+mn-ea"/>
              </a:rPr>
              <a:t>O Controle das Finanças</a:t>
            </a:r>
          </a:p>
          <a:p>
            <a:pPr algn="ctr"/>
            <a:endParaRPr lang="pt-BR" sz="1800" b="1" u="sng" dirty="0">
              <a:solidFill>
                <a:srgbClr val="0563C1"/>
              </a:solidFill>
              <a:latin typeface="Arial Black" panose="020B0A04020102020204" pitchFamily="34" charset="0"/>
              <a:cs typeface="Arial" panose="020B0604020202020204" pitchFamily="34" charset="0"/>
              <a:sym typeface="+mn-ea"/>
            </a:endParaRPr>
          </a:p>
          <a:p>
            <a:r>
              <a:rPr lang="pt-BR" b="1" dirty="0">
                <a:solidFill>
                  <a:schemeClr val="accent2"/>
                </a:solidFill>
                <a:latin typeface="Arial Black" panose="020B0A04020102020204" pitchFamily="34" charset="0"/>
                <a:cs typeface="Arial" panose="020B0604020202020204" pitchFamily="34" charset="0"/>
                <a:sym typeface="+mn-ea"/>
              </a:rPr>
              <a:t>13. DESPESAS DA CÂMARA – ESTÁGIOS:</a:t>
            </a:r>
          </a:p>
          <a:p>
            <a:endParaRPr lang="pt-BR" sz="1800" b="1" dirty="0">
              <a:solidFill>
                <a:schemeClr val="accent2"/>
              </a:solidFill>
              <a:latin typeface="Arial Black" panose="020B0A04020102020204" pitchFamily="34" charset="0"/>
              <a:cs typeface="Arial" panose="020B0604020202020204" pitchFamily="34" charset="0"/>
              <a:sym typeface="+mn-ea"/>
            </a:endParaRPr>
          </a:p>
          <a:p>
            <a:pPr algn="just"/>
            <a:r>
              <a:rPr lang="pt-BR" sz="2000" b="1" dirty="0">
                <a:latin typeface="Arial Black" panose="020B0A04020102020204" pitchFamily="34" charset="0"/>
                <a:cs typeface="Arial" panose="020B0604020202020204" pitchFamily="34" charset="0"/>
                <a:sym typeface="+mn-ea"/>
              </a:rPr>
              <a:t>13.1. FIXAÇÃO: </a:t>
            </a:r>
          </a:p>
          <a:p>
            <a:pPr algn="just"/>
            <a:endParaRPr lang="pt-BR" sz="1100" b="1" dirty="0">
              <a:latin typeface="Arial Black" panose="020B0A04020102020204" pitchFamily="34" charset="0"/>
              <a:cs typeface="Arial" panose="020B0604020202020204" pitchFamily="34" charset="0"/>
              <a:sym typeface="+mn-ea"/>
            </a:endParaRPr>
          </a:p>
          <a:p>
            <a:pPr algn="just"/>
            <a:r>
              <a:rPr lang="pt-BR" sz="2000" dirty="0"/>
              <a:t>A fixação das despesas da Câmara Municipal, incluindo os subsídios dos vereadores, despesas com pessoal e outros gastos, é um processo que envolve a definição do orçamento anual da câmara (LOA), com base em critérios legais e de acordo com a receita do município.</a:t>
            </a:r>
            <a:endParaRPr lang="pt-BR" sz="2000" b="1" dirty="0">
              <a:latin typeface="Arial Black" panose="020B0A04020102020204" pitchFamily="34" charset="0"/>
              <a:cs typeface="Arial" panose="020B0604020202020204" pitchFamily="34" charset="0"/>
              <a:sym typeface="+mn-ea"/>
            </a:endParaRPr>
          </a:p>
          <a:p>
            <a:pPr algn="ctr"/>
            <a:endParaRPr lang="pt-BR" sz="1100" b="1" dirty="0">
              <a:latin typeface="Arial Black" panose="020B0A04020102020204" pitchFamily="34" charset="0"/>
              <a:cs typeface="Arial" panose="020B0604020202020204" pitchFamily="34" charset="0"/>
              <a:sym typeface="+mn-ea"/>
            </a:endParaRPr>
          </a:p>
          <a:p>
            <a:r>
              <a:rPr lang="pt-BR" sz="2400" b="1" dirty="0"/>
              <a:t>Processo de Fixação:</a:t>
            </a:r>
          </a:p>
          <a:p>
            <a:endParaRPr lang="pt-BR" sz="1000" b="1" dirty="0"/>
          </a:p>
          <a:p>
            <a:r>
              <a:rPr lang="pt-BR" sz="2000" dirty="0"/>
              <a:t>1. Elaboração do Orçamento;</a:t>
            </a:r>
          </a:p>
          <a:p>
            <a:endParaRPr lang="pt-BR" sz="1000" dirty="0"/>
          </a:p>
          <a:p>
            <a:r>
              <a:rPr lang="pt-BR" sz="2000" dirty="0"/>
              <a:t>2. Fixação dos Subsídios;</a:t>
            </a:r>
          </a:p>
          <a:p>
            <a:endParaRPr lang="pt-BR" sz="1000" dirty="0"/>
          </a:p>
          <a:p>
            <a:r>
              <a:rPr lang="pt-BR" sz="2000" dirty="0"/>
              <a:t>3. Repasse do Duodécimo;</a:t>
            </a:r>
          </a:p>
          <a:p>
            <a:endParaRPr lang="pt-BR" sz="1000" dirty="0"/>
          </a:p>
          <a:p>
            <a:r>
              <a:rPr lang="pt-BR" sz="2000" dirty="0"/>
              <a:t>4. Limites e Controles;</a:t>
            </a:r>
          </a:p>
          <a:p>
            <a:endParaRPr lang="pt-BR" sz="1000" dirty="0"/>
          </a:p>
          <a:p>
            <a:r>
              <a:rPr lang="pt-BR" sz="2000" dirty="0"/>
              <a:t>5. Transparência e Prestação de Contas;</a:t>
            </a:r>
          </a:p>
          <a:p>
            <a:pPr algn="ctr"/>
            <a:endParaRPr lang="pt-BR" b="1" u="sng" dirty="0">
              <a:solidFill>
                <a:srgbClr val="0563C1"/>
              </a:solidFill>
              <a:latin typeface="Arial Black" panose="020B0A04020102020204" pitchFamily="34" charset="0"/>
              <a:cs typeface="Arial" panose="020B0604020202020204" pitchFamily="34" charset="0"/>
              <a:sym typeface="+mn-ea"/>
            </a:endParaRPr>
          </a:p>
          <a:p>
            <a:pPr algn="ctr"/>
            <a:endParaRPr lang="pt-BR" sz="1800" b="1" u="sng" dirty="0">
              <a:solidFill>
                <a:srgbClr val="0563C1"/>
              </a:solidFill>
              <a:latin typeface="Arial Black" panose="020B0A04020102020204" pitchFamily="34" charset="0"/>
              <a:cs typeface="Arial" panose="020B0604020202020204" pitchFamily="34" charset="0"/>
              <a:sym typeface="+mn-ea"/>
            </a:endParaRPr>
          </a:p>
          <a:p>
            <a:pPr algn="ctr"/>
            <a:endParaRPr lang="pt-BR" b="1" u="sng" dirty="0">
              <a:solidFill>
                <a:srgbClr val="0563C1"/>
              </a:solidFill>
              <a:latin typeface="Arial Black" panose="020B0A04020102020204" pitchFamily="34" charset="0"/>
              <a:cs typeface="Arial" panose="020B0604020202020204" pitchFamily="34" charset="0"/>
              <a:sym typeface="+mn-ea"/>
            </a:endParaRPr>
          </a:p>
          <a:p>
            <a:pPr algn="ctr"/>
            <a:endParaRPr lang="pt-BR" sz="1800" b="1" u="sng" dirty="0">
              <a:solidFill>
                <a:srgbClr val="0563C1"/>
              </a:solidFill>
              <a:latin typeface="Arial Black" panose="020B0A04020102020204" pitchFamily="34" charset="0"/>
              <a:cs typeface="Arial" panose="020B0604020202020204" pitchFamily="34" charset="0"/>
              <a:sym typeface="+mn-ea"/>
            </a:endParaRPr>
          </a:p>
          <a:p>
            <a:pPr algn="ctr"/>
            <a:endParaRPr lang="pt-BR" b="1" u="sng" dirty="0">
              <a:solidFill>
                <a:srgbClr val="0563C1"/>
              </a:solidFill>
              <a:latin typeface="Arial Black" panose="020B0A04020102020204" pitchFamily="34" charset="0"/>
              <a:cs typeface="Arial" panose="020B0604020202020204" pitchFamily="34" charset="0"/>
              <a:sym typeface="+mn-ea"/>
            </a:endParaRPr>
          </a:p>
          <a:p>
            <a:pPr algn="ctr"/>
            <a:endParaRPr lang="pt-BR" sz="1800" b="1" u="sng" dirty="0">
              <a:solidFill>
                <a:srgbClr val="0563C1"/>
              </a:solidFill>
              <a:latin typeface="Arial Black" panose="020B0A04020102020204" pitchFamily="34" charset="0"/>
              <a:cs typeface="Arial" panose="020B0604020202020204" pitchFamily="34" charset="0"/>
              <a:sym typeface="+mn-ea"/>
            </a:endParaRPr>
          </a:p>
          <a:p>
            <a:pPr algn="ctr"/>
            <a:endParaRPr lang="pt-BR" b="1" u="sng" dirty="0">
              <a:solidFill>
                <a:srgbClr val="0563C1"/>
              </a:solidFill>
              <a:latin typeface="Arial Black" panose="020B0A04020102020204" pitchFamily="34" charset="0"/>
              <a:cs typeface="Arial" panose="020B0604020202020204" pitchFamily="34" charset="0"/>
              <a:sym typeface="+mn-ea"/>
            </a:endParaRPr>
          </a:p>
          <a:p>
            <a:pPr algn="ctr"/>
            <a:endParaRPr lang="pt-BR" sz="1800" b="1" u="sng" dirty="0">
              <a:solidFill>
                <a:srgbClr val="0563C1"/>
              </a:solidFill>
              <a:latin typeface="Arial Black" panose="020B0A04020102020204" pitchFamily="34" charset="0"/>
              <a:cs typeface="Arial" panose="020B0604020202020204" pitchFamily="34" charset="0"/>
              <a:sym typeface="+mn-ea"/>
            </a:endParaRPr>
          </a:p>
          <a:p>
            <a:pPr algn="ctr"/>
            <a:endParaRPr lang="pt-BR" b="1" u="sng" dirty="0">
              <a:solidFill>
                <a:srgbClr val="0563C1"/>
              </a:solidFill>
              <a:latin typeface="Arial Black" panose="020B0A04020102020204" pitchFamily="34" charset="0"/>
              <a:cs typeface="Arial" panose="020B0604020202020204" pitchFamily="34" charset="0"/>
              <a:sym typeface="+mn-ea"/>
            </a:endParaRPr>
          </a:p>
          <a:p>
            <a:pPr algn="ctr"/>
            <a:endParaRPr lang="pt-BR" sz="1800" b="1" u="sng" dirty="0">
              <a:solidFill>
                <a:srgbClr val="0563C1"/>
              </a:solidFill>
              <a:latin typeface="Arial Black" panose="020B0A04020102020204" pitchFamily="34" charset="0"/>
              <a:cs typeface="Arial" panose="020B0604020202020204" pitchFamily="34" charset="0"/>
              <a:sym typeface="+mn-ea"/>
            </a:endParaRPr>
          </a:p>
          <a:p>
            <a:pPr algn="ctr"/>
            <a:endParaRPr lang="pt-BR" sz="1800" b="1" u="sng" dirty="0">
              <a:solidFill>
                <a:srgbClr val="0563C1"/>
              </a:solidFill>
              <a:latin typeface="Arial Black" panose="020B0A04020102020204" pitchFamily="34" charset="0"/>
              <a:cs typeface="Arial" panose="020B0604020202020204" pitchFamily="34" charset="0"/>
              <a:sym typeface="+mn-ea"/>
            </a:endParaRP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22431824-9065-1291-F831-36CD4393A4BC}"/>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F9C4939E-8DEB-B03C-D4D5-85FE9F2D7B8B}"/>
              </a:ext>
            </a:extLst>
          </p:cNvPr>
          <p:cNvPicPr preferRelativeResize="0"/>
          <p:nvPr/>
        </p:nvPicPr>
        <p:blipFill>
          <a:blip r:embed="rId3"/>
          <a:stretch>
            <a:fillRect/>
          </a:stretch>
        </p:blipFill>
        <p:spPr>
          <a:xfrm>
            <a:off x="0" y="0"/>
            <a:ext cx="12191987" cy="6858000"/>
          </a:xfrm>
          <a:prstGeom prst="rect">
            <a:avLst/>
          </a:prstGeom>
          <a:noFill/>
          <a:ln>
            <a:noFill/>
          </a:ln>
        </p:spPr>
      </p:pic>
      <p:sp>
        <p:nvSpPr>
          <p:cNvPr id="3" name="CaixaDeTexto 2">
            <a:extLst>
              <a:ext uri="{FF2B5EF4-FFF2-40B4-BE49-F238E27FC236}">
                <a16:creationId xmlns:a16="http://schemas.microsoft.com/office/drawing/2014/main" id="{51399342-9BB2-DEE5-1C4F-DB12ED4D05D7}"/>
              </a:ext>
            </a:extLst>
          </p:cNvPr>
          <p:cNvSpPr txBox="1"/>
          <p:nvPr/>
        </p:nvSpPr>
        <p:spPr>
          <a:xfrm>
            <a:off x="395926" y="207389"/>
            <a:ext cx="11462994" cy="5601533"/>
          </a:xfrm>
          <a:prstGeom prst="rect">
            <a:avLst/>
          </a:prstGeom>
          <a:noFill/>
        </p:spPr>
        <p:txBody>
          <a:bodyPr wrap="square">
            <a:spAutoFit/>
          </a:bodyPr>
          <a:lstStyle/>
          <a:p>
            <a:pPr algn="ctr"/>
            <a:r>
              <a:rPr lang="pt-BR" sz="2400" b="1" u="sng" dirty="0">
                <a:solidFill>
                  <a:srgbClr val="0563C1"/>
                </a:solidFill>
                <a:latin typeface="Arial Black" panose="020B0A04020102020204" pitchFamily="34" charset="0"/>
                <a:cs typeface="Arial" panose="020B0604020202020204" pitchFamily="34" charset="0"/>
                <a:sym typeface="+mn-ea"/>
              </a:rPr>
              <a:t>CONTROLE INTERNO MUNICIPAL </a:t>
            </a:r>
            <a:r>
              <a:rPr lang="pt-BR" sz="2400" b="1" u="sng" dirty="0">
                <a:solidFill>
                  <a:srgbClr val="0563C1"/>
                </a:solidFill>
                <a:latin typeface="Arial" panose="020B0604020202020204" pitchFamily="34" charset="0"/>
                <a:cs typeface="Arial" panose="020B0604020202020204" pitchFamily="34" charset="0"/>
                <a:sym typeface="+mn-ea"/>
              </a:rPr>
              <a:t>- </a:t>
            </a:r>
            <a:r>
              <a:rPr lang="pt-BR" sz="2400" b="1" u="sng" dirty="0">
                <a:solidFill>
                  <a:srgbClr val="0563C1"/>
                </a:solidFill>
                <a:latin typeface="Arial Black" panose="020B0A04020102020204" pitchFamily="34" charset="0"/>
                <a:cs typeface="Arial" panose="020B0604020202020204" pitchFamily="34" charset="0"/>
                <a:sym typeface="+mn-ea"/>
              </a:rPr>
              <a:t>O Controle das Finanças</a:t>
            </a:r>
          </a:p>
          <a:p>
            <a:pPr algn="ctr"/>
            <a:endParaRPr lang="pt-BR" sz="1800" b="1" u="sng" dirty="0">
              <a:solidFill>
                <a:srgbClr val="0563C1"/>
              </a:solidFill>
              <a:latin typeface="Arial Black" panose="020B0A04020102020204" pitchFamily="34" charset="0"/>
              <a:cs typeface="Arial" panose="020B0604020202020204" pitchFamily="34" charset="0"/>
              <a:sym typeface="+mn-ea"/>
            </a:endParaRPr>
          </a:p>
          <a:p>
            <a:r>
              <a:rPr lang="pt-BR" b="1" dirty="0">
                <a:solidFill>
                  <a:schemeClr val="accent2"/>
                </a:solidFill>
                <a:latin typeface="Arial Black" panose="020B0A04020102020204" pitchFamily="34" charset="0"/>
                <a:cs typeface="Arial" panose="020B0604020202020204" pitchFamily="34" charset="0"/>
                <a:sym typeface="+mn-ea"/>
              </a:rPr>
              <a:t>13.2. PROGRAMAÇÃO:</a:t>
            </a:r>
          </a:p>
          <a:p>
            <a:pPr algn="just"/>
            <a:r>
              <a:rPr lang="pt-BR" sz="2000" dirty="0"/>
              <a:t>A programação de despesas da câmara refere-se ao planejamento e controle dos gastos realizados pelo Legislativo Municipal, incluindo a execução orçamentária e financeira, bem como a fiscalização dos recursos. Essa programação envolve a definição de metas e prioridades, a elaboração de leis orçamentárias e a garantia da transparência e eficiência na gestão dos recursos públicos. </a:t>
            </a:r>
            <a:endParaRPr lang="pt-BR" sz="2000" b="1" dirty="0">
              <a:solidFill>
                <a:schemeClr val="accent2"/>
              </a:solidFill>
              <a:latin typeface="Arial Black" panose="020B0A04020102020204" pitchFamily="34" charset="0"/>
              <a:cs typeface="Arial" panose="020B0604020202020204" pitchFamily="34" charset="0"/>
              <a:sym typeface="+mn-ea"/>
            </a:endParaRPr>
          </a:p>
          <a:p>
            <a:pPr algn="just"/>
            <a:endParaRPr lang="pt-BR" sz="900" b="1" u="sng" dirty="0">
              <a:solidFill>
                <a:srgbClr val="0563C1"/>
              </a:solidFill>
              <a:latin typeface="Arial Black" panose="020B0A04020102020204" pitchFamily="34" charset="0"/>
              <a:cs typeface="Arial" panose="020B0604020202020204" pitchFamily="34" charset="0"/>
              <a:sym typeface="+mn-ea"/>
            </a:endParaRPr>
          </a:p>
          <a:p>
            <a:r>
              <a:rPr lang="pt-BR" sz="2000" b="1" dirty="0"/>
              <a:t>Principais aspectos da programação de despesas da câmara:</a:t>
            </a:r>
          </a:p>
          <a:p>
            <a:endParaRPr lang="pt-BR" sz="900" b="1" dirty="0"/>
          </a:p>
          <a:p>
            <a:pPr algn="just"/>
            <a:r>
              <a:rPr lang="pt-BR" b="1" dirty="0"/>
              <a:t>Planejamento Orçamentário: </a:t>
            </a:r>
            <a:r>
              <a:rPr lang="pt-BR" dirty="0"/>
              <a:t>Definição de prioridades, a alocação de recursos para diferentes áreas e a previsão de receitas. </a:t>
            </a:r>
          </a:p>
          <a:p>
            <a:pPr algn="just"/>
            <a:r>
              <a:rPr lang="pt-BR" b="1" dirty="0"/>
              <a:t>Execução Financeira: </a:t>
            </a:r>
            <a:r>
              <a:rPr lang="pt-BR" dirty="0"/>
              <a:t>A câmara acompanha e controla a execução financeira do orçamento. </a:t>
            </a:r>
          </a:p>
          <a:p>
            <a:pPr algn="just"/>
            <a:r>
              <a:rPr lang="pt-BR" b="1" dirty="0"/>
              <a:t>Fiscalização: </a:t>
            </a:r>
            <a:r>
              <a:rPr lang="pt-BR" dirty="0"/>
              <a:t>A câmara exerce a função de fiscalizar as contas públicas, verificando a legalidade e a regularidade dos gastos realizados pelo Poder Executivo e por outros órgãos da administração municipal. </a:t>
            </a:r>
          </a:p>
          <a:p>
            <a:pPr algn="just"/>
            <a:r>
              <a:rPr lang="pt-BR" b="1" dirty="0"/>
              <a:t>Transparência e Publicidade:</a:t>
            </a:r>
            <a:endParaRPr lang="pt-BR" dirty="0"/>
          </a:p>
          <a:p>
            <a:pPr algn="just" fontAlgn="ctr"/>
            <a:r>
              <a:rPr lang="pt-BR" dirty="0"/>
              <a:t>A câmara deve garantir a transparência na gestão dos recursos públicos. </a:t>
            </a:r>
          </a:p>
          <a:p>
            <a:pPr algn="just"/>
            <a:r>
              <a:rPr lang="pt-BR" b="1" dirty="0"/>
              <a:t>Programação Financeira e Cronograma:</a:t>
            </a:r>
            <a:endParaRPr lang="pt-BR" dirty="0"/>
          </a:p>
          <a:p>
            <a:pPr algn="just"/>
            <a:r>
              <a:rPr lang="pt-BR" dirty="0"/>
              <a:t>A programação financeira estabelece o fluxo de caixa previsto para o pagamento das despesas, enquanto o cronograma define os prazos para a execução das ações e projetos. </a:t>
            </a:r>
            <a:endParaRPr lang="pt-BR" sz="1800" b="1" u="sng" dirty="0">
              <a:solidFill>
                <a:srgbClr val="0563C1"/>
              </a:solidFill>
              <a:latin typeface="Arial Black" panose="020B0A04020102020204" pitchFamily="34" charset="0"/>
              <a:cs typeface="Arial" panose="020B0604020202020204" pitchFamily="34" charset="0"/>
              <a:sym typeface="+mn-ea"/>
            </a:endParaRPr>
          </a:p>
        </p:txBody>
      </p:sp>
    </p:spTree>
    <p:extLst>
      <p:ext uri="{BB962C8B-B14F-4D97-AF65-F5344CB8AC3E}">
        <p14:creationId xmlns:p14="http://schemas.microsoft.com/office/powerpoint/2010/main" val="1142435645"/>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891052D0-C282-C696-F0AD-92F5711E1032}"/>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8E5E0865-C6A9-9C67-3E5E-6EFA8F8E5DF5}"/>
              </a:ext>
            </a:extLst>
          </p:cNvPr>
          <p:cNvPicPr preferRelativeResize="0"/>
          <p:nvPr/>
        </p:nvPicPr>
        <p:blipFill>
          <a:blip r:embed="rId3"/>
          <a:stretch>
            <a:fillRect/>
          </a:stretch>
        </p:blipFill>
        <p:spPr>
          <a:xfrm>
            <a:off x="0" y="0"/>
            <a:ext cx="12191987" cy="6858000"/>
          </a:xfrm>
          <a:prstGeom prst="rect">
            <a:avLst/>
          </a:prstGeom>
          <a:noFill/>
          <a:ln>
            <a:noFill/>
          </a:ln>
        </p:spPr>
      </p:pic>
      <p:sp>
        <p:nvSpPr>
          <p:cNvPr id="3" name="CaixaDeTexto 2">
            <a:extLst>
              <a:ext uri="{FF2B5EF4-FFF2-40B4-BE49-F238E27FC236}">
                <a16:creationId xmlns:a16="http://schemas.microsoft.com/office/drawing/2014/main" id="{43AD8761-719B-8BBB-2B8E-32AA79B56D88}"/>
              </a:ext>
            </a:extLst>
          </p:cNvPr>
          <p:cNvSpPr txBox="1"/>
          <p:nvPr/>
        </p:nvSpPr>
        <p:spPr>
          <a:xfrm>
            <a:off x="544784" y="58846"/>
            <a:ext cx="11102418" cy="6740307"/>
          </a:xfrm>
          <a:prstGeom prst="rect">
            <a:avLst/>
          </a:prstGeom>
          <a:noFill/>
        </p:spPr>
        <p:txBody>
          <a:bodyPr wrap="square">
            <a:spAutoFit/>
          </a:bodyPr>
          <a:lstStyle/>
          <a:p>
            <a:pPr algn="ctr"/>
            <a:r>
              <a:rPr lang="pt-BR" sz="2400" b="1" u="sng" dirty="0">
                <a:solidFill>
                  <a:srgbClr val="0563C1"/>
                </a:solidFill>
                <a:latin typeface="Arial Black" panose="020B0A04020102020204" pitchFamily="34" charset="0"/>
                <a:cs typeface="Arial" panose="020B0604020202020204" pitchFamily="34" charset="0"/>
                <a:sym typeface="+mn-ea"/>
              </a:rPr>
              <a:t>CONTROLE INTERNO MUNICIPAL </a:t>
            </a:r>
            <a:r>
              <a:rPr lang="pt-BR" sz="2400" b="1" u="sng" dirty="0">
                <a:solidFill>
                  <a:srgbClr val="0563C1"/>
                </a:solidFill>
                <a:latin typeface="Arial" panose="020B0604020202020204" pitchFamily="34" charset="0"/>
                <a:cs typeface="Arial" panose="020B0604020202020204" pitchFamily="34" charset="0"/>
                <a:sym typeface="+mn-ea"/>
              </a:rPr>
              <a:t>- </a:t>
            </a:r>
            <a:r>
              <a:rPr lang="pt-BR" sz="2400" b="1" u="sng" dirty="0">
                <a:solidFill>
                  <a:srgbClr val="0563C1"/>
                </a:solidFill>
                <a:latin typeface="Arial Black" panose="020B0A04020102020204" pitchFamily="34" charset="0"/>
                <a:cs typeface="Arial" panose="020B0604020202020204" pitchFamily="34" charset="0"/>
                <a:sym typeface="+mn-ea"/>
              </a:rPr>
              <a:t>O Controle das Finanças</a:t>
            </a:r>
          </a:p>
          <a:p>
            <a:pPr algn="ctr"/>
            <a:endParaRPr lang="pt-BR" sz="1800" b="1" u="sng" dirty="0">
              <a:solidFill>
                <a:srgbClr val="0563C1"/>
              </a:solidFill>
              <a:latin typeface="Arial Black" panose="020B0A04020102020204" pitchFamily="34" charset="0"/>
              <a:cs typeface="Arial" panose="020B0604020202020204" pitchFamily="34" charset="0"/>
              <a:sym typeface="+mn-ea"/>
            </a:endParaRPr>
          </a:p>
          <a:p>
            <a:r>
              <a:rPr lang="pt-BR" b="1" dirty="0">
                <a:solidFill>
                  <a:schemeClr val="accent2"/>
                </a:solidFill>
                <a:latin typeface="Arial Black" panose="020B0A04020102020204" pitchFamily="34" charset="0"/>
                <a:cs typeface="Arial" panose="020B0604020202020204" pitchFamily="34" charset="0"/>
                <a:sym typeface="+mn-ea"/>
              </a:rPr>
              <a:t>13.3. LICITAÇÃO:</a:t>
            </a:r>
          </a:p>
          <a:p>
            <a:endParaRPr lang="pt-BR" sz="800" b="1" dirty="0">
              <a:solidFill>
                <a:schemeClr val="accent2"/>
              </a:solidFill>
              <a:latin typeface="Arial Black" panose="020B0A04020102020204" pitchFamily="34" charset="0"/>
              <a:cs typeface="Arial" panose="020B0604020202020204" pitchFamily="34" charset="0"/>
              <a:sym typeface="+mn-ea"/>
            </a:endParaRPr>
          </a:p>
          <a:p>
            <a:r>
              <a:rPr lang="pt-BR" b="1" dirty="0"/>
              <a:t>O QUE É LICITAÇÃO?</a:t>
            </a:r>
          </a:p>
          <a:p>
            <a:endParaRPr lang="pt-BR" sz="800" dirty="0"/>
          </a:p>
          <a:p>
            <a:pPr algn="just"/>
            <a:r>
              <a:rPr lang="pt-BR" sz="2000" dirty="0">
                <a:latin typeface="Arial" panose="020B0604020202020204" pitchFamily="34" charset="0"/>
                <a:cs typeface="Arial" panose="020B0604020202020204" pitchFamily="34" charset="0"/>
              </a:rPr>
              <a:t>É o processo por meio do qual a Administração Pública contrata obras, serviços, compras e alienações. Em outras palavras, licitação é a forma como a Administração Pública pode comprar e vender.</a:t>
            </a:r>
          </a:p>
          <a:p>
            <a:pPr algn="ctr"/>
            <a:endParaRPr lang="pt-BR" sz="800" b="1" u="sng" dirty="0">
              <a:solidFill>
                <a:srgbClr val="0563C1"/>
              </a:solidFill>
              <a:latin typeface="Arial Black" panose="020B0A04020102020204" pitchFamily="34" charset="0"/>
              <a:cs typeface="Arial" panose="020B0604020202020204" pitchFamily="34" charset="0"/>
              <a:sym typeface="+mn-ea"/>
            </a:endParaRPr>
          </a:p>
          <a:p>
            <a:pPr algn="just"/>
            <a:r>
              <a:rPr lang="pt-BR" sz="2000" dirty="0"/>
              <a:t>Atualmente, a regulação das compras públicas é feita pela </a:t>
            </a:r>
            <a:r>
              <a:rPr lang="pt-BR" sz="2000" b="1" dirty="0"/>
              <a:t>Lei nº 14.133/2021 </a:t>
            </a:r>
            <a:r>
              <a:rPr lang="pt-BR" sz="2000" dirty="0"/>
              <a:t>(Nova de Lei de Licitações e Contratos).</a:t>
            </a:r>
            <a:endParaRPr lang="pt-BR" sz="2000" b="1" dirty="0">
              <a:solidFill>
                <a:srgbClr val="0563C1"/>
              </a:solidFill>
              <a:latin typeface="Arial Black" panose="020B0A04020102020204" pitchFamily="34" charset="0"/>
              <a:cs typeface="Arial" panose="020B0604020202020204" pitchFamily="34" charset="0"/>
              <a:sym typeface="+mn-ea"/>
            </a:endParaRPr>
          </a:p>
          <a:p>
            <a:pPr algn="ctr"/>
            <a:endParaRPr lang="pt-BR" sz="800" b="1" u="sng" dirty="0">
              <a:solidFill>
                <a:srgbClr val="0563C1"/>
              </a:solidFill>
              <a:latin typeface="Arial Black" panose="020B0A04020102020204" pitchFamily="34" charset="0"/>
              <a:cs typeface="Arial" panose="020B0604020202020204" pitchFamily="34" charset="0"/>
              <a:sym typeface="+mn-ea"/>
            </a:endParaRPr>
          </a:p>
          <a:p>
            <a:r>
              <a:rPr lang="pt-BR" b="1" dirty="0"/>
              <a:t>QUEM PRECISA LICITAR? (Lei nº 14.133/2021, Art. 1º)</a:t>
            </a:r>
          </a:p>
          <a:p>
            <a:endParaRPr lang="pt-BR" sz="800" dirty="0"/>
          </a:p>
          <a:p>
            <a:r>
              <a:rPr lang="pt-BR" i="1" dirty="0"/>
              <a:t>As normas da Lei nº 14.133/2021 aplicam-se às Administrações Públicas diretas, autárquicas e fundacionais da União, dos Estados, do Distrito Federal e dos Municípios, e abrange: </a:t>
            </a:r>
          </a:p>
          <a:p>
            <a:endParaRPr lang="pt-BR" sz="800" i="1" dirty="0"/>
          </a:p>
          <a:p>
            <a:pPr marL="285750" indent="-285750">
              <a:buFont typeface="Arial" panose="020B0604020202020204" pitchFamily="34" charset="0"/>
              <a:buChar char="•"/>
            </a:pPr>
            <a:r>
              <a:rPr lang="pt-BR" i="1" dirty="0"/>
              <a:t>os órgãos dos Poderes Legislativo e Judiciário da União, dos Estados e do Distrito Federal e os órgãos do Poder Legislativo dos Municípios, quando no desempenho de função administrativa; </a:t>
            </a:r>
          </a:p>
          <a:p>
            <a:endParaRPr lang="pt-BR" sz="800" i="1" dirty="0"/>
          </a:p>
          <a:p>
            <a:pPr marL="285750" indent="-285750">
              <a:buFont typeface="Arial" panose="020B0604020202020204" pitchFamily="34" charset="0"/>
              <a:buChar char="•"/>
            </a:pPr>
            <a:r>
              <a:rPr lang="pt-BR" i="1" dirty="0"/>
              <a:t>os fundos especiais e as demais entidades controladas direta ou indiretamente pela Administração Pública. </a:t>
            </a:r>
          </a:p>
          <a:p>
            <a:pPr algn="ctr"/>
            <a:endParaRPr lang="pt-BR" b="1" u="sng" dirty="0">
              <a:solidFill>
                <a:srgbClr val="0563C1"/>
              </a:solidFill>
              <a:latin typeface="Arial Black" panose="020B0A04020102020204" pitchFamily="34" charset="0"/>
              <a:cs typeface="Arial" panose="020B0604020202020204" pitchFamily="34" charset="0"/>
              <a:sym typeface="+mn-ea"/>
            </a:endParaRPr>
          </a:p>
          <a:p>
            <a:pPr algn="ctr"/>
            <a:endParaRPr lang="pt-BR" sz="1800" b="1" u="sng" dirty="0">
              <a:solidFill>
                <a:srgbClr val="0563C1"/>
              </a:solidFill>
              <a:latin typeface="Arial Black" panose="020B0A04020102020204" pitchFamily="34" charset="0"/>
              <a:cs typeface="Arial" panose="020B0604020202020204" pitchFamily="34" charset="0"/>
              <a:sym typeface="+mn-ea"/>
            </a:endParaRPr>
          </a:p>
          <a:p>
            <a:pPr algn="ctr"/>
            <a:endParaRPr lang="pt-BR" b="1" u="sng" dirty="0">
              <a:solidFill>
                <a:srgbClr val="0563C1"/>
              </a:solidFill>
              <a:latin typeface="Arial Black" panose="020B0A04020102020204" pitchFamily="34" charset="0"/>
              <a:cs typeface="Arial" panose="020B0604020202020204" pitchFamily="34" charset="0"/>
              <a:sym typeface="+mn-ea"/>
            </a:endParaRPr>
          </a:p>
          <a:p>
            <a:pPr algn="ctr"/>
            <a:endParaRPr lang="pt-BR" sz="1800" b="1" u="sng" dirty="0">
              <a:solidFill>
                <a:srgbClr val="0563C1"/>
              </a:solidFill>
              <a:latin typeface="Arial Black" panose="020B0A04020102020204" pitchFamily="34" charset="0"/>
              <a:cs typeface="Arial" panose="020B0604020202020204" pitchFamily="34" charset="0"/>
              <a:sym typeface="+mn-ea"/>
            </a:endParaRPr>
          </a:p>
          <a:p>
            <a:pPr algn="ctr"/>
            <a:endParaRPr lang="pt-BR" sz="1800" b="1" u="sng" dirty="0">
              <a:solidFill>
                <a:srgbClr val="0563C1"/>
              </a:solidFill>
              <a:latin typeface="Arial Black" panose="020B0A04020102020204" pitchFamily="34" charset="0"/>
              <a:cs typeface="Arial" panose="020B0604020202020204" pitchFamily="34" charset="0"/>
              <a:sym typeface="+mn-ea"/>
            </a:endParaRPr>
          </a:p>
        </p:txBody>
      </p:sp>
    </p:spTree>
    <p:extLst>
      <p:ext uri="{BB962C8B-B14F-4D97-AF65-F5344CB8AC3E}">
        <p14:creationId xmlns:p14="http://schemas.microsoft.com/office/powerpoint/2010/main" val="926649723"/>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85A6AED2-F3D2-E12F-4135-ECB514EEC9D4}"/>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09142AAA-DA25-32A8-3F5A-D08D6730C61C}"/>
              </a:ext>
            </a:extLst>
          </p:cNvPr>
          <p:cNvPicPr preferRelativeResize="0"/>
          <p:nvPr/>
        </p:nvPicPr>
        <p:blipFill>
          <a:blip r:embed="rId3"/>
          <a:stretch>
            <a:fillRect/>
          </a:stretch>
        </p:blipFill>
        <p:spPr>
          <a:xfrm>
            <a:off x="0" y="0"/>
            <a:ext cx="12191987" cy="6858000"/>
          </a:xfrm>
          <a:prstGeom prst="rect">
            <a:avLst/>
          </a:prstGeom>
          <a:noFill/>
          <a:ln>
            <a:noFill/>
          </a:ln>
        </p:spPr>
      </p:pic>
      <p:sp>
        <p:nvSpPr>
          <p:cNvPr id="3" name="CaixaDeTexto 2">
            <a:extLst>
              <a:ext uri="{FF2B5EF4-FFF2-40B4-BE49-F238E27FC236}">
                <a16:creationId xmlns:a16="http://schemas.microsoft.com/office/drawing/2014/main" id="{AA0B963B-A286-8C94-A786-A2F45E34B6D0}"/>
              </a:ext>
            </a:extLst>
          </p:cNvPr>
          <p:cNvSpPr txBox="1"/>
          <p:nvPr/>
        </p:nvSpPr>
        <p:spPr>
          <a:xfrm>
            <a:off x="265514" y="103694"/>
            <a:ext cx="11829075" cy="5570756"/>
          </a:xfrm>
          <a:prstGeom prst="rect">
            <a:avLst/>
          </a:prstGeom>
          <a:noFill/>
        </p:spPr>
        <p:txBody>
          <a:bodyPr wrap="square">
            <a:spAutoFit/>
          </a:bodyPr>
          <a:lstStyle/>
          <a:p>
            <a:pPr algn="ctr"/>
            <a:r>
              <a:rPr lang="pt-BR" sz="2400" b="1" u="sng" dirty="0">
                <a:solidFill>
                  <a:srgbClr val="0563C1"/>
                </a:solidFill>
                <a:latin typeface="Arial Black" panose="020B0A04020102020204" pitchFamily="34" charset="0"/>
                <a:cs typeface="Arial" panose="020B0604020202020204" pitchFamily="34" charset="0"/>
                <a:sym typeface="+mn-ea"/>
              </a:rPr>
              <a:t>CONTROLE INTERNO MUNICIPAL </a:t>
            </a:r>
            <a:r>
              <a:rPr lang="pt-BR" sz="2400" b="1" u="sng" dirty="0">
                <a:solidFill>
                  <a:srgbClr val="0563C1"/>
                </a:solidFill>
                <a:latin typeface="Arial" panose="020B0604020202020204" pitchFamily="34" charset="0"/>
                <a:cs typeface="Arial" panose="020B0604020202020204" pitchFamily="34" charset="0"/>
                <a:sym typeface="+mn-ea"/>
              </a:rPr>
              <a:t>- </a:t>
            </a:r>
            <a:r>
              <a:rPr lang="pt-BR" sz="2400" b="1" u="sng" dirty="0">
                <a:solidFill>
                  <a:srgbClr val="0563C1"/>
                </a:solidFill>
                <a:latin typeface="Arial Black" panose="020B0A04020102020204" pitchFamily="34" charset="0"/>
                <a:cs typeface="Arial" panose="020B0604020202020204" pitchFamily="34" charset="0"/>
                <a:sym typeface="+mn-ea"/>
              </a:rPr>
              <a:t>O Controle das Finanças</a:t>
            </a:r>
          </a:p>
          <a:p>
            <a:pPr algn="ctr"/>
            <a:endParaRPr lang="pt-BR" sz="800" b="1" u="sng" dirty="0">
              <a:solidFill>
                <a:srgbClr val="0563C1"/>
              </a:solidFill>
              <a:latin typeface="Arial Black" panose="020B0A04020102020204" pitchFamily="34" charset="0"/>
              <a:cs typeface="Arial" panose="020B0604020202020204" pitchFamily="34" charset="0"/>
              <a:sym typeface="+mn-ea"/>
            </a:endParaRPr>
          </a:p>
          <a:p>
            <a:r>
              <a:rPr lang="pt-BR" sz="2000" b="1" dirty="0">
                <a:solidFill>
                  <a:schemeClr val="accent2"/>
                </a:solidFill>
                <a:latin typeface="Arial Black" panose="020B0A04020102020204" pitchFamily="34" charset="0"/>
                <a:cs typeface="Arial" panose="020B0604020202020204" pitchFamily="34" charset="0"/>
                <a:sym typeface="+mn-ea"/>
              </a:rPr>
              <a:t>13.4. EMPENHO:</a:t>
            </a:r>
          </a:p>
          <a:p>
            <a:endParaRPr lang="pt-BR" sz="800" b="1" dirty="0">
              <a:solidFill>
                <a:schemeClr val="accent2"/>
              </a:solidFill>
              <a:latin typeface="Arial Black" panose="020B0A04020102020204" pitchFamily="34" charset="0"/>
              <a:cs typeface="Arial" panose="020B0604020202020204" pitchFamily="34" charset="0"/>
              <a:sym typeface="+mn-ea"/>
            </a:endParaRPr>
          </a:p>
          <a:p>
            <a:pPr algn="just"/>
            <a:r>
              <a:rPr lang="pt-BR" sz="1600" b="1" dirty="0">
                <a:latin typeface="Arial" panose="020B0604020202020204" pitchFamily="34" charset="0"/>
                <a:cs typeface="Arial" panose="020B0604020202020204" pitchFamily="34" charset="0"/>
              </a:rPr>
              <a:t>Em contexto de Câmara Municipal</a:t>
            </a:r>
            <a:r>
              <a:rPr lang="pt-BR" sz="1600" dirty="0">
                <a:latin typeface="Arial" panose="020B0604020202020204" pitchFamily="34" charset="0"/>
                <a:cs typeface="Arial" panose="020B0604020202020204" pitchFamily="34" charset="0"/>
              </a:rPr>
              <a:t>: "Empenho" refere-se ao ato formal de reservar uma </a:t>
            </a:r>
            <a:r>
              <a:rPr lang="pt-BR" sz="1600" i="1" dirty="0">
                <a:latin typeface="Arial" panose="020B0604020202020204" pitchFamily="34" charset="0"/>
                <a:cs typeface="Arial" panose="020B0604020202020204" pitchFamily="34" charset="0"/>
              </a:rPr>
              <a:t>dotação orçamentária </a:t>
            </a:r>
            <a:r>
              <a:rPr lang="pt-BR" sz="1600" dirty="0">
                <a:latin typeface="Arial" panose="020B0604020202020204" pitchFamily="34" charset="0"/>
                <a:cs typeface="Arial" panose="020B0604020202020204" pitchFamily="34" charset="0"/>
              </a:rPr>
              <a:t>para cobrir uma despesa específica. Este processo é materializado através da emissão da "Nota de Empenho", um documento que registra o valor da despesa e o credor envolvido, permitindo o controle da execução orçamentária</a:t>
            </a:r>
            <a:r>
              <a:rPr lang="pt-BR" sz="1600" dirty="0"/>
              <a:t>. </a:t>
            </a:r>
            <a:endParaRPr lang="pt-BR" sz="1600" b="1" dirty="0">
              <a:solidFill>
                <a:schemeClr val="accent2"/>
              </a:solidFill>
              <a:latin typeface="Arial Black" panose="020B0A04020102020204" pitchFamily="34" charset="0"/>
              <a:cs typeface="Arial" panose="020B0604020202020204" pitchFamily="34" charset="0"/>
              <a:sym typeface="+mn-ea"/>
            </a:endParaRPr>
          </a:p>
          <a:p>
            <a:pPr algn="ctr"/>
            <a:endParaRPr lang="pt-BR" sz="800" b="1" u="sng" dirty="0">
              <a:solidFill>
                <a:srgbClr val="0563C1"/>
              </a:solidFill>
              <a:latin typeface="Arial Black" panose="020B0A04020102020204" pitchFamily="34" charset="0"/>
              <a:cs typeface="Arial" panose="020B0604020202020204" pitchFamily="34" charset="0"/>
              <a:sym typeface="+mn-ea"/>
            </a:endParaRPr>
          </a:p>
          <a:p>
            <a:pPr algn="just"/>
            <a:r>
              <a:rPr lang="pt-BR" sz="1600" dirty="0">
                <a:latin typeface="Arial" panose="020B0604020202020204" pitchFamily="34" charset="0"/>
                <a:cs typeface="Arial" panose="020B0604020202020204" pitchFamily="34" charset="0"/>
              </a:rPr>
              <a:t>O empenho é uma etapa crucial na gestão financeira da Câmara, pois garante que o dinheiro público destinado a uma determinada finalidade seja efetivamente reservado e posteriormente utilizado para cobrir a despesa. </a:t>
            </a:r>
            <a:endParaRPr lang="pt-BR" sz="1600" b="1" u="sng" dirty="0">
              <a:solidFill>
                <a:srgbClr val="0563C1"/>
              </a:solidFill>
              <a:latin typeface="Arial" panose="020B0604020202020204" pitchFamily="34" charset="0"/>
              <a:cs typeface="Arial" panose="020B0604020202020204" pitchFamily="34" charset="0"/>
              <a:sym typeface="+mn-ea"/>
            </a:endParaRPr>
          </a:p>
          <a:p>
            <a:pPr algn="ctr"/>
            <a:endParaRPr lang="pt-BR" sz="800" b="1" u="sng" dirty="0">
              <a:solidFill>
                <a:srgbClr val="0563C1"/>
              </a:solidFill>
              <a:latin typeface="Arial Black" panose="020B0A04020102020204" pitchFamily="34" charset="0"/>
              <a:cs typeface="Arial" panose="020B0604020202020204" pitchFamily="34" charset="0"/>
              <a:sym typeface="+mn-ea"/>
            </a:endParaRPr>
          </a:p>
          <a:p>
            <a:pPr algn="ctr"/>
            <a:r>
              <a:rPr lang="pt-BR" sz="2000" b="1" u="sng" dirty="0"/>
              <a:t>ETAPAS DO EMPENHO:</a:t>
            </a:r>
          </a:p>
          <a:p>
            <a:r>
              <a:rPr lang="pt-BR" b="1" dirty="0"/>
              <a:t>1. Identificação da despesa: </a:t>
            </a:r>
            <a:r>
              <a:rPr lang="pt-BR" dirty="0"/>
              <a:t>identifica a necessidade de realizar uma despesa, seja ela ordinária, por estimativa ou global. </a:t>
            </a:r>
          </a:p>
          <a:p>
            <a:r>
              <a:rPr lang="pt-BR" b="1" dirty="0"/>
              <a:t>2. Reserva orçamentária: </a:t>
            </a:r>
            <a:r>
              <a:rPr lang="pt-BR" dirty="0"/>
              <a:t>O setor responsável pela gestão financeira reserva o valor necessário no orçamento da Câmara. </a:t>
            </a:r>
          </a:p>
          <a:p>
            <a:r>
              <a:rPr lang="pt-BR" b="1" dirty="0"/>
              <a:t>3. Emissão da Nota de Empenho: </a:t>
            </a:r>
            <a:r>
              <a:rPr lang="pt-BR" dirty="0"/>
              <a:t>É emitida a Nota de Empenho, formalizando a reserva e detalhando a despesa e o credor. </a:t>
            </a:r>
          </a:p>
          <a:p>
            <a:r>
              <a:rPr lang="pt-BR" b="1" dirty="0"/>
              <a:t>4. Controle da execução: </a:t>
            </a:r>
            <a:r>
              <a:rPr lang="pt-BR" dirty="0"/>
              <a:t>A Nota de Empenho serve como base para o controle da execução da despesa, acompanhando o pagamento e a entrega do bem ou serviço. </a:t>
            </a:r>
          </a:p>
          <a:p>
            <a:pPr algn="ctr"/>
            <a:r>
              <a:rPr lang="pt-BR" b="1" u="sng" dirty="0">
                <a:latin typeface="Arial" panose="020B0604020202020204" pitchFamily="34" charset="0"/>
                <a:cs typeface="Arial" panose="020B0604020202020204" pitchFamily="34" charset="0"/>
              </a:rPr>
              <a:t>IMPORTÂNCIA DO EMPENHO:</a:t>
            </a:r>
          </a:p>
          <a:p>
            <a:pPr fontAlgn="ctr"/>
            <a:r>
              <a:rPr lang="pt-BR" b="1" dirty="0"/>
              <a:t>Planejamento financeiro:</a:t>
            </a:r>
            <a:r>
              <a:rPr lang="pt-BR" dirty="0"/>
              <a:t> Permite um melhor planejamento e controle dos gastos da Câmara. </a:t>
            </a:r>
          </a:p>
          <a:p>
            <a:pPr fontAlgn="ctr"/>
            <a:r>
              <a:rPr lang="pt-BR" b="1" dirty="0"/>
              <a:t>Transparência:</a:t>
            </a:r>
            <a:r>
              <a:rPr lang="pt-BR" dirty="0"/>
              <a:t> A emissão da Nota de Empenho garante a transparência na gestão dos recursos públicos. </a:t>
            </a:r>
          </a:p>
          <a:p>
            <a:pPr fontAlgn="ctr"/>
            <a:r>
              <a:rPr lang="pt-BR" b="1" dirty="0"/>
              <a:t>Prevenção de gastos excessivos:</a:t>
            </a:r>
            <a:r>
              <a:rPr lang="pt-BR" dirty="0"/>
              <a:t> Evita que a Câmara gaste mais do que o previsto em seu orçamento. </a:t>
            </a:r>
          </a:p>
          <a:p>
            <a:r>
              <a:rPr lang="pt-BR" b="1" dirty="0"/>
              <a:t>Legalidade:</a:t>
            </a:r>
            <a:r>
              <a:rPr lang="pt-BR" dirty="0"/>
              <a:t> O empenho é um procedimento legal obrigatório na execução de despesas públicas. </a:t>
            </a:r>
            <a:endParaRPr lang="pt-BR" sz="1800" b="1" u="sng" dirty="0">
              <a:solidFill>
                <a:srgbClr val="0563C1"/>
              </a:solidFill>
              <a:latin typeface="Arial Black" panose="020B0A04020102020204" pitchFamily="34" charset="0"/>
              <a:cs typeface="Arial" panose="020B0604020202020204" pitchFamily="34" charset="0"/>
              <a:sym typeface="+mn-ea"/>
            </a:endParaRPr>
          </a:p>
        </p:txBody>
      </p:sp>
    </p:spTree>
    <p:extLst>
      <p:ext uri="{BB962C8B-B14F-4D97-AF65-F5344CB8AC3E}">
        <p14:creationId xmlns:p14="http://schemas.microsoft.com/office/powerpoint/2010/main" val="3390423863"/>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70A6EDAE-A7CD-3AD0-6196-608E41E71821}"/>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CCF09301-5AA7-3B5C-4F93-99B86A4B166E}"/>
              </a:ext>
            </a:extLst>
          </p:cNvPr>
          <p:cNvPicPr preferRelativeResize="0"/>
          <p:nvPr/>
        </p:nvPicPr>
        <p:blipFill>
          <a:blip r:embed="rId3"/>
          <a:stretch>
            <a:fillRect/>
          </a:stretch>
        </p:blipFill>
        <p:spPr>
          <a:xfrm>
            <a:off x="0" y="0"/>
            <a:ext cx="12191987" cy="6858000"/>
          </a:xfrm>
          <a:prstGeom prst="rect">
            <a:avLst/>
          </a:prstGeom>
          <a:noFill/>
          <a:ln>
            <a:noFill/>
          </a:ln>
        </p:spPr>
      </p:pic>
      <p:sp>
        <p:nvSpPr>
          <p:cNvPr id="3" name="CaixaDeTexto 2">
            <a:extLst>
              <a:ext uri="{FF2B5EF4-FFF2-40B4-BE49-F238E27FC236}">
                <a16:creationId xmlns:a16="http://schemas.microsoft.com/office/drawing/2014/main" id="{9217B24C-6E10-3CDC-A0C3-A9E045590473}"/>
              </a:ext>
            </a:extLst>
          </p:cNvPr>
          <p:cNvSpPr txBox="1"/>
          <p:nvPr/>
        </p:nvSpPr>
        <p:spPr>
          <a:xfrm>
            <a:off x="263951" y="122548"/>
            <a:ext cx="11745797" cy="5693866"/>
          </a:xfrm>
          <a:prstGeom prst="rect">
            <a:avLst/>
          </a:prstGeom>
          <a:noFill/>
        </p:spPr>
        <p:txBody>
          <a:bodyPr wrap="square">
            <a:spAutoFit/>
          </a:bodyPr>
          <a:lstStyle/>
          <a:p>
            <a:pPr algn="ctr"/>
            <a:r>
              <a:rPr lang="pt-BR" sz="2400" b="1" u="sng" dirty="0">
                <a:solidFill>
                  <a:srgbClr val="0563C1"/>
                </a:solidFill>
                <a:latin typeface="Arial Black" panose="020B0A04020102020204" pitchFamily="34" charset="0"/>
                <a:cs typeface="Arial" panose="020B0604020202020204" pitchFamily="34" charset="0"/>
                <a:sym typeface="+mn-ea"/>
              </a:rPr>
              <a:t>CONTROLE INTERNO MUNICIPAL </a:t>
            </a:r>
            <a:r>
              <a:rPr lang="pt-BR" sz="2400" b="1" u="sng" dirty="0">
                <a:solidFill>
                  <a:srgbClr val="0563C1"/>
                </a:solidFill>
                <a:latin typeface="Arial" panose="020B0604020202020204" pitchFamily="34" charset="0"/>
                <a:cs typeface="Arial" panose="020B0604020202020204" pitchFamily="34" charset="0"/>
                <a:sym typeface="+mn-ea"/>
              </a:rPr>
              <a:t>- </a:t>
            </a:r>
            <a:r>
              <a:rPr lang="pt-BR" sz="2400" b="1" u="sng" dirty="0">
                <a:solidFill>
                  <a:srgbClr val="0563C1"/>
                </a:solidFill>
                <a:latin typeface="Arial Black" panose="020B0A04020102020204" pitchFamily="34" charset="0"/>
                <a:cs typeface="Arial" panose="020B0604020202020204" pitchFamily="34" charset="0"/>
                <a:sym typeface="+mn-ea"/>
              </a:rPr>
              <a:t>O Controle das Finanças</a:t>
            </a:r>
          </a:p>
          <a:p>
            <a:pPr algn="ctr"/>
            <a:endParaRPr lang="pt-BR" sz="1800" b="1" u="sng" dirty="0">
              <a:solidFill>
                <a:srgbClr val="0563C1"/>
              </a:solidFill>
              <a:latin typeface="Arial Black" panose="020B0A04020102020204" pitchFamily="34" charset="0"/>
              <a:cs typeface="Arial" panose="020B0604020202020204" pitchFamily="34" charset="0"/>
              <a:sym typeface="+mn-ea"/>
            </a:endParaRPr>
          </a:p>
          <a:p>
            <a:r>
              <a:rPr lang="pt-BR" sz="2000" b="1" dirty="0">
                <a:solidFill>
                  <a:schemeClr val="accent2"/>
                </a:solidFill>
                <a:latin typeface="Arial Black" panose="020B0A04020102020204" pitchFamily="34" charset="0"/>
                <a:cs typeface="Arial" panose="020B0604020202020204" pitchFamily="34" charset="0"/>
                <a:sym typeface="+mn-ea"/>
              </a:rPr>
              <a:t>13.5. LIQUIDAÇÃO:</a:t>
            </a:r>
          </a:p>
          <a:p>
            <a:endParaRPr lang="pt-BR" sz="800" b="1" u="sng" dirty="0">
              <a:solidFill>
                <a:schemeClr val="accent2"/>
              </a:solidFill>
              <a:latin typeface="Arial Black" panose="020B0A04020102020204" pitchFamily="34" charset="0"/>
              <a:cs typeface="Arial" panose="020B0604020202020204" pitchFamily="34" charset="0"/>
              <a:sym typeface="+mn-ea"/>
            </a:endParaRPr>
          </a:p>
          <a:p>
            <a:pPr algn="just"/>
            <a:r>
              <a:rPr lang="pt-BR" dirty="0">
                <a:latin typeface="Arial" panose="020B0604020202020204" pitchFamily="34" charset="0"/>
                <a:cs typeface="Arial" panose="020B0604020202020204" pitchFamily="34" charset="0"/>
              </a:rPr>
              <a:t>Liquidação é quando se verifica que o governo recebeu aquilo que comprou. Ou seja, quando se confere que o bem foi entregue corretamente ou que a etapa da obra foi concluída como acordado.</a:t>
            </a:r>
            <a:endParaRPr lang="pt-BR" b="1" u="sng" dirty="0">
              <a:solidFill>
                <a:schemeClr val="accent2"/>
              </a:solidFill>
              <a:latin typeface="Arial" panose="020B0604020202020204" pitchFamily="34" charset="0"/>
              <a:cs typeface="Arial" panose="020B0604020202020204" pitchFamily="34" charset="0"/>
              <a:sym typeface="+mn-ea"/>
            </a:endParaRPr>
          </a:p>
          <a:p>
            <a:pPr algn="just"/>
            <a:endParaRPr lang="pt-BR" sz="800" b="1" u="sng" dirty="0">
              <a:solidFill>
                <a:schemeClr val="accent2"/>
              </a:solidFill>
              <a:latin typeface="Arial" panose="020B0604020202020204" pitchFamily="34" charset="0"/>
              <a:cs typeface="Arial" panose="020B0604020202020204" pitchFamily="34" charset="0"/>
              <a:sym typeface="+mn-ea"/>
            </a:endParaRPr>
          </a:p>
          <a:p>
            <a:pPr algn="just"/>
            <a:r>
              <a:rPr lang="pt-BR" dirty="0">
                <a:latin typeface="Arial" panose="020B0604020202020204" pitchFamily="34" charset="0"/>
                <a:cs typeface="Arial" panose="020B0604020202020204" pitchFamily="34" charset="0"/>
              </a:rPr>
              <a:t>Em termos financeiros e contábeis, despesa liquidada refere-se ao processo de verificar e confirmar que um bem ou serviço foi entregue ou realizado conforme o contrato, antes do pagamento. É o segundo estágio da execução da despesa pública, vindo após o empenho e antes do pagamento. </a:t>
            </a:r>
            <a:endParaRPr lang="pt-BR" b="1" u="sng" dirty="0">
              <a:solidFill>
                <a:srgbClr val="0563C1"/>
              </a:solidFill>
              <a:latin typeface="Arial" panose="020B0604020202020204" pitchFamily="34" charset="0"/>
              <a:cs typeface="Arial" panose="020B0604020202020204" pitchFamily="34" charset="0"/>
              <a:sym typeface="+mn-ea"/>
            </a:endParaRPr>
          </a:p>
          <a:p>
            <a:pPr algn="ctr"/>
            <a:endParaRPr lang="pt-BR" sz="800" b="1" u="sng" dirty="0">
              <a:solidFill>
                <a:srgbClr val="0563C1"/>
              </a:solidFill>
              <a:latin typeface="Arial Black" panose="020B0A04020102020204" pitchFamily="34" charset="0"/>
              <a:cs typeface="Arial" panose="020B0604020202020204" pitchFamily="34" charset="0"/>
              <a:sym typeface="+mn-ea"/>
            </a:endParaRPr>
          </a:p>
          <a:p>
            <a:r>
              <a:rPr lang="pt-BR" sz="2000" b="1" dirty="0"/>
              <a:t>Liquidação em detalhes:</a:t>
            </a:r>
          </a:p>
          <a:p>
            <a:pPr algn="just"/>
            <a:r>
              <a:rPr lang="pt-BR" b="1" dirty="0"/>
              <a:t>Verificação: </a:t>
            </a:r>
            <a:r>
              <a:rPr lang="pt-BR" dirty="0"/>
              <a:t>A liquidação envolve a verificação da conformidade da entrega ou realização do serviço com o que foi contratado, incluindo a quantidade, qualidade e prazo. </a:t>
            </a:r>
          </a:p>
          <a:p>
            <a:pPr algn="just"/>
            <a:endParaRPr lang="pt-BR" sz="800" dirty="0"/>
          </a:p>
          <a:p>
            <a:pPr algn="just"/>
            <a:r>
              <a:rPr lang="pt-BR" b="1" dirty="0"/>
              <a:t>Documentação: </a:t>
            </a:r>
            <a:r>
              <a:rPr lang="pt-BR" dirty="0"/>
              <a:t>Para comprovar a liquidação, são utilizados documentos como notas fiscais, recibos e outros comprovantes da entrega do bem ou serviço. </a:t>
            </a:r>
          </a:p>
          <a:p>
            <a:pPr algn="just"/>
            <a:endParaRPr lang="pt-BR" sz="800" dirty="0"/>
          </a:p>
          <a:p>
            <a:pPr algn="just"/>
            <a:r>
              <a:rPr lang="pt-BR" b="1" dirty="0"/>
              <a:t>Direito do credor: </a:t>
            </a:r>
            <a:r>
              <a:rPr lang="pt-BR" dirty="0"/>
              <a:t>A liquidação reconhece o direito do credor de receber o pagamento, confirmando que a obrigação foi cumprida. </a:t>
            </a:r>
          </a:p>
          <a:p>
            <a:pPr algn="just"/>
            <a:endParaRPr lang="pt-BR" sz="800" dirty="0"/>
          </a:p>
          <a:p>
            <a:pPr algn="just"/>
            <a:r>
              <a:rPr lang="pt-BR" b="1" dirty="0"/>
              <a:t>Pagamento: </a:t>
            </a:r>
            <a:r>
              <a:rPr lang="pt-BR" dirty="0"/>
              <a:t>Somente após a liquidação, a despesa pode ser paga. O pagamento é o estágio final da execução da despesa pública. </a:t>
            </a:r>
            <a:endParaRPr lang="pt-BR" sz="1800" b="1" u="sng" dirty="0">
              <a:solidFill>
                <a:srgbClr val="0563C1"/>
              </a:solidFill>
              <a:latin typeface="Arial Black" panose="020B0A04020102020204" pitchFamily="34" charset="0"/>
              <a:cs typeface="Arial" panose="020B0604020202020204" pitchFamily="34" charset="0"/>
              <a:sym typeface="+mn-ea"/>
            </a:endParaRPr>
          </a:p>
        </p:txBody>
      </p:sp>
    </p:spTree>
    <p:extLst>
      <p:ext uri="{BB962C8B-B14F-4D97-AF65-F5344CB8AC3E}">
        <p14:creationId xmlns:p14="http://schemas.microsoft.com/office/powerpoint/2010/main" val="1680017877"/>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394B6AED-CA9C-02D5-062E-E671E0088F98}"/>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D91E1374-CC28-5ACF-56C4-1A44040375BE}"/>
              </a:ext>
            </a:extLst>
          </p:cNvPr>
          <p:cNvPicPr preferRelativeResize="0"/>
          <p:nvPr/>
        </p:nvPicPr>
        <p:blipFill>
          <a:blip r:embed="rId3"/>
          <a:stretch>
            <a:fillRect/>
          </a:stretch>
        </p:blipFill>
        <p:spPr>
          <a:xfrm>
            <a:off x="0" y="0"/>
            <a:ext cx="12191987" cy="6858000"/>
          </a:xfrm>
          <a:prstGeom prst="rect">
            <a:avLst/>
          </a:prstGeom>
          <a:noFill/>
          <a:ln>
            <a:noFill/>
          </a:ln>
        </p:spPr>
      </p:pic>
      <p:sp>
        <p:nvSpPr>
          <p:cNvPr id="3" name="CaixaDeTexto 2">
            <a:extLst>
              <a:ext uri="{FF2B5EF4-FFF2-40B4-BE49-F238E27FC236}">
                <a16:creationId xmlns:a16="http://schemas.microsoft.com/office/drawing/2014/main" id="{CC74D83C-638A-0D95-A540-045D3EB7FFFB}"/>
              </a:ext>
            </a:extLst>
          </p:cNvPr>
          <p:cNvSpPr txBox="1"/>
          <p:nvPr/>
        </p:nvSpPr>
        <p:spPr>
          <a:xfrm>
            <a:off x="671661" y="131974"/>
            <a:ext cx="11102418" cy="7186583"/>
          </a:xfrm>
          <a:prstGeom prst="rect">
            <a:avLst/>
          </a:prstGeom>
          <a:noFill/>
        </p:spPr>
        <p:txBody>
          <a:bodyPr wrap="square">
            <a:spAutoFit/>
          </a:bodyPr>
          <a:lstStyle/>
          <a:p>
            <a:pPr algn="ctr"/>
            <a:r>
              <a:rPr lang="pt-BR" sz="2400" b="1" u="sng" dirty="0">
                <a:solidFill>
                  <a:srgbClr val="0563C1"/>
                </a:solidFill>
                <a:latin typeface="Arial Black" panose="020B0A04020102020204" pitchFamily="34" charset="0"/>
                <a:cs typeface="Arial" panose="020B0604020202020204" pitchFamily="34" charset="0"/>
                <a:sym typeface="+mn-ea"/>
              </a:rPr>
              <a:t>CONTROLE INTERNO MUNICIPAL </a:t>
            </a:r>
            <a:r>
              <a:rPr lang="pt-BR" sz="2400" b="1" u="sng" dirty="0">
                <a:solidFill>
                  <a:srgbClr val="0563C1"/>
                </a:solidFill>
                <a:latin typeface="Arial" panose="020B0604020202020204" pitchFamily="34" charset="0"/>
                <a:cs typeface="Arial" panose="020B0604020202020204" pitchFamily="34" charset="0"/>
                <a:sym typeface="+mn-ea"/>
              </a:rPr>
              <a:t>- </a:t>
            </a:r>
            <a:r>
              <a:rPr lang="pt-BR" sz="2400" b="1" u="sng" dirty="0">
                <a:solidFill>
                  <a:srgbClr val="0563C1"/>
                </a:solidFill>
                <a:latin typeface="Arial Black" panose="020B0A04020102020204" pitchFamily="34" charset="0"/>
                <a:cs typeface="Arial" panose="020B0604020202020204" pitchFamily="34" charset="0"/>
                <a:sym typeface="+mn-ea"/>
              </a:rPr>
              <a:t>O Controle das Finanças</a:t>
            </a:r>
          </a:p>
          <a:p>
            <a:pPr algn="ctr"/>
            <a:endParaRPr lang="pt-BR" sz="1800" b="1" u="sng" dirty="0">
              <a:solidFill>
                <a:srgbClr val="0563C1"/>
              </a:solidFill>
              <a:latin typeface="Arial Black" panose="020B0A04020102020204" pitchFamily="34" charset="0"/>
              <a:cs typeface="Arial" panose="020B0604020202020204" pitchFamily="34" charset="0"/>
              <a:sym typeface="+mn-ea"/>
            </a:endParaRPr>
          </a:p>
          <a:p>
            <a:r>
              <a:rPr lang="pt-BR" b="1" dirty="0">
                <a:solidFill>
                  <a:schemeClr val="accent2"/>
                </a:solidFill>
                <a:latin typeface="Arial Black" panose="020B0A04020102020204" pitchFamily="34" charset="0"/>
                <a:cs typeface="Arial" panose="020B0604020202020204" pitchFamily="34" charset="0"/>
                <a:sym typeface="+mn-ea"/>
              </a:rPr>
              <a:t>13.6. SUPRIMENTO:</a:t>
            </a:r>
          </a:p>
          <a:p>
            <a:endParaRPr lang="pt-BR" sz="800" b="1" dirty="0">
              <a:solidFill>
                <a:schemeClr val="accent2"/>
              </a:solidFill>
              <a:latin typeface="Arial Black" panose="020B0A04020102020204" pitchFamily="34" charset="0"/>
              <a:cs typeface="Arial" panose="020B0604020202020204" pitchFamily="34" charset="0"/>
              <a:sym typeface="+mn-ea"/>
            </a:endParaRPr>
          </a:p>
          <a:p>
            <a:pPr algn="just"/>
            <a:r>
              <a:rPr lang="pt-BR" dirty="0">
                <a:latin typeface="Arial" panose="020B0604020202020204" pitchFamily="34" charset="0"/>
                <a:cs typeface="Arial" panose="020B0604020202020204" pitchFamily="34" charset="0"/>
              </a:rPr>
              <a:t>Suprimento da Câmara" refere-se ao processo de fornecimento de recursos financeiros, geralmente através de um cartão de suprimento de fundos, para cobrir despesas que, devido à sua natureza ou urgência, não podem seguir o processo normal de contratação da Câmara. Este tipo de pagamento é utilizado para despesas que exigem agilidade e não podem aguardar os trâmites burocráticos convencionais.  </a:t>
            </a:r>
          </a:p>
          <a:p>
            <a:pPr algn="just"/>
            <a:endParaRPr lang="pt-BR" sz="800" b="1" dirty="0">
              <a:solidFill>
                <a:schemeClr val="accent2"/>
              </a:solidFill>
              <a:latin typeface="Arial" panose="020B0604020202020204" pitchFamily="34" charset="0"/>
              <a:cs typeface="Arial" panose="020B0604020202020204" pitchFamily="34" charset="0"/>
              <a:sym typeface="+mn-ea"/>
            </a:endParaRPr>
          </a:p>
          <a:p>
            <a:r>
              <a:rPr lang="pt-BR" b="1" dirty="0"/>
              <a:t>DETALHAMENTO:</a:t>
            </a:r>
          </a:p>
          <a:p>
            <a:endParaRPr lang="pt-BR" sz="800" b="1" dirty="0"/>
          </a:p>
          <a:p>
            <a:pPr algn="just"/>
            <a:r>
              <a:rPr lang="pt-BR" b="1" dirty="0"/>
              <a:t>Uso do cartão: </a:t>
            </a:r>
            <a:r>
              <a:rPr lang="pt-BR" dirty="0"/>
              <a:t>O cartão de suprimento de fundos é destinado a facilitar o pagamento rápido de despesas específicas.</a:t>
            </a:r>
          </a:p>
          <a:p>
            <a:pPr algn="just"/>
            <a:endParaRPr lang="pt-BR" sz="800" b="1" dirty="0"/>
          </a:p>
          <a:p>
            <a:pPr algn="just"/>
            <a:r>
              <a:rPr lang="pt-BR" b="1" dirty="0"/>
              <a:t>Natureza das despesas: </a:t>
            </a:r>
            <a:r>
              <a:rPr lang="pt-BR" dirty="0"/>
              <a:t>Essas despesas geralmente são caracterizadas pela urgência ou natureza excepcional, o que impede o uso do processo normal de contratação.</a:t>
            </a:r>
          </a:p>
          <a:p>
            <a:pPr algn="just"/>
            <a:endParaRPr lang="pt-BR" sz="800" b="1" dirty="0"/>
          </a:p>
          <a:p>
            <a:pPr algn="just"/>
            <a:r>
              <a:rPr lang="pt-BR" b="1" dirty="0"/>
              <a:t>Exemplos: </a:t>
            </a:r>
            <a:r>
              <a:rPr lang="pt-BR" dirty="0"/>
              <a:t>Podem ser despesas com viagens, pequenas compras, serviços emergenciais, entre outras.</a:t>
            </a:r>
          </a:p>
          <a:p>
            <a:pPr algn="just"/>
            <a:endParaRPr lang="pt-BR" sz="800" b="1" dirty="0"/>
          </a:p>
          <a:p>
            <a:pPr algn="just"/>
            <a:r>
              <a:rPr lang="pt-BR" b="1" dirty="0"/>
              <a:t>Transparência: </a:t>
            </a:r>
            <a:r>
              <a:rPr lang="pt-BR" dirty="0"/>
              <a:t>A Câmara dos Deputados, por exemplo, disponibiliza informações sobre os pagamentos realizados com cartões de suprimento de fundos, incluindo os valores e datas. </a:t>
            </a:r>
          </a:p>
          <a:p>
            <a:pPr algn="just"/>
            <a:endParaRPr lang="pt-BR" sz="800" dirty="0"/>
          </a:p>
          <a:p>
            <a:pPr algn="just"/>
            <a:r>
              <a:rPr lang="pt-BR" sz="1800" b="1" dirty="0">
                <a:latin typeface="Arial" panose="020B0604020202020204" pitchFamily="34" charset="0"/>
                <a:cs typeface="Arial" panose="020B0604020202020204" pitchFamily="34" charset="0"/>
                <a:sym typeface="+mn-ea"/>
              </a:rPr>
              <a:t>EXEMPLO: CÂMARA DE PARAUAPEBAS </a:t>
            </a:r>
            <a:r>
              <a:rPr lang="pt-BR" sz="1800" dirty="0">
                <a:latin typeface="Arial" panose="020B0604020202020204" pitchFamily="34" charset="0"/>
                <a:cs typeface="Arial" panose="020B0604020202020204" pitchFamily="34" charset="0"/>
                <a:sym typeface="+mn-ea"/>
              </a:rPr>
              <a:t>- </a:t>
            </a:r>
            <a:r>
              <a:rPr lang="pt-BR" sz="1100" b="1" dirty="0">
                <a:latin typeface="Arial Black" panose="020B0A04020102020204" pitchFamily="34" charset="0"/>
                <a:cs typeface="Arial" panose="020B0604020202020204" pitchFamily="34" charset="0"/>
                <a:sym typeface="+mn-ea"/>
              </a:rPr>
              <a:t>https://www.parauapebas.pa.leg.br/portal/index.php/todas-as-noticias/1512-camara-altera-valor-de-suprimento-de-fundos-do-legislativo</a:t>
            </a:r>
          </a:p>
          <a:p>
            <a:pPr algn="ctr"/>
            <a:endParaRPr lang="pt-BR" b="1" u="sng" dirty="0">
              <a:solidFill>
                <a:srgbClr val="0563C1"/>
              </a:solidFill>
              <a:latin typeface="Arial Black" panose="020B0A04020102020204" pitchFamily="34" charset="0"/>
              <a:cs typeface="Arial" panose="020B0604020202020204" pitchFamily="34" charset="0"/>
              <a:sym typeface="+mn-ea"/>
            </a:endParaRPr>
          </a:p>
          <a:p>
            <a:pPr algn="ctr"/>
            <a:endParaRPr lang="pt-BR" sz="1800" b="1" u="sng" dirty="0">
              <a:solidFill>
                <a:srgbClr val="0563C1"/>
              </a:solidFill>
              <a:latin typeface="Arial Black" panose="020B0A04020102020204" pitchFamily="34" charset="0"/>
              <a:cs typeface="Arial" panose="020B0604020202020204" pitchFamily="34" charset="0"/>
              <a:sym typeface="+mn-ea"/>
            </a:endParaRPr>
          </a:p>
          <a:p>
            <a:pPr algn="ctr"/>
            <a:endParaRPr lang="pt-BR" b="1" u="sng" dirty="0">
              <a:solidFill>
                <a:srgbClr val="0563C1"/>
              </a:solidFill>
              <a:latin typeface="Arial Black" panose="020B0A04020102020204" pitchFamily="34" charset="0"/>
              <a:cs typeface="Arial" panose="020B0604020202020204" pitchFamily="34" charset="0"/>
              <a:sym typeface="+mn-ea"/>
            </a:endParaRPr>
          </a:p>
          <a:p>
            <a:pPr algn="ctr"/>
            <a:endParaRPr lang="pt-BR" sz="1800" b="1" u="sng" dirty="0">
              <a:solidFill>
                <a:srgbClr val="0563C1"/>
              </a:solidFill>
              <a:latin typeface="Arial Black" panose="020B0A04020102020204" pitchFamily="34" charset="0"/>
              <a:cs typeface="Arial" panose="020B0604020202020204" pitchFamily="34" charset="0"/>
              <a:sym typeface="+mn-ea"/>
            </a:endParaRPr>
          </a:p>
          <a:p>
            <a:pPr algn="ctr"/>
            <a:endParaRPr lang="pt-BR" sz="1800" b="1" u="sng" dirty="0">
              <a:solidFill>
                <a:srgbClr val="0563C1"/>
              </a:solidFill>
              <a:latin typeface="Arial Black" panose="020B0A04020102020204" pitchFamily="34" charset="0"/>
              <a:cs typeface="Arial" panose="020B0604020202020204" pitchFamily="34" charset="0"/>
              <a:sym typeface="+mn-ea"/>
            </a:endParaRPr>
          </a:p>
        </p:txBody>
      </p:sp>
    </p:spTree>
    <p:extLst>
      <p:ext uri="{BB962C8B-B14F-4D97-AF65-F5344CB8AC3E}">
        <p14:creationId xmlns:p14="http://schemas.microsoft.com/office/powerpoint/2010/main" val="2943906080"/>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AF7B766B-F127-88C5-410D-6EF9ADE5E7FA}"/>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A18816B2-4F7A-C08E-391B-EB03020FF7BE}"/>
              </a:ext>
            </a:extLst>
          </p:cNvPr>
          <p:cNvPicPr preferRelativeResize="0"/>
          <p:nvPr/>
        </p:nvPicPr>
        <p:blipFill>
          <a:blip r:embed="rId3"/>
          <a:stretch>
            <a:fillRect/>
          </a:stretch>
        </p:blipFill>
        <p:spPr>
          <a:xfrm>
            <a:off x="0" y="0"/>
            <a:ext cx="12191987" cy="6858000"/>
          </a:xfrm>
          <a:prstGeom prst="rect">
            <a:avLst/>
          </a:prstGeom>
          <a:noFill/>
          <a:ln>
            <a:noFill/>
          </a:ln>
        </p:spPr>
      </p:pic>
      <p:sp>
        <p:nvSpPr>
          <p:cNvPr id="3" name="CaixaDeTexto 2">
            <a:extLst>
              <a:ext uri="{FF2B5EF4-FFF2-40B4-BE49-F238E27FC236}">
                <a16:creationId xmlns:a16="http://schemas.microsoft.com/office/drawing/2014/main" id="{73255D12-83A1-A088-1D1E-425C935805DE}"/>
              </a:ext>
            </a:extLst>
          </p:cNvPr>
          <p:cNvSpPr txBox="1"/>
          <p:nvPr/>
        </p:nvSpPr>
        <p:spPr>
          <a:xfrm>
            <a:off x="756502" y="207389"/>
            <a:ext cx="11102418" cy="7478970"/>
          </a:xfrm>
          <a:prstGeom prst="rect">
            <a:avLst/>
          </a:prstGeom>
          <a:noFill/>
        </p:spPr>
        <p:txBody>
          <a:bodyPr wrap="square">
            <a:spAutoFit/>
          </a:bodyPr>
          <a:lstStyle/>
          <a:p>
            <a:pPr algn="ctr"/>
            <a:r>
              <a:rPr lang="pt-BR" sz="2400" b="1" u="sng" dirty="0">
                <a:solidFill>
                  <a:srgbClr val="0563C1"/>
                </a:solidFill>
                <a:latin typeface="Arial Black" panose="020B0A04020102020204" pitchFamily="34" charset="0"/>
                <a:cs typeface="Arial" panose="020B0604020202020204" pitchFamily="34" charset="0"/>
                <a:sym typeface="+mn-ea"/>
              </a:rPr>
              <a:t>CONTROLE INTERNO MUNICIPAL </a:t>
            </a:r>
            <a:r>
              <a:rPr lang="pt-BR" sz="2400" b="1" u="sng" dirty="0">
                <a:solidFill>
                  <a:srgbClr val="0563C1"/>
                </a:solidFill>
                <a:latin typeface="Arial" panose="020B0604020202020204" pitchFamily="34" charset="0"/>
                <a:cs typeface="Arial" panose="020B0604020202020204" pitchFamily="34" charset="0"/>
                <a:sym typeface="+mn-ea"/>
              </a:rPr>
              <a:t>- </a:t>
            </a:r>
            <a:r>
              <a:rPr lang="pt-BR" sz="2400" b="1" u="sng" dirty="0">
                <a:solidFill>
                  <a:srgbClr val="0563C1"/>
                </a:solidFill>
                <a:latin typeface="Arial Black" panose="020B0A04020102020204" pitchFamily="34" charset="0"/>
                <a:cs typeface="Arial" panose="020B0604020202020204" pitchFamily="34" charset="0"/>
                <a:sym typeface="+mn-ea"/>
              </a:rPr>
              <a:t>O Controle das Finanças</a:t>
            </a:r>
          </a:p>
          <a:p>
            <a:pPr algn="ctr"/>
            <a:endParaRPr lang="pt-BR" sz="1800" b="1" u="sng" dirty="0">
              <a:solidFill>
                <a:srgbClr val="0563C1"/>
              </a:solidFill>
              <a:latin typeface="Arial Black" panose="020B0A04020102020204" pitchFamily="34" charset="0"/>
              <a:cs typeface="Arial" panose="020B0604020202020204" pitchFamily="34" charset="0"/>
              <a:sym typeface="+mn-ea"/>
            </a:endParaRPr>
          </a:p>
          <a:p>
            <a:r>
              <a:rPr lang="pt-BR" sz="2000" b="1" dirty="0">
                <a:solidFill>
                  <a:schemeClr val="accent2"/>
                </a:solidFill>
                <a:latin typeface="Arial" panose="020B0604020202020204" pitchFamily="34" charset="0"/>
                <a:cs typeface="Arial" panose="020B0604020202020204" pitchFamily="34" charset="0"/>
                <a:sym typeface="+mn-ea"/>
              </a:rPr>
              <a:t>13.7. PAGAMENTO:</a:t>
            </a:r>
          </a:p>
          <a:p>
            <a:endParaRPr lang="pt-BR" b="1" dirty="0">
              <a:solidFill>
                <a:schemeClr val="accent2"/>
              </a:solidFill>
              <a:latin typeface="Arial Black" panose="020B0A04020102020204" pitchFamily="34" charset="0"/>
              <a:cs typeface="Arial" panose="020B0604020202020204" pitchFamily="34" charset="0"/>
              <a:sym typeface="+mn-ea"/>
            </a:endParaRPr>
          </a:p>
          <a:p>
            <a:pPr algn="just"/>
            <a:r>
              <a:rPr lang="pt-BR" dirty="0">
                <a:latin typeface="Arial" panose="020B0604020202020204" pitchFamily="34" charset="0"/>
                <a:cs typeface="Arial" panose="020B0604020202020204" pitchFamily="34" charset="0"/>
              </a:rPr>
              <a:t>O pagamento da Câmara se refere aos salários e remunerações dos servidores e membros da Câmara Municipal. Isso inclui os salários dos vereadores, bem como os vencimentos de funcionários efetivos e contratados. Além disso, o pagamento pode se referir aos valores recebidos por empresas contratadas para serviços específicos à Câmara. </a:t>
            </a:r>
          </a:p>
          <a:p>
            <a:pPr algn="just"/>
            <a:endParaRPr lang="pt-BR" b="1" dirty="0">
              <a:solidFill>
                <a:schemeClr val="accent2"/>
              </a:solidFill>
              <a:latin typeface="Arial" panose="020B0604020202020204" pitchFamily="34" charset="0"/>
              <a:cs typeface="Arial" panose="020B0604020202020204" pitchFamily="34" charset="0"/>
              <a:sym typeface="+mn-ea"/>
            </a:endParaRPr>
          </a:p>
          <a:p>
            <a:endParaRPr lang="pt-BR" sz="800" b="1" dirty="0">
              <a:solidFill>
                <a:schemeClr val="accent2"/>
              </a:solidFill>
              <a:latin typeface="Arial" panose="020B0604020202020204" pitchFamily="34" charset="0"/>
              <a:cs typeface="Arial" panose="020B0604020202020204" pitchFamily="34" charset="0"/>
              <a:sym typeface="+mn-ea"/>
            </a:endParaRPr>
          </a:p>
          <a:p>
            <a:pPr marL="285750" indent="-285750" algn="just">
              <a:buFont typeface="Arial" panose="020B0604020202020204" pitchFamily="34" charset="0"/>
              <a:buChar char="•"/>
            </a:pPr>
            <a:r>
              <a:rPr lang="pt-BR" dirty="0">
                <a:latin typeface="Arial" panose="020B0604020202020204" pitchFamily="34" charset="0"/>
                <a:cs typeface="Arial" panose="020B0604020202020204" pitchFamily="34" charset="0"/>
              </a:rPr>
              <a:t>A Câmara Municipal possui servidores efetivos e contratados, que recebem salários e benefícios de acordo com suas funções e planos de carreira;</a:t>
            </a:r>
          </a:p>
          <a:p>
            <a:pPr algn="just"/>
            <a:endParaRPr lang="pt-BR" sz="800" b="1" u="sng" dirty="0">
              <a:solidFill>
                <a:srgbClr val="0563C1"/>
              </a:solidFill>
              <a:latin typeface="Arial" panose="020B0604020202020204" pitchFamily="34" charset="0"/>
              <a:cs typeface="Arial" panose="020B0604020202020204" pitchFamily="34" charset="0"/>
              <a:sym typeface="+mn-ea"/>
            </a:endParaRPr>
          </a:p>
          <a:p>
            <a:pPr marL="285750" indent="-285750" algn="just">
              <a:buFont typeface="Arial" panose="020B0604020202020204" pitchFamily="34" charset="0"/>
              <a:buChar char="•"/>
            </a:pPr>
            <a:r>
              <a:rPr lang="pt-BR" dirty="0">
                <a:latin typeface="Arial" panose="020B0604020202020204" pitchFamily="34" charset="0"/>
                <a:cs typeface="Arial" panose="020B0604020202020204" pitchFamily="34" charset="0"/>
              </a:rPr>
              <a:t>Os vereadores recebem subsídios, que são remunerações fixas estabelecidas por lei, para exercerem suas funções;</a:t>
            </a:r>
            <a:endParaRPr lang="pt-BR" sz="1800" b="1" u="sng" dirty="0">
              <a:solidFill>
                <a:srgbClr val="0563C1"/>
              </a:solidFill>
              <a:latin typeface="Arial" panose="020B0604020202020204" pitchFamily="34" charset="0"/>
              <a:cs typeface="Arial" panose="020B0604020202020204" pitchFamily="34" charset="0"/>
              <a:sym typeface="+mn-ea"/>
            </a:endParaRPr>
          </a:p>
          <a:p>
            <a:pPr marL="285750" indent="-285750" algn="just">
              <a:buFont typeface="Arial" panose="020B0604020202020204" pitchFamily="34" charset="0"/>
              <a:buChar char="•"/>
            </a:pPr>
            <a:endParaRPr lang="pt-BR" sz="800" dirty="0">
              <a:latin typeface="Arial" panose="020B0604020202020204" pitchFamily="34" charset="0"/>
              <a:cs typeface="Arial" panose="020B0604020202020204" pitchFamily="34" charset="0"/>
            </a:endParaRPr>
          </a:p>
          <a:p>
            <a:pPr marL="285750" indent="-285750" algn="just">
              <a:buFont typeface="Arial" panose="020B0604020202020204" pitchFamily="34" charset="0"/>
              <a:buChar char="•"/>
            </a:pPr>
            <a:r>
              <a:rPr lang="pt-BR" dirty="0">
                <a:latin typeface="Arial" panose="020B0604020202020204" pitchFamily="34" charset="0"/>
                <a:cs typeface="Arial" panose="020B0604020202020204" pitchFamily="34" charset="0"/>
              </a:rPr>
              <a:t>A Câmara Municipal pode realizar pagamentos para empresas contratadas para serviços como assessoria jurídica, consultoria, manutenção de equipamentos, entre outros;</a:t>
            </a:r>
          </a:p>
          <a:p>
            <a:pPr marL="285750" indent="-285750" algn="just">
              <a:buFont typeface="Arial" panose="020B0604020202020204" pitchFamily="34" charset="0"/>
              <a:buChar char="•"/>
            </a:pPr>
            <a:endParaRPr lang="pt-BR" sz="800" dirty="0">
              <a:latin typeface="Arial" panose="020B0604020202020204" pitchFamily="34" charset="0"/>
              <a:cs typeface="Arial" panose="020B0604020202020204" pitchFamily="34" charset="0"/>
            </a:endParaRPr>
          </a:p>
          <a:p>
            <a:pPr marL="285750" indent="-285750" algn="just">
              <a:buFont typeface="Arial" panose="020B0604020202020204" pitchFamily="34" charset="0"/>
              <a:buChar char="•"/>
            </a:pPr>
            <a:r>
              <a:rPr lang="pt-BR" dirty="0">
                <a:latin typeface="Arial" panose="020B0604020202020204" pitchFamily="34" charset="0"/>
                <a:cs typeface="Arial" panose="020B0604020202020204" pitchFamily="34" charset="0"/>
              </a:rPr>
              <a:t>Estes pagamentos são realizados de acordo com contratos e licitações, seguindo a legislação municipal;</a:t>
            </a:r>
          </a:p>
          <a:p>
            <a:pPr marL="285750" indent="-285750" algn="just">
              <a:buFont typeface="Arial" panose="020B0604020202020204" pitchFamily="34" charset="0"/>
              <a:buChar char="•"/>
            </a:pPr>
            <a:endParaRPr lang="pt-BR" sz="800" dirty="0">
              <a:latin typeface="Arial" panose="020B0604020202020204" pitchFamily="34" charset="0"/>
              <a:cs typeface="Arial" panose="020B0604020202020204" pitchFamily="34" charset="0"/>
            </a:endParaRPr>
          </a:p>
          <a:p>
            <a:pPr marL="285750" indent="-285750" algn="just">
              <a:buFont typeface="Arial" panose="020B0604020202020204" pitchFamily="34" charset="0"/>
              <a:buChar char="•"/>
            </a:pPr>
            <a:r>
              <a:rPr lang="pt-BR" dirty="0">
                <a:latin typeface="Arial" panose="020B0604020202020204" pitchFamily="34" charset="0"/>
                <a:cs typeface="Arial" panose="020B0604020202020204" pitchFamily="34" charset="0"/>
              </a:rPr>
              <a:t>As diárias são pagas conforme a legislação e regulamentos internos da Câmara. </a:t>
            </a:r>
          </a:p>
          <a:p>
            <a:pPr algn="just"/>
            <a:endParaRPr lang="pt-BR" b="1" u="sng" dirty="0">
              <a:solidFill>
                <a:srgbClr val="0563C1"/>
              </a:solidFill>
              <a:latin typeface="Arial" panose="020B0604020202020204" pitchFamily="34" charset="0"/>
              <a:cs typeface="Arial" panose="020B0604020202020204" pitchFamily="34" charset="0"/>
              <a:sym typeface="+mn-ea"/>
            </a:endParaRPr>
          </a:p>
          <a:p>
            <a:pPr algn="ctr"/>
            <a:endParaRPr lang="pt-BR" sz="1800" b="1" u="sng" dirty="0">
              <a:solidFill>
                <a:srgbClr val="0563C1"/>
              </a:solidFill>
              <a:latin typeface="Arial Black" panose="020B0A04020102020204" pitchFamily="34" charset="0"/>
              <a:cs typeface="Arial" panose="020B0604020202020204" pitchFamily="34" charset="0"/>
              <a:sym typeface="+mn-ea"/>
            </a:endParaRPr>
          </a:p>
          <a:p>
            <a:pPr algn="ctr"/>
            <a:endParaRPr lang="pt-BR" b="1" u="sng" dirty="0">
              <a:solidFill>
                <a:srgbClr val="0563C1"/>
              </a:solidFill>
              <a:latin typeface="Arial Black" panose="020B0A04020102020204" pitchFamily="34" charset="0"/>
              <a:cs typeface="Arial" panose="020B0604020202020204" pitchFamily="34" charset="0"/>
              <a:sym typeface="+mn-ea"/>
            </a:endParaRPr>
          </a:p>
          <a:p>
            <a:pPr algn="ctr"/>
            <a:endParaRPr lang="pt-BR" sz="1800" b="1" u="sng" dirty="0">
              <a:solidFill>
                <a:srgbClr val="0563C1"/>
              </a:solidFill>
              <a:latin typeface="Arial Black" panose="020B0A04020102020204" pitchFamily="34" charset="0"/>
              <a:cs typeface="Arial" panose="020B0604020202020204" pitchFamily="34" charset="0"/>
              <a:sym typeface="+mn-ea"/>
            </a:endParaRPr>
          </a:p>
          <a:p>
            <a:pPr algn="ctr"/>
            <a:endParaRPr lang="pt-BR" b="1" u="sng" dirty="0">
              <a:solidFill>
                <a:srgbClr val="0563C1"/>
              </a:solidFill>
              <a:latin typeface="Arial Black" panose="020B0A04020102020204" pitchFamily="34" charset="0"/>
              <a:cs typeface="Arial" panose="020B0604020202020204" pitchFamily="34" charset="0"/>
              <a:sym typeface="+mn-ea"/>
            </a:endParaRPr>
          </a:p>
          <a:p>
            <a:pPr algn="ctr"/>
            <a:endParaRPr lang="pt-BR" sz="1800" b="1" u="sng" dirty="0">
              <a:solidFill>
                <a:srgbClr val="0563C1"/>
              </a:solidFill>
              <a:latin typeface="Arial Black" panose="020B0A04020102020204" pitchFamily="34" charset="0"/>
              <a:cs typeface="Arial" panose="020B0604020202020204" pitchFamily="34" charset="0"/>
              <a:sym typeface="+mn-ea"/>
            </a:endParaRPr>
          </a:p>
          <a:p>
            <a:pPr algn="ctr"/>
            <a:endParaRPr lang="pt-BR" sz="1800" b="1" u="sng" dirty="0">
              <a:solidFill>
                <a:srgbClr val="0563C1"/>
              </a:solidFill>
              <a:latin typeface="Arial Black" panose="020B0A04020102020204" pitchFamily="34" charset="0"/>
              <a:cs typeface="Arial" panose="020B0604020202020204" pitchFamily="34" charset="0"/>
              <a:sym typeface="+mn-ea"/>
            </a:endParaRPr>
          </a:p>
        </p:txBody>
      </p:sp>
    </p:spTree>
    <p:extLst>
      <p:ext uri="{BB962C8B-B14F-4D97-AF65-F5344CB8AC3E}">
        <p14:creationId xmlns:p14="http://schemas.microsoft.com/office/powerpoint/2010/main" val="1115856565"/>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208FEEF0-4610-7C9C-2E94-C469DF19DE35}"/>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748FCCE7-A924-AADE-EBF8-1781C752F0A7}"/>
              </a:ext>
            </a:extLst>
          </p:cNvPr>
          <p:cNvPicPr preferRelativeResize="0"/>
          <p:nvPr/>
        </p:nvPicPr>
        <p:blipFill>
          <a:blip r:embed="rId3"/>
          <a:stretch>
            <a:fillRect/>
          </a:stretch>
        </p:blipFill>
        <p:spPr>
          <a:xfrm>
            <a:off x="0" y="0"/>
            <a:ext cx="12191987" cy="6858000"/>
          </a:xfrm>
          <a:prstGeom prst="rect">
            <a:avLst/>
          </a:prstGeom>
          <a:noFill/>
          <a:ln>
            <a:noFill/>
          </a:ln>
        </p:spPr>
      </p:pic>
      <p:sp>
        <p:nvSpPr>
          <p:cNvPr id="3" name="CaixaDeTexto 2">
            <a:extLst>
              <a:ext uri="{FF2B5EF4-FFF2-40B4-BE49-F238E27FC236}">
                <a16:creationId xmlns:a16="http://schemas.microsoft.com/office/drawing/2014/main" id="{CAFBA400-ECC3-63F6-DA76-F1EFD928C70F}"/>
              </a:ext>
            </a:extLst>
          </p:cNvPr>
          <p:cNvSpPr txBox="1"/>
          <p:nvPr/>
        </p:nvSpPr>
        <p:spPr>
          <a:xfrm>
            <a:off x="756502" y="207389"/>
            <a:ext cx="11102418" cy="7478970"/>
          </a:xfrm>
          <a:prstGeom prst="rect">
            <a:avLst/>
          </a:prstGeom>
          <a:noFill/>
        </p:spPr>
        <p:txBody>
          <a:bodyPr wrap="square">
            <a:spAutoFit/>
          </a:bodyPr>
          <a:lstStyle/>
          <a:p>
            <a:pPr algn="ctr"/>
            <a:r>
              <a:rPr lang="pt-BR" sz="2400" b="1" u="sng" dirty="0">
                <a:solidFill>
                  <a:srgbClr val="0563C1"/>
                </a:solidFill>
                <a:latin typeface="Arial Black" panose="020B0A04020102020204" pitchFamily="34" charset="0"/>
                <a:cs typeface="Arial" panose="020B0604020202020204" pitchFamily="34" charset="0"/>
                <a:sym typeface="+mn-ea"/>
              </a:rPr>
              <a:t>CONTROLE INTERNO MUNICIPAL </a:t>
            </a:r>
            <a:r>
              <a:rPr lang="pt-BR" sz="2400" b="1" u="sng" dirty="0">
                <a:solidFill>
                  <a:srgbClr val="0563C1"/>
                </a:solidFill>
                <a:latin typeface="Arial" panose="020B0604020202020204" pitchFamily="34" charset="0"/>
                <a:cs typeface="Arial" panose="020B0604020202020204" pitchFamily="34" charset="0"/>
                <a:sym typeface="+mn-ea"/>
              </a:rPr>
              <a:t>- </a:t>
            </a:r>
            <a:r>
              <a:rPr lang="pt-BR" sz="2400" b="1" u="sng" dirty="0">
                <a:solidFill>
                  <a:srgbClr val="0563C1"/>
                </a:solidFill>
                <a:latin typeface="Arial Black" panose="020B0A04020102020204" pitchFamily="34" charset="0"/>
                <a:cs typeface="Arial" panose="020B0604020202020204" pitchFamily="34" charset="0"/>
                <a:sym typeface="+mn-ea"/>
              </a:rPr>
              <a:t>O Controle das Finanças</a:t>
            </a:r>
          </a:p>
          <a:p>
            <a:pPr algn="ctr"/>
            <a:endParaRPr lang="pt-BR" sz="1800" b="1" u="sng" dirty="0">
              <a:solidFill>
                <a:srgbClr val="0563C1"/>
              </a:solidFill>
              <a:latin typeface="Arial Black" panose="020B0A04020102020204" pitchFamily="34" charset="0"/>
              <a:cs typeface="Arial" panose="020B0604020202020204" pitchFamily="34" charset="0"/>
              <a:sym typeface="+mn-ea"/>
            </a:endParaRPr>
          </a:p>
          <a:p>
            <a:r>
              <a:rPr lang="pt-BR" b="1" dirty="0">
                <a:solidFill>
                  <a:schemeClr val="accent2"/>
                </a:solidFill>
                <a:latin typeface="Arial Black" panose="020B0A04020102020204" pitchFamily="34" charset="0"/>
                <a:cs typeface="Arial" panose="020B0604020202020204" pitchFamily="34" charset="0"/>
                <a:sym typeface="+mn-ea"/>
              </a:rPr>
              <a:t>14. REMUNERAÇÃO E SUBSÍDIOS:</a:t>
            </a:r>
            <a:endParaRPr lang="pt-BR" b="1" u="sng" dirty="0">
              <a:solidFill>
                <a:srgbClr val="0563C1"/>
              </a:solidFill>
              <a:latin typeface="Arial Black" panose="020B0A04020102020204" pitchFamily="34" charset="0"/>
              <a:cs typeface="Arial" panose="020B0604020202020204" pitchFamily="34" charset="0"/>
              <a:sym typeface="+mn-ea"/>
            </a:endParaRPr>
          </a:p>
          <a:p>
            <a:pPr algn="ctr"/>
            <a:endParaRPr lang="pt-BR" sz="1800" b="1" u="sng" dirty="0">
              <a:solidFill>
                <a:srgbClr val="0563C1"/>
              </a:solidFill>
              <a:latin typeface="Arial Black" panose="020B0A04020102020204" pitchFamily="34" charset="0"/>
              <a:cs typeface="Arial" panose="020B0604020202020204" pitchFamily="34" charset="0"/>
              <a:sym typeface="+mn-ea"/>
            </a:endParaRPr>
          </a:p>
          <a:p>
            <a:pPr algn="just"/>
            <a:r>
              <a:rPr lang="pt-BR" b="1" dirty="0">
                <a:latin typeface="Arial" panose="020B0604020202020204" pitchFamily="34" charset="0"/>
                <a:cs typeface="Arial" panose="020B0604020202020204" pitchFamily="34" charset="0"/>
              </a:rPr>
              <a:t>REMUNERAÇÃO: </a:t>
            </a:r>
            <a:r>
              <a:rPr lang="pt-BR" dirty="0">
                <a:latin typeface="Arial" panose="020B0604020202020204" pitchFamily="34" charset="0"/>
                <a:cs typeface="Arial" panose="020B0604020202020204" pitchFamily="34" charset="0"/>
              </a:rPr>
              <a:t>Aos</a:t>
            </a:r>
            <a:r>
              <a:rPr lang="pt-BR" b="1" dirty="0">
                <a:latin typeface="Arial" panose="020B0604020202020204" pitchFamily="34" charset="0"/>
                <a:cs typeface="Arial" panose="020B0604020202020204" pitchFamily="34" charset="0"/>
              </a:rPr>
              <a:t> </a:t>
            </a:r>
            <a:r>
              <a:rPr lang="pt-BR" dirty="0">
                <a:latin typeface="Arial" panose="020B0604020202020204" pitchFamily="34" charset="0"/>
                <a:cs typeface="Arial" panose="020B0604020202020204" pitchFamily="34" charset="0"/>
              </a:rPr>
              <a:t>servidores públicos pode incluir vencimento básico, gratificações, adicionais por tempo de serviço, insalubridade e outras vantagens pecuniárias, </a:t>
            </a:r>
          </a:p>
          <a:p>
            <a:pPr algn="just"/>
            <a:endParaRPr lang="pt-BR" sz="800" b="1" u="sng" dirty="0">
              <a:solidFill>
                <a:srgbClr val="0563C1"/>
              </a:solidFill>
              <a:latin typeface="Arial Black" panose="020B0A04020102020204" pitchFamily="34" charset="0"/>
              <a:cs typeface="Arial" panose="020B0604020202020204" pitchFamily="34" charset="0"/>
              <a:sym typeface="+mn-ea"/>
            </a:endParaRPr>
          </a:p>
          <a:p>
            <a:pPr algn="just"/>
            <a:r>
              <a:rPr lang="pt-BR" b="1" dirty="0">
                <a:latin typeface="Arial" panose="020B0604020202020204" pitchFamily="34" charset="0"/>
                <a:cs typeface="Arial" panose="020B0604020202020204" pitchFamily="34" charset="0"/>
              </a:rPr>
              <a:t>SUBSÍDIOS: </a:t>
            </a:r>
            <a:r>
              <a:rPr lang="pt-BR" dirty="0">
                <a:latin typeface="Arial" panose="020B0604020202020204" pitchFamily="34" charset="0"/>
                <a:cs typeface="Arial" panose="020B0604020202020204" pitchFamily="34" charset="0"/>
              </a:rPr>
              <a:t>Aos agentes políticos são estipêndios mensais pagos aos titulares de cargos políticos pelo exercício do mandato ou desempenho de função que decorre da própria Constituição, como no caso dos Vereadores, Secretários, pagos em parcela única, vedado o acréscimo de qualquer gratificação, adicional, abono, prêmio, verba de representação ou outra espécie remuneratória.</a:t>
            </a:r>
          </a:p>
          <a:p>
            <a:pPr algn="just"/>
            <a:endParaRPr lang="pt-BR" sz="800" b="1" u="sng" dirty="0">
              <a:solidFill>
                <a:srgbClr val="0563C1"/>
              </a:solidFill>
              <a:latin typeface="Arial" panose="020B0604020202020204" pitchFamily="34" charset="0"/>
              <a:cs typeface="Arial" panose="020B0604020202020204" pitchFamily="34" charset="0"/>
              <a:sym typeface="+mn-ea"/>
            </a:endParaRPr>
          </a:p>
          <a:p>
            <a:pPr marL="285750" indent="-285750" algn="just">
              <a:buFont typeface="Wingdings" panose="05000000000000000000" pitchFamily="2" charset="2"/>
              <a:buChar char="q"/>
            </a:pPr>
            <a:r>
              <a:rPr lang="pt-BR" dirty="0">
                <a:latin typeface="Arial" panose="020B0604020202020204" pitchFamily="34" charset="0"/>
                <a:cs typeface="Arial" panose="020B0604020202020204" pitchFamily="34" charset="0"/>
              </a:rPr>
              <a:t>O regime de remuneração por </a:t>
            </a:r>
            <a:r>
              <a:rPr lang="pt-BR" b="1" dirty="0">
                <a:latin typeface="Arial" panose="020B0604020202020204" pitchFamily="34" charset="0"/>
                <a:cs typeface="Arial" panose="020B0604020202020204" pitchFamily="34" charset="0"/>
              </a:rPr>
              <a:t>subsídio</a:t>
            </a:r>
            <a:r>
              <a:rPr lang="pt-BR" dirty="0">
                <a:latin typeface="Arial" panose="020B0604020202020204" pitchFamily="34" charset="0"/>
                <a:cs typeface="Arial" panose="020B0604020202020204" pitchFamily="34" charset="0"/>
              </a:rPr>
              <a:t>, previsto no </a:t>
            </a:r>
            <a:r>
              <a:rPr lang="pt-BR" b="1" i="1" dirty="0">
                <a:latin typeface="Arial" panose="020B0604020202020204" pitchFamily="34" charset="0"/>
                <a:cs typeface="Arial" panose="020B0604020202020204" pitchFamily="34" charset="0"/>
              </a:rPr>
              <a:t>art. 39 da Constituição Federal</a:t>
            </a:r>
            <a:r>
              <a:rPr lang="pt-BR" dirty="0">
                <a:latin typeface="Arial" panose="020B0604020202020204" pitchFamily="34" charset="0"/>
                <a:cs typeface="Arial" panose="020B0604020202020204" pitchFamily="34" charset="0"/>
              </a:rPr>
              <a:t>, define remuneração em parcela única, que absorve rubricas de caráter permanente.</a:t>
            </a:r>
          </a:p>
          <a:p>
            <a:pPr marL="285750" indent="-285750" algn="just">
              <a:buFont typeface="Wingdings" panose="05000000000000000000" pitchFamily="2" charset="2"/>
              <a:buChar char="q"/>
            </a:pPr>
            <a:endParaRPr lang="pt-BR" sz="800" dirty="0">
              <a:latin typeface="Arial" panose="020B0604020202020204" pitchFamily="34" charset="0"/>
              <a:cs typeface="Arial" panose="020B0604020202020204" pitchFamily="34" charset="0"/>
            </a:endParaRPr>
          </a:p>
          <a:p>
            <a:pPr marL="285750" indent="-285750" algn="just">
              <a:buFont typeface="Wingdings" panose="05000000000000000000" pitchFamily="2" charset="2"/>
              <a:buChar char="q"/>
            </a:pPr>
            <a:r>
              <a:rPr lang="pt-BR" dirty="0">
                <a:latin typeface="Arial" panose="020B0604020202020204" pitchFamily="34" charset="0"/>
                <a:cs typeface="Arial" panose="020B0604020202020204" pitchFamily="34" charset="0"/>
                <a:sym typeface="+mn-ea"/>
              </a:rPr>
              <a:t>Lei publicada no último ano de mandato determina os subsídios dos Agentes Políticos para os próximos 4 anos. Ex. 2024 para a gestão 2025/2028: </a:t>
            </a:r>
          </a:p>
          <a:p>
            <a:pPr algn="just"/>
            <a:endParaRPr lang="pt-BR" dirty="0">
              <a:latin typeface="Arial" panose="020B0604020202020204" pitchFamily="34" charset="0"/>
              <a:cs typeface="Arial" panose="020B0604020202020204" pitchFamily="34" charset="0"/>
              <a:sym typeface="+mn-ea"/>
            </a:endParaRPr>
          </a:p>
          <a:p>
            <a:pPr marL="285750" indent="-285750" algn="just">
              <a:buFont typeface="Arial" panose="020B0604020202020204" pitchFamily="34" charset="0"/>
              <a:buChar char="•"/>
            </a:pPr>
            <a:r>
              <a:rPr lang="pt-BR" dirty="0">
                <a:latin typeface="Arial" panose="020B0604020202020204" pitchFamily="34" charset="0"/>
                <a:cs typeface="Arial" panose="020B0604020202020204" pitchFamily="34" charset="0"/>
                <a:sym typeface="+mn-ea"/>
              </a:rPr>
              <a:t>Prefeito e Vice-prefeito;</a:t>
            </a:r>
          </a:p>
          <a:p>
            <a:pPr marL="285750" indent="-285750" algn="just">
              <a:buFont typeface="Arial" panose="020B0604020202020204" pitchFamily="34" charset="0"/>
              <a:buChar char="•"/>
            </a:pPr>
            <a:r>
              <a:rPr lang="pt-BR" dirty="0">
                <a:latin typeface="Arial" panose="020B0604020202020204" pitchFamily="34" charset="0"/>
                <a:cs typeface="Arial" panose="020B0604020202020204" pitchFamily="34" charset="0"/>
                <a:sym typeface="+mn-ea"/>
              </a:rPr>
              <a:t>Secretários Municipais;</a:t>
            </a:r>
          </a:p>
          <a:p>
            <a:pPr marL="285750" indent="-285750" algn="just">
              <a:buFont typeface="Arial" panose="020B0604020202020204" pitchFamily="34" charset="0"/>
              <a:buChar char="•"/>
            </a:pPr>
            <a:r>
              <a:rPr lang="pt-BR" dirty="0">
                <a:latin typeface="Arial" panose="020B0604020202020204" pitchFamily="34" charset="0"/>
                <a:cs typeface="Arial" panose="020B0604020202020204" pitchFamily="34" charset="0"/>
                <a:sym typeface="+mn-ea"/>
              </a:rPr>
              <a:t>Vereadores.</a:t>
            </a:r>
          </a:p>
          <a:p>
            <a:pPr marL="285750" indent="-285750" algn="just">
              <a:buFont typeface="Wingdings" panose="05000000000000000000" pitchFamily="2" charset="2"/>
              <a:buChar char="§"/>
            </a:pPr>
            <a:endParaRPr lang="pt-BR" b="1" u="sng" dirty="0">
              <a:solidFill>
                <a:srgbClr val="0563C1"/>
              </a:solidFill>
              <a:latin typeface="Arial" panose="020B0604020202020204" pitchFamily="34" charset="0"/>
              <a:cs typeface="Arial" panose="020B0604020202020204" pitchFamily="34" charset="0"/>
              <a:sym typeface="+mn-ea"/>
            </a:endParaRPr>
          </a:p>
          <a:p>
            <a:pPr algn="ctr"/>
            <a:endParaRPr lang="pt-BR" sz="1800" b="1" u="sng" dirty="0">
              <a:solidFill>
                <a:srgbClr val="0563C1"/>
              </a:solidFill>
              <a:latin typeface="Arial" panose="020B0604020202020204" pitchFamily="34" charset="0"/>
              <a:cs typeface="Arial" panose="020B0604020202020204" pitchFamily="34" charset="0"/>
              <a:sym typeface="+mn-ea"/>
            </a:endParaRPr>
          </a:p>
          <a:p>
            <a:pPr algn="ctr"/>
            <a:endParaRPr lang="pt-BR" b="1" u="sng" dirty="0">
              <a:solidFill>
                <a:srgbClr val="0563C1"/>
              </a:solidFill>
              <a:latin typeface="Arial Black" panose="020B0A04020102020204" pitchFamily="34" charset="0"/>
              <a:cs typeface="Arial" panose="020B0604020202020204" pitchFamily="34" charset="0"/>
              <a:sym typeface="+mn-ea"/>
            </a:endParaRPr>
          </a:p>
          <a:p>
            <a:pPr algn="ctr"/>
            <a:endParaRPr lang="pt-BR" sz="1800" b="1" u="sng" dirty="0">
              <a:solidFill>
                <a:srgbClr val="0563C1"/>
              </a:solidFill>
              <a:latin typeface="Arial Black" panose="020B0A04020102020204" pitchFamily="34" charset="0"/>
              <a:cs typeface="Arial" panose="020B0604020202020204" pitchFamily="34" charset="0"/>
              <a:sym typeface="+mn-ea"/>
            </a:endParaRPr>
          </a:p>
          <a:p>
            <a:pPr algn="ctr"/>
            <a:endParaRPr lang="pt-BR" b="1" u="sng" dirty="0">
              <a:solidFill>
                <a:srgbClr val="0563C1"/>
              </a:solidFill>
              <a:latin typeface="Arial Black" panose="020B0A04020102020204" pitchFamily="34" charset="0"/>
              <a:cs typeface="Arial" panose="020B0604020202020204" pitchFamily="34" charset="0"/>
              <a:sym typeface="+mn-ea"/>
            </a:endParaRPr>
          </a:p>
          <a:p>
            <a:pPr algn="ctr"/>
            <a:endParaRPr lang="pt-BR" sz="1800" b="1" u="sng" dirty="0">
              <a:solidFill>
                <a:srgbClr val="0563C1"/>
              </a:solidFill>
              <a:latin typeface="Arial Black" panose="020B0A04020102020204" pitchFamily="34" charset="0"/>
              <a:cs typeface="Arial" panose="020B0604020202020204" pitchFamily="34" charset="0"/>
              <a:sym typeface="+mn-ea"/>
            </a:endParaRPr>
          </a:p>
          <a:p>
            <a:pPr algn="ctr"/>
            <a:endParaRPr lang="pt-BR" sz="1800" b="1" u="sng" dirty="0">
              <a:solidFill>
                <a:srgbClr val="0563C1"/>
              </a:solidFill>
              <a:latin typeface="Arial Black" panose="020B0A04020102020204" pitchFamily="34" charset="0"/>
              <a:cs typeface="Arial" panose="020B0604020202020204" pitchFamily="34" charset="0"/>
              <a:sym typeface="+mn-ea"/>
            </a:endParaRPr>
          </a:p>
        </p:txBody>
      </p:sp>
    </p:spTree>
    <p:extLst>
      <p:ext uri="{BB962C8B-B14F-4D97-AF65-F5344CB8AC3E}">
        <p14:creationId xmlns:p14="http://schemas.microsoft.com/office/powerpoint/2010/main" val="23406914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60"/>
        <p:cNvGrpSpPr/>
        <p:nvPr/>
      </p:nvGrpSpPr>
      <p:grpSpPr>
        <a:xfrm>
          <a:off x="0" y="0"/>
          <a:ext cx="0" cy="0"/>
          <a:chOff x="0" y="0"/>
          <a:chExt cx="0" cy="0"/>
        </a:xfrm>
      </p:grpSpPr>
      <p:pic>
        <p:nvPicPr>
          <p:cNvPr id="61" name="Google Shape;61;p14"/>
          <p:cNvPicPr preferRelativeResize="0"/>
          <p:nvPr/>
        </p:nvPicPr>
        <p:blipFill>
          <a:blip r:embed="rId3"/>
          <a:stretch>
            <a:fillRect/>
          </a:stretch>
        </p:blipFill>
        <p:spPr>
          <a:xfrm>
            <a:off x="0" y="0"/>
            <a:ext cx="12191987" cy="6858000"/>
          </a:xfrm>
          <a:prstGeom prst="rect">
            <a:avLst/>
          </a:prstGeom>
          <a:noFill/>
          <a:ln>
            <a:noFill/>
          </a:ln>
        </p:spPr>
      </p:pic>
      <p:sp>
        <p:nvSpPr>
          <p:cNvPr id="3" name="CaixaDeTexto 2"/>
          <p:cNvSpPr txBox="1"/>
          <p:nvPr/>
        </p:nvSpPr>
        <p:spPr>
          <a:xfrm>
            <a:off x="511404" y="202205"/>
            <a:ext cx="11394649" cy="9756517"/>
          </a:xfrm>
          <a:prstGeom prst="rect">
            <a:avLst/>
          </a:prstGeom>
          <a:noFill/>
        </p:spPr>
        <p:txBody>
          <a:bodyPr wrap="square">
            <a:spAutoFit/>
          </a:bodyPr>
          <a:lstStyle/>
          <a:p>
            <a:pPr algn="ctr"/>
            <a:r>
              <a:rPr lang="pt-BR" sz="2400" b="1" u="sng" dirty="0">
                <a:solidFill>
                  <a:srgbClr val="00B050"/>
                </a:solidFill>
                <a:latin typeface="Arial Black" panose="020B0A04020102020204" pitchFamily="34" charset="0"/>
                <a:cs typeface="Arial" panose="020B0604020202020204" pitchFamily="34" charset="0"/>
                <a:hlinkClick r:id="rId4"/>
              </a:rPr>
              <a:t>CONTROLE INTERNO MUNICIPAL </a:t>
            </a:r>
            <a:r>
              <a:rPr lang="pt-BR" sz="2400" b="1" u="sng" dirty="0">
                <a:solidFill>
                  <a:srgbClr val="00B050"/>
                </a:solidFill>
                <a:latin typeface="Arial" panose="020B0604020202020204" pitchFamily="34" charset="0"/>
                <a:cs typeface="Arial" panose="020B0604020202020204" pitchFamily="34" charset="0"/>
                <a:hlinkClick r:id="rId4"/>
              </a:rPr>
              <a:t>- </a:t>
            </a:r>
            <a:r>
              <a:rPr lang="pt-BR" sz="2400" b="1" u="sng" dirty="0">
                <a:solidFill>
                  <a:schemeClr val="accent2"/>
                </a:solidFill>
                <a:latin typeface="Arial Black" panose="020B0A04020102020204" pitchFamily="34" charset="0"/>
                <a:cs typeface="Arial" panose="020B0604020202020204" pitchFamily="34" charset="0"/>
                <a:hlinkClick r:id="rId4"/>
              </a:rPr>
              <a:t>O Controle das Finanças</a:t>
            </a:r>
            <a:endParaRPr lang="pt-BR" sz="2400" b="1" u="sng" dirty="0">
              <a:solidFill>
                <a:schemeClr val="accent2"/>
              </a:solidFill>
              <a:latin typeface="Arial Black" panose="020B0A04020102020204" pitchFamily="34" charset="0"/>
              <a:cs typeface="Arial" panose="020B0604020202020204" pitchFamily="34" charset="0"/>
            </a:endParaRPr>
          </a:p>
          <a:p>
            <a:pPr algn="ctr"/>
            <a:endParaRPr lang="pt-BR" b="1" dirty="0"/>
          </a:p>
          <a:p>
            <a:pPr algn="just"/>
            <a:endParaRPr lang="pt-BR" sz="1800" b="1" dirty="0"/>
          </a:p>
          <a:p>
            <a:pPr algn="just"/>
            <a:r>
              <a:rPr lang="pt-BR" sz="2400" b="1" u="sng" dirty="0">
                <a:solidFill>
                  <a:schemeClr val="accent2"/>
                </a:solidFill>
                <a:latin typeface="Arial Black" panose="020B0A04020102020204" pitchFamily="34" charset="0"/>
                <a:cs typeface="Arial" panose="020B0604020202020204" pitchFamily="34" charset="0"/>
              </a:rPr>
              <a:t>2. OS BENS PÚBLICOS:</a:t>
            </a:r>
          </a:p>
          <a:p>
            <a:pPr algn="just"/>
            <a:endParaRPr lang="pt-BR" sz="2400" b="1" u="sng" dirty="0">
              <a:solidFill>
                <a:schemeClr val="accent2"/>
              </a:solidFill>
              <a:latin typeface="Arial Black" panose="020B0A04020102020204" pitchFamily="34" charset="0"/>
              <a:cs typeface="Arial" panose="020B0604020202020204" pitchFamily="34" charset="0"/>
            </a:endParaRPr>
          </a:p>
          <a:p>
            <a:pPr algn="just"/>
            <a:r>
              <a:rPr lang="pt-BR" sz="2800" b="1" dirty="0"/>
              <a:t>Os bens são caracterizados pela:</a:t>
            </a:r>
          </a:p>
          <a:p>
            <a:pPr algn="just"/>
            <a:endParaRPr lang="pt-BR" sz="2800" b="1" dirty="0"/>
          </a:p>
          <a:p>
            <a:pPr marL="342900" indent="-342900" algn="just">
              <a:buFont typeface="Arial" panose="020B0604020202020204" pitchFamily="34" charset="0"/>
              <a:buChar char="•"/>
            </a:pPr>
            <a:r>
              <a:rPr lang="pt-BR" sz="2800" dirty="0"/>
              <a:t>inalienabilidade - não podem ser vendidos;</a:t>
            </a:r>
          </a:p>
          <a:p>
            <a:pPr marL="342900" indent="-342900" algn="just">
              <a:buFont typeface="Arial" panose="020B0604020202020204" pitchFamily="34" charset="0"/>
              <a:buChar char="•"/>
            </a:pPr>
            <a:r>
              <a:rPr lang="pt-BR" sz="2800" dirty="0"/>
              <a:t>impenhorabilidade - não podem ser tomados por dívidas e </a:t>
            </a:r>
          </a:p>
          <a:p>
            <a:pPr marL="342900" indent="-342900" algn="just">
              <a:buFont typeface="Arial" panose="020B0604020202020204" pitchFamily="34" charset="0"/>
              <a:buChar char="•"/>
            </a:pPr>
            <a:r>
              <a:rPr lang="pt-BR" sz="2800" dirty="0"/>
              <a:t>imprescritibilidade - não podem ser adquiridos por terceiros através de      usucapião.</a:t>
            </a:r>
          </a:p>
          <a:p>
            <a:pPr algn="just"/>
            <a:endParaRPr lang="pt-BR" sz="2800" dirty="0"/>
          </a:p>
          <a:p>
            <a:pPr algn="just"/>
            <a:r>
              <a:rPr lang="pt-BR" sz="2200" b="1" dirty="0"/>
              <a:t>LEI Nº 9.636, DE 15 DE MAIO DE 1998. </a:t>
            </a:r>
            <a:r>
              <a:rPr lang="pt-BR" sz="2200" dirty="0"/>
              <a:t>Dispõe sobre a regularização, administração, aforamento e alienação de bens imóveis de domínio da União. (modelo para os demais entes federado)</a:t>
            </a:r>
          </a:p>
          <a:p>
            <a:pPr marL="342900" indent="-342900" algn="just">
              <a:buFont typeface="Arial" panose="020B0604020202020204" pitchFamily="34" charset="0"/>
              <a:buChar char="•"/>
            </a:pPr>
            <a:endParaRPr lang="pt-BR" sz="2800" dirty="0"/>
          </a:p>
          <a:p>
            <a:pPr marL="342900" indent="-342900" algn="just">
              <a:buFont typeface="Arial" panose="020B0604020202020204" pitchFamily="34" charset="0"/>
              <a:buChar char="•"/>
            </a:pPr>
            <a:endParaRPr lang="pt-BR" sz="1800" dirty="0"/>
          </a:p>
          <a:p>
            <a:pPr marL="342900" indent="-342900" algn="just">
              <a:buFont typeface="Arial" panose="020B0604020202020204" pitchFamily="34" charset="0"/>
              <a:buChar char="•"/>
            </a:pPr>
            <a:endParaRPr lang="pt-BR" dirty="0"/>
          </a:p>
          <a:p>
            <a:pPr marL="342900" indent="-342900" algn="just">
              <a:buFont typeface="Arial" panose="020B0604020202020204" pitchFamily="34" charset="0"/>
              <a:buChar char="•"/>
            </a:pPr>
            <a:endParaRPr lang="pt-BR" sz="1800" dirty="0"/>
          </a:p>
          <a:p>
            <a:pPr marL="342900" indent="-342900" algn="just">
              <a:buFont typeface="Arial" panose="020B0604020202020204" pitchFamily="34" charset="0"/>
              <a:buChar char="•"/>
            </a:pPr>
            <a:endParaRPr lang="pt-BR" dirty="0"/>
          </a:p>
          <a:p>
            <a:pPr marL="342900" indent="-342900" algn="just">
              <a:buFont typeface="Arial" panose="020B0604020202020204" pitchFamily="34" charset="0"/>
              <a:buChar char="•"/>
            </a:pPr>
            <a:endParaRPr lang="pt-BR" sz="1800" dirty="0"/>
          </a:p>
          <a:p>
            <a:pPr marL="342900" indent="-342900" algn="just">
              <a:buFont typeface="Arial" panose="020B0604020202020204" pitchFamily="34" charset="0"/>
              <a:buChar char="•"/>
            </a:pPr>
            <a:endParaRPr lang="pt-BR" dirty="0"/>
          </a:p>
          <a:p>
            <a:pPr marL="342900" indent="-342900" algn="just">
              <a:buFont typeface="Arial" panose="020B0604020202020204" pitchFamily="34" charset="0"/>
              <a:buChar char="•"/>
            </a:pPr>
            <a:endParaRPr lang="pt-BR" sz="1800" dirty="0"/>
          </a:p>
          <a:p>
            <a:pPr marL="342900" indent="-342900" algn="just">
              <a:buFont typeface="Arial" panose="020B0604020202020204" pitchFamily="34" charset="0"/>
              <a:buChar char="•"/>
            </a:pPr>
            <a:endParaRPr lang="pt-BR" dirty="0"/>
          </a:p>
          <a:p>
            <a:pPr marL="342900" indent="-342900" algn="just">
              <a:buFont typeface="Arial" panose="020B0604020202020204" pitchFamily="34" charset="0"/>
              <a:buChar char="•"/>
            </a:pPr>
            <a:endParaRPr lang="pt-BR" sz="1800" dirty="0"/>
          </a:p>
          <a:p>
            <a:pPr marL="342900" indent="-342900" algn="just">
              <a:buFont typeface="Arial" panose="020B0604020202020204" pitchFamily="34" charset="0"/>
              <a:buChar char="•"/>
            </a:pPr>
            <a:endParaRPr lang="pt-BR" dirty="0"/>
          </a:p>
          <a:p>
            <a:pPr marL="342900" indent="-342900" algn="just">
              <a:buFont typeface="Arial" panose="020B0604020202020204" pitchFamily="34" charset="0"/>
              <a:buChar char="•"/>
            </a:pPr>
            <a:endParaRPr lang="pt-BR" sz="1800" dirty="0"/>
          </a:p>
          <a:p>
            <a:pPr marL="342900" indent="-342900" algn="just">
              <a:buFont typeface="Arial" panose="020B0604020202020204" pitchFamily="34" charset="0"/>
              <a:buChar char="•"/>
            </a:pPr>
            <a:endParaRPr lang="pt-BR" dirty="0"/>
          </a:p>
          <a:p>
            <a:pPr marL="342900" indent="-342900" algn="just">
              <a:buFont typeface="Arial" panose="020B0604020202020204" pitchFamily="34" charset="0"/>
              <a:buChar char="•"/>
            </a:pPr>
            <a:endParaRPr lang="pt-BR" sz="1800" dirty="0"/>
          </a:p>
          <a:p>
            <a:pPr marL="342900" indent="-342900" algn="just">
              <a:buFont typeface="Arial" panose="020B0604020202020204" pitchFamily="34" charset="0"/>
              <a:buChar char="•"/>
            </a:pPr>
            <a:r>
              <a:rPr lang="pt-BR" sz="1800" dirty="0"/>
              <a:t> </a:t>
            </a: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BB235F56-A960-2522-E018-C951E1138BAF}"/>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89984E7A-9433-225F-C800-F22A93867AFE}"/>
              </a:ext>
            </a:extLst>
          </p:cNvPr>
          <p:cNvPicPr preferRelativeResize="0"/>
          <p:nvPr/>
        </p:nvPicPr>
        <p:blipFill>
          <a:blip r:embed="rId3"/>
          <a:stretch>
            <a:fillRect/>
          </a:stretch>
        </p:blipFill>
        <p:spPr>
          <a:xfrm>
            <a:off x="0" y="0"/>
            <a:ext cx="12191987" cy="6858000"/>
          </a:xfrm>
          <a:prstGeom prst="rect">
            <a:avLst/>
          </a:prstGeom>
          <a:noFill/>
          <a:ln>
            <a:noFill/>
          </a:ln>
        </p:spPr>
      </p:pic>
      <p:sp>
        <p:nvSpPr>
          <p:cNvPr id="3" name="CaixaDeTexto 2">
            <a:extLst>
              <a:ext uri="{FF2B5EF4-FFF2-40B4-BE49-F238E27FC236}">
                <a16:creationId xmlns:a16="http://schemas.microsoft.com/office/drawing/2014/main" id="{2F99C6A3-8E43-6B6F-7A8B-08C7B78D71F5}"/>
              </a:ext>
            </a:extLst>
          </p:cNvPr>
          <p:cNvSpPr txBox="1"/>
          <p:nvPr/>
        </p:nvSpPr>
        <p:spPr>
          <a:xfrm>
            <a:off x="461913" y="188536"/>
            <a:ext cx="11425287" cy="7632859"/>
          </a:xfrm>
          <a:prstGeom prst="rect">
            <a:avLst/>
          </a:prstGeom>
          <a:noFill/>
        </p:spPr>
        <p:txBody>
          <a:bodyPr wrap="square">
            <a:spAutoFit/>
          </a:bodyPr>
          <a:lstStyle/>
          <a:p>
            <a:pPr algn="ctr"/>
            <a:r>
              <a:rPr lang="pt-BR" sz="2400" b="1" u="sng" dirty="0">
                <a:solidFill>
                  <a:srgbClr val="0563C1"/>
                </a:solidFill>
                <a:latin typeface="Arial Black" panose="020B0A04020102020204" pitchFamily="34" charset="0"/>
                <a:cs typeface="Arial" panose="020B0604020202020204" pitchFamily="34" charset="0"/>
                <a:sym typeface="+mn-ea"/>
              </a:rPr>
              <a:t>CONTROLE INTERNO MUNICIPAL </a:t>
            </a:r>
            <a:r>
              <a:rPr lang="pt-BR" sz="2400" b="1" u="sng" dirty="0">
                <a:solidFill>
                  <a:srgbClr val="0563C1"/>
                </a:solidFill>
                <a:latin typeface="Arial" panose="020B0604020202020204" pitchFamily="34" charset="0"/>
                <a:cs typeface="Arial" panose="020B0604020202020204" pitchFamily="34" charset="0"/>
                <a:sym typeface="+mn-ea"/>
              </a:rPr>
              <a:t>- </a:t>
            </a:r>
            <a:r>
              <a:rPr lang="pt-BR" sz="2400" b="1" u="sng" dirty="0">
                <a:solidFill>
                  <a:srgbClr val="0563C1"/>
                </a:solidFill>
                <a:latin typeface="Arial Black" panose="020B0A04020102020204" pitchFamily="34" charset="0"/>
                <a:cs typeface="Arial" panose="020B0604020202020204" pitchFamily="34" charset="0"/>
                <a:sym typeface="+mn-ea"/>
              </a:rPr>
              <a:t>O Controle das Finanças</a:t>
            </a:r>
          </a:p>
          <a:p>
            <a:pPr algn="ctr"/>
            <a:endParaRPr lang="pt-BR" sz="1800" b="1" u="sng" dirty="0">
              <a:solidFill>
                <a:srgbClr val="0563C1"/>
              </a:solidFill>
              <a:latin typeface="Arial Black" panose="020B0A04020102020204" pitchFamily="34" charset="0"/>
              <a:cs typeface="Arial" panose="020B0604020202020204" pitchFamily="34" charset="0"/>
              <a:sym typeface="+mn-ea"/>
            </a:endParaRPr>
          </a:p>
          <a:p>
            <a:r>
              <a:rPr lang="pt-BR" b="1" dirty="0">
                <a:solidFill>
                  <a:schemeClr val="accent2"/>
                </a:solidFill>
                <a:latin typeface="Arial Black" panose="020B0A04020102020204" pitchFamily="34" charset="0"/>
                <a:cs typeface="Arial" panose="020B0604020202020204" pitchFamily="34" charset="0"/>
                <a:sym typeface="+mn-ea"/>
              </a:rPr>
              <a:t>15.</a:t>
            </a:r>
            <a:r>
              <a:rPr lang="pt-BR" sz="2000" b="1" dirty="0">
                <a:solidFill>
                  <a:schemeClr val="accent2"/>
                </a:solidFill>
                <a:latin typeface="Arial" panose="020B0604020202020204" pitchFamily="34" charset="0"/>
                <a:cs typeface="Arial" panose="020B0604020202020204" pitchFamily="34" charset="0"/>
                <a:sym typeface="+mn-ea"/>
              </a:rPr>
              <a:t> ALIENAÇÃO DE BENS:</a:t>
            </a:r>
          </a:p>
          <a:p>
            <a:endParaRPr lang="pt-BR" sz="800" b="1" dirty="0">
              <a:solidFill>
                <a:schemeClr val="accent2"/>
              </a:solidFill>
              <a:latin typeface="Arial Black" panose="020B0A04020102020204" pitchFamily="34" charset="0"/>
              <a:cs typeface="Arial" panose="020B0604020202020204" pitchFamily="34" charset="0"/>
              <a:sym typeface="+mn-ea"/>
            </a:endParaRPr>
          </a:p>
          <a:p>
            <a:pPr algn="just"/>
            <a:endParaRPr lang="pt-BR" sz="800" b="1" u="sng" dirty="0">
              <a:solidFill>
                <a:srgbClr val="0563C1"/>
              </a:solidFill>
              <a:latin typeface="Arial" panose="020B0604020202020204" pitchFamily="34" charset="0"/>
              <a:cs typeface="Arial" panose="020B0604020202020204" pitchFamily="34" charset="0"/>
              <a:sym typeface="+mn-ea"/>
            </a:endParaRPr>
          </a:p>
          <a:p>
            <a:pPr algn="just"/>
            <a:r>
              <a:rPr lang="pt-BR" b="1" dirty="0">
                <a:latin typeface="Arial" panose="020B0604020202020204" pitchFamily="34" charset="0"/>
                <a:cs typeface="Arial" panose="020B0604020202020204" pitchFamily="34" charset="0"/>
                <a:sym typeface="+mn-ea"/>
              </a:rPr>
              <a:t>Bens públicos: </a:t>
            </a:r>
            <a:r>
              <a:rPr lang="pt-BR" dirty="0">
                <a:latin typeface="Arial" panose="020B0604020202020204" pitchFamily="34" charset="0"/>
                <a:cs typeface="Arial" panose="020B0604020202020204" pitchFamily="34" charset="0"/>
              </a:rPr>
              <a:t>A alienação de bens públicos refere-se à transferência da propriedade de bens pertencentes ao Estado para entidades privadas, seja por meio de venda, doação ou outras formas de transferência. Essa operação é regulada por leis e exige autorização legislativa, além de seguir procedimentos específicos para garantir a transparência e o interesse público. </a:t>
            </a:r>
            <a:endParaRPr lang="pt-BR" b="1" u="sng" dirty="0">
              <a:solidFill>
                <a:srgbClr val="0563C1"/>
              </a:solidFill>
              <a:latin typeface="Arial" panose="020B0604020202020204" pitchFamily="34" charset="0"/>
              <a:cs typeface="Arial" panose="020B0604020202020204" pitchFamily="34" charset="0"/>
              <a:sym typeface="+mn-ea"/>
            </a:endParaRPr>
          </a:p>
          <a:p>
            <a:pPr algn="just"/>
            <a:endParaRPr lang="pt-BR" sz="800" b="1" u="sng" dirty="0">
              <a:solidFill>
                <a:srgbClr val="0563C1"/>
              </a:solidFill>
              <a:latin typeface="Arial" panose="020B0604020202020204" pitchFamily="34" charset="0"/>
              <a:cs typeface="Arial" panose="020B0604020202020204" pitchFamily="34" charset="0"/>
              <a:sym typeface="+mn-ea"/>
            </a:endParaRPr>
          </a:p>
          <a:p>
            <a:pPr algn="just"/>
            <a:r>
              <a:rPr lang="pt-BR" sz="2000" b="1" dirty="0"/>
              <a:t>Regulamentação:</a:t>
            </a:r>
            <a:endParaRPr lang="pt-BR" sz="2000" b="1" u="sng" dirty="0">
              <a:solidFill>
                <a:srgbClr val="0563C1"/>
              </a:solidFill>
              <a:latin typeface="Arial Black" panose="020B0A04020102020204" pitchFamily="34" charset="0"/>
              <a:cs typeface="Arial" panose="020B0604020202020204" pitchFamily="34" charset="0"/>
              <a:sym typeface="+mn-ea"/>
            </a:endParaRPr>
          </a:p>
          <a:p>
            <a:pPr algn="ctr"/>
            <a:endParaRPr lang="pt-BR" sz="800" b="1" u="sng" dirty="0">
              <a:solidFill>
                <a:srgbClr val="0563C1"/>
              </a:solidFill>
              <a:latin typeface="Arial Black" panose="020B0A04020102020204" pitchFamily="34" charset="0"/>
              <a:cs typeface="Arial" panose="020B0604020202020204" pitchFamily="34" charset="0"/>
              <a:sym typeface="+mn-ea"/>
            </a:endParaRPr>
          </a:p>
          <a:p>
            <a:pPr algn="just"/>
            <a:r>
              <a:rPr lang="pt-BR" b="1" dirty="0"/>
              <a:t>Autorização Legislativa: </a:t>
            </a:r>
            <a:r>
              <a:rPr lang="pt-BR" dirty="0"/>
              <a:t>A alienação de bens públicos, especialmente imóveis, geralmente requer autorização por meio de leis, decretos ou regulamentos. </a:t>
            </a:r>
          </a:p>
          <a:p>
            <a:pPr algn="just"/>
            <a:endParaRPr lang="pt-BR" sz="800" dirty="0"/>
          </a:p>
          <a:p>
            <a:pPr algn="just"/>
            <a:r>
              <a:rPr lang="pt-BR" b="1" dirty="0">
                <a:latin typeface="Arial" panose="020B0604020202020204" pitchFamily="34" charset="0"/>
                <a:cs typeface="Arial" panose="020B0604020202020204" pitchFamily="34" charset="0"/>
                <a:sym typeface="+mn-ea"/>
              </a:rPr>
              <a:t>Licitação: </a:t>
            </a:r>
            <a:r>
              <a:rPr lang="pt-BR" dirty="0"/>
              <a:t>A alienação de bens públicos, em regra, deve ser precedida de licitação, geralmente na modalidade leilão, para garantir a concorrência e o melhor preço. </a:t>
            </a:r>
          </a:p>
          <a:p>
            <a:pPr algn="just"/>
            <a:endParaRPr lang="pt-BR" sz="800" b="1" u="sng" dirty="0">
              <a:solidFill>
                <a:srgbClr val="0563C1"/>
              </a:solidFill>
              <a:latin typeface="Arial Black" panose="020B0A04020102020204" pitchFamily="34" charset="0"/>
              <a:cs typeface="Arial" panose="020B0604020202020204" pitchFamily="34" charset="0"/>
              <a:sym typeface="+mn-ea"/>
            </a:endParaRPr>
          </a:p>
          <a:p>
            <a:pPr algn="just"/>
            <a:r>
              <a:rPr lang="pt-BR" b="1" dirty="0"/>
              <a:t>Exceções: </a:t>
            </a:r>
            <a:r>
              <a:rPr lang="pt-BR" dirty="0">
                <a:latin typeface="Arial" panose="020B0604020202020204" pitchFamily="34" charset="0"/>
                <a:cs typeface="Arial" panose="020B0604020202020204" pitchFamily="34" charset="0"/>
              </a:rPr>
              <a:t>Existem situações em que a licitação pode ser dispensada, como em casos de doação para fins de interesse social ou alienação a legítimos possuidores. </a:t>
            </a:r>
            <a:endParaRPr lang="pt-BR" b="1" u="sng" dirty="0">
              <a:solidFill>
                <a:srgbClr val="0563C1"/>
              </a:solidFill>
              <a:latin typeface="Arial" panose="020B0604020202020204" pitchFamily="34" charset="0"/>
              <a:cs typeface="Arial" panose="020B0604020202020204" pitchFamily="34" charset="0"/>
              <a:sym typeface="+mn-ea"/>
            </a:endParaRPr>
          </a:p>
          <a:p>
            <a:pPr algn="just"/>
            <a:endParaRPr lang="pt-BR" sz="800" b="1" u="sng" dirty="0">
              <a:solidFill>
                <a:srgbClr val="0563C1"/>
              </a:solidFill>
              <a:latin typeface="Arial" panose="020B0604020202020204" pitchFamily="34" charset="0"/>
              <a:cs typeface="Arial" panose="020B0604020202020204" pitchFamily="34" charset="0"/>
              <a:sym typeface="+mn-ea"/>
            </a:endParaRPr>
          </a:p>
          <a:p>
            <a:pPr algn="just"/>
            <a:r>
              <a:rPr lang="pt-BR" b="1" dirty="0"/>
              <a:t>Interesse Público: </a:t>
            </a:r>
            <a:r>
              <a:rPr lang="pt-BR" dirty="0"/>
              <a:t>A alienação deve sempre atender ao interesse público, seja por meio da geração de receita para o Estado ou pela utilização do bem em benefício </a:t>
            </a:r>
            <a:r>
              <a:rPr lang="pt-BR"/>
              <a:t>da sociedade.</a:t>
            </a:r>
            <a:endParaRPr lang="pt-BR" b="1" u="sng" dirty="0">
              <a:solidFill>
                <a:srgbClr val="0563C1"/>
              </a:solidFill>
              <a:latin typeface="Arial Black" panose="020B0A04020102020204" pitchFamily="34" charset="0"/>
              <a:cs typeface="Arial" panose="020B0604020202020204" pitchFamily="34" charset="0"/>
              <a:sym typeface="+mn-ea"/>
            </a:endParaRPr>
          </a:p>
          <a:p>
            <a:pPr algn="ctr"/>
            <a:endParaRPr lang="pt-BR" b="1" u="sng" dirty="0">
              <a:solidFill>
                <a:srgbClr val="0563C1"/>
              </a:solidFill>
              <a:latin typeface="Arial Black" panose="020B0A04020102020204" pitchFamily="34" charset="0"/>
              <a:cs typeface="Arial" panose="020B0604020202020204" pitchFamily="34" charset="0"/>
              <a:sym typeface="+mn-ea"/>
            </a:endParaRPr>
          </a:p>
          <a:p>
            <a:pPr algn="ctr"/>
            <a:endParaRPr lang="pt-BR" b="1" u="sng" dirty="0">
              <a:solidFill>
                <a:srgbClr val="0563C1"/>
              </a:solidFill>
              <a:latin typeface="Arial Black" panose="020B0A04020102020204" pitchFamily="34" charset="0"/>
              <a:cs typeface="Arial" panose="020B0604020202020204" pitchFamily="34" charset="0"/>
              <a:sym typeface="+mn-ea"/>
            </a:endParaRPr>
          </a:p>
          <a:p>
            <a:pPr algn="ctr"/>
            <a:endParaRPr lang="pt-BR" b="1" u="sng" dirty="0">
              <a:solidFill>
                <a:srgbClr val="0563C1"/>
              </a:solidFill>
              <a:latin typeface="Arial Black" panose="020B0A04020102020204" pitchFamily="34" charset="0"/>
              <a:cs typeface="Arial" panose="020B0604020202020204" pitchFamily="34" charset="0"/>
              <a:sym typeface="+mn-ea"/>
            </a:endParaRPr>
          </a:p>
          <a:p>
            <a:pPr algn="ctr"/>
            <a:endParaRPr lang="pt-BR" b="1" u="sng" dirty="0">
              <a:solidFill>
                <a:srgbClr val="0563C1"/>
              </a:solidFill>
              <a:latin typeface="Arial Black" panose="020B0A04020102020204" pitchFamily="34" charset="0"/>
              <a:cs typeface="Arial" panose="020B0604020202020204" pitchFamily="34" charset="0"/>
              <a:sym typeface="+mn-ea"/>
            </a:endParaRPr>
          </a:p>
          <a:p>
            <a:pPr algn="ctr"/>
            <a:endParaRPr lang="pt-BR" b="1" u="sng" dirty="0">
              <a:solidFill>
                <a:srgbClr val="0563C1"/>
              </a:solidFill>
              <a:latin typeface="Arial Black" panose="020B0A04020102020204" pitchFamily="34" charset="0"/>
              <a:cs typeface="Arial" panose="020B0604020202020204" pitchFamily="34" charset="0"/>
              <a:sym typeface="+mn-ea"/>
            </a:endParaRPr>
          </a:p>
          <a:p>
            <a:pPr algn="ctr"/>
            <a:endParaRPr lang="pt-BR" sz="1800" b="1" u="sng" dirty="0">
              <a:solidFill>
                <a:srgbClr val="0563C1"/>
              </a:solidFill>
              <a:latin typeface="Arial Black" panose="020B0A04020102020204" pitchFamily="34" charset="0"/>
              <a:cs typeface="Arial" panose="020B0604020202020204" pitchFamily="34" charset="0"/>
              <a:sym typeface="+mn-ea"/>
            </a:endParaRPr>
          </a:p>
          <a:p>
            <a:pPr algn="ctr"/>
            <a:endParaRPr lang="pt-BR" sz="1800" b="1" u="sng" dirty="0">
              <a:solidFill>
                <a:srgbClr val="0563C1"/>
              </a:solidFill>
              <a:latin typeface="Arial Black" panose="020B0A04020102020204" pitchFamily="34" charset="0"/>
              <a:cs typeface="Arial" panose="020B0604020202020204" pitchFamily="34" charset="0"/>
              <a:sym typeface="+mn-ea"/>
            </a:endParaRPr>
          </a:p>
        </p:txBody>
      </p:sp>
    </p:spTree>
    <p:extLst>
      <p:ext uri="{BB962C8B-B14F-4D97-AF65-F5344CB8AC3E}">
        <p14:creationId xmlns:p14="http://schemas.microsoft.com/office/powerpoint/2010/main" val="1710867533"/>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BD2B7726-E994-BB60-2B4C-283688C06334}"/>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615DDEBD-0B5E-6AF8-0A0C-95F098A286E7}"/>
              </a:ext>
            </a:extLst>
          </p:cNvPr>
          <p:cNvPicPr preferRelativeResize="0"/>
          <p:nvPr/>
        </p:nvPicPr>
        <p:blipFill>
          <a:blip r:embed="rId3"/>
          <a:stretch>
            <a:fillRect/>
          </a:stretch>
        </p:blipFill>
        <p:spPr>
          <a:xfrm>
            <a:off x="0" y="0"/>
            <a:ext cx="12191987" cy="6858000"/>
          </a:xfrm>
          <a:prstGeom prst="rect">
            <a:avLst/>
          </a:prstGeom>
          <a:noFill/>
          <a:ln>
            <a:noFill/>
          </a:ln>
        </p:spPr>
      </p:pic>
      <p:sp>
        <p:nvSpPr>
          <p:cNvPr id="3" name="CaixaDeTexto 2">
            <a:extLst>
              <a:ext uri="{FF2B5EF4-FFF2-40B4-BE49-F238E27FC236}">
                <a16:creationId xmlns:a16="http://schemas.microsoft.com/office/drawing/2014/main" id="{F0B2274A-9CD0-D6B0-9A09-81C9A3A250C0}"/>
              </a:ext>
            </a:extLst>
          </p:cNvPr>
          <p:cNvSpPr txBox="1"/>
          <p:nvPr/>
        </p:nvSpPr>
        <p:spPr>
          <a:xfrm>
            <a:off x="461913" y="188536"/>
            <a:ext cx="11425287" cy="3600986"/>
          </a:xfrm>
          <a:prstGeom prst="rect">
            <a:avLst/>
          </a:prstGeom>
          <a:noFill/>
        </p:spPr>
        <p:txBody>
          <a:bodyPr wrap="square">
            <a:spAutoFit/>
          </a:bodyPr>
          <a:lstStyle/>
          <a:p>
            <a:pPr algn="ctr"/>
            <a:r>
              <a:rPr lang="pt-BR" sz="2400" b="1" u="sng" dirty="0">
                <a:solidFill>
                  <a:srgbClr val="0563C1"/>
                </a:solidFill>
                <a:latin typeface="Arial Black" panose="020B0A04020102020204" pitchFamily="34" charset="0"/>
                <a:cs typeface="Arial" panose="020B0604020202020204" pitchFamily="34" charset="0"/>
                <a:sym typeface="+mn-ea"/>
              </a:rPr>
              <a:t>CONTROLE INTERNO MUNICIPAL </a:t>
            </a:r>
            <a:r>
              <a:rPr lang="pt-BR" sz="2400" b="1" u="sng" dirty="0">
                <a:solidFill>
                  <a:srgbClr val="0563C1"/>
                </a:solidFill>
                <a:latin typeface="Arial" panose="020B0604020202020204" pitchFamily="34" charset="0"/>
                <a:cs typeface="Arial" panose="020B0604020202020204" pitchFamily="34" charset="0"/>
                <a:sym typeface="+mn-ea"/>
              </a:rPr>
              <a:t> </a:t>
            </a:r>
          </a:p>
          <a:p>
            <a:pPr algn="ctr"/>
            <a:endParaRPr lang="pt-BR" sz="2400" b="1" u="sng" dirty="0">
              <a:solidFill>
                <a:srgbClr val="0563C1"/>
              </a:solidFill>
              <a:latin typeface="Arial" panose="020B0604020202020204" pitchFamily="34" charset="0"/>
              <a:cs typeface="Arial" panose="020B0604020202020204" pitchFamily="34" charset="0"/>
              <a:sym typeface="+mn-ea"/>
            </a:endParaRPr>
          </a:p>
          <a:p>
            <a:pPr algn="ctr"/>
            <a:r>
              <a:rPr lang="pt-BR" sz="4800" b="1" u="sng" dirty="0">
                <a:solidFill>
                  <a:schemeClr val="accent2"/>
                </a:solidFill>
                <a:latin typeface="Arial Black" panose="020B0A04020102020204" pitchFamily="34" charset="0"/>
                <a:cs typeface="Arial" panose="020B0604020202020204" pitchFamily="34" charset="0"/>
                <a:sym typeface="+mn-ea"/>
              </a:rPr>
              <a:t>O Controle das Finanças</a:t>
            </a:r>
          </a:p>
          <a:p>
            <a:pPr algn="ctr"/>
            <a:endParaRPr lang="pt-BR" sz="4800" b="1" u="sng" dirty="0">
              <a:solidFill>
                <a:srgbClr val="0563C1"/>
              </a:solidFill>
              <a:latin typeface="Arial Black" panose="020B0A04020102020204" pitchFamily="34" charset="0"/>
              <a:cs typeface="Arial" panose="020B0604020202020204" pitchFamily="34" charset="0"/>
              <a:sym typeface="+mn-ea"/>
            </a:endParaRPr>
          </a:p>
          <a:p>
            <a:pPr algn="ctr"/>
            <a:endParaRPr lang="pt-BR" sz="4800" b="1" u="sng" dirty="0">
              <a:solidFill>
                <a:srgbClr val="0563C1"/>
              </a:solidFill>
              <a:latin typeface="Arial Black" panose="020B0A04020102020204" pitchFamily="34" charset="0"/>
              <a:cs typeface="Arial" panose="020B0604020202020204" pitchFamily="34" charset="0"/>
              <a:sym typeface="+mn-ea"/>
            </a:endParaRPr>
          </a:p>
          <a:p>
            <a:pPr algn="ctr"/>
            <a:endParaRPr lang="pt-BR" b="1" u="sng" dirty="0">
              <a:solidFill>
                <a:srgbClr val="0563C1"/>
              </a:solidFill>
              <a:latin typeface="Arial Black" panose="020B0A04020102020204" pitchFamily="34" charset="0"/>
              <a:cs typeface="Arial" panose="020B0604020202020204" pitchFamily="34" charset="0"/>
              <a:sym typeface="+mn-ea"/>
            </a:endParaRPr>
          </a:p>
          <a:p>
            <a:pPr algn="ctr"/>
            <a:endParaRPr lang="pt-BR" sz="1800" b="1" u="sng" dirty="0">
              <a:solidFill>
                <a:srgbClr val="0563C1"/>
              </a:solidFill>
              <a:latin typeface="Arial Black" panose="020B0A04020102020204" pitchFamily="34" charset="0"/>
              <a:cs typeface="Arial" panose="020B0604020202020204" pitchFamily="34" charset="0"/>
              <a:sym typeface="+mn-ea"/>
            </a:endParaRPr>
          </a:p>
        </p:txBody>
      </p:sp>
      <p:sp>
        <p:nvSpPr>
          <p:cNvPr id="4" name="CaixaDeTexto 3">
            <a:extLst>
              <a:ext uri="{FF2B5EF4-FFF2-40B4-BE49-F238E27FC236}">
                <a16:creationId xmlns:a16="http://schemas.microsoft.com/office/drawing/2014/main" id="{B9ED449C-95D9-A868-98E2-1E0D7795B433}"/>
              </a:ext>
            </a:extLst>
          </p:cNvPr>
          <p:cNvSpPr txBox="1"/>
          <p:nvPr/>
        </p:nvSpPr>
        <p:spPr>
          <a:xfrm>
            <a:off x="3047215" y="1979543"/>
            <a:ext cx="6094428" cy="3865161"/>
          </a:xfrm>
          <a:prstGeom prst="rect">
            <a:avLst/>
          </a:prstGeom>
          <a:noFill/>
        </p:spPr>
        <p:txBody>
          <a:bodyPr wrap="square">
            <a:spAutoFit/>
          </a:bodyPr>
          <a:lstStyle/>
          <a:p>
            <a:pPr marL="0" lvl="0" indent="0" algn="ctr" rtl="0">
              <a:spcBef>
                <a:spcPts val="0"/>
              </a:spcBef>
              <a:spcAft>
                <a:spcPts val="0"/>
              </a:spcAft>
              <a:buNone/>
            </a:pPr>
            <a:r>
              <a:rPr lang="pt-BR" sz="2800" b="1" dirty="0">
                <a:solidFill>
                  <a:srgbClr val="002060"/>
                </a:solidFill>
                <a:highlight>
                  <a:srgbClr val="FFFFFF"/>
                </a:highlight>
              </a:rPr>
              <a:t>Obrigado pela vossa presença e participação</a:t>
            </a:r>
          </a:p>
          <a:p>
            <a:pPr marL="0" lvl="0" indent="0" algn="ctr" rtl="0">
              <a:spcBef>
                <a:spcPts val="0"/>
              </a:spcBef>
              <a:spcAft>
                <a:spcPts val="0"/>
              </a:spcAft>
              <a:buNone/>
            </a:pPr>
            <a:endParaRPr lang="pt-BR" sz="2800" b="1" dirty="0">
              <a:solidFill>
                <a:schemeClr val="accent1">
                  <a:lumMod val="75000"/>
                </a:schemeClr>
              </a:solidFill>
              <a:highlight>
                <a:srgbClr val="FFFFFF"/>
              </a:highlight>
            </a:endParaRPr>
          </a:p>
          <a:p>
            <a:pPr marL="0" lvl="0" indent="0" algn="ctr" rtl="0">
              <a:spcBef>
                <a:spcPts val="0"/>
              </a:spcBef>
              <a:spcAft>
                <a:spcPts val="0"/>
              </a:spcAft>
              <a:buNone/>
            </a:pPr>
            <a:r>
              <a:rPr lang="pt-BR" sz="2800" b="1" dirty="0">
                <a:solidFill>
                  <a:schemeClr val="accent1">
                    <a:lumMod val="75000"/>
                  </a:schemeClr>
                </a:solidFill>
                <a:highlight>
                  <a:srgbClr val="FFFFFF"/>
                </a:highlight>
              </a:rPr>
              <a:t>Atenciosamente</a:t>
            </a:r>
          </a:p>
          <a:p>
            <a:pPr marL="0" lvl="0" indent="0" algn="ctr" rtl="0">
              <a:spcBef>
                <a:spcPts val="0"/>
              </a:spcBef>
              <a:spcAft>
                <a:spcPts val="0"/>
              </a:spcAft>
              <a:buNone/>
            </a:pPr>
            <a:endParaRPr lang="pt-BR" sz="2800" b="1" dirty="0">
              <a:solidFill>
                <a:schemeClr val="accent1">
                  <a:lumMod val="75000"/>
                </a:schemeClr>
              </a:solidFill>
              <a:highlight>
                <a:srgbClr val="FFFFFF"/>
              </a:highlight>
            </a:endParaRPr>
          </a:p>
          <a:p>
            <a:pPr marL="0" lvl="0" indent="0" algn="ctr" rtl="0">
              <a:spcBef>
                <a:spcPts val="0"/>
              </a:spcBef>
              <a:spcAft>
                <a:spcPts val="0"/>
              </a:spcAft>
              <a:buNone/>
            </a:pPr>
            <a:r>
              <a:rPr lang="pt-BR" sz="2000" b="1" dirty="0">
                <a:solidFill>
                  <a:schemeClr val="tx1"/>
                </a:solidFill>
                <a:effectLst>
                  <a:outerShdw blurRad="38100" dist="38100" dir="2700000" algn="tl">
                    <a:srgbClr val="000000">
                      <a:alpha val="43137"/>
                    </a:srgbClr>
                  </a:outerShdw>
                </a:effectLst>
                <a:highlight>
                  <a:srgbClr val="FFFFFF"/>
                </a:highlight>
              </a:rPr>
              <a:t>Antonio Aparecido Fortunato da Silva</a:t>
            </a:r>
          </a:p>
          <a:p>
            <a:pPr marL="0" lvl="0" indent="0" algn="ctr" rtl="0">
              <a:spcBef>
                <a:spcPts val="0"/>
              </a:spcBef>
              <a:spcAft>
                <a:spcPts val="0"/>
              </a:spcAft>
              <a:buNone/>
            </a:pPr>
            <a:endParaRPr lang="pt-BR" sz="2000" dirty="0">
              <a:solidFill>
                <a:schemeClr val="accent1">
                  <a:lumMod val="75000"/>
                </a:schemeClr>
              </a:solidFill>
              <a:highlight>
                <a:srgbClr val="FFFFFF"/>
              </a:highlight>
            </a:endParaRPr>
          </a:p>
          <a:p>
            <a:pPr marL="0" lvl="0" indent="0" algn="ctr" rtl="0">
              <a:spcBef>
                <a:spcPts val="0"/>
              </a:spcBef>
              <a:spcAft>
                <a:spcPts val="0"/>
              </a:spcAft>
              <a:buNone/>
            </a:pPr>
            <a:endParaRPr lang="pt-BR" sz="2000" dirty="0">
              <a:solidFill>
                <a:schemeClr val="accent1">
                  <a:lumMod val="75000"/>
                </a:schemeClr>
              </a:solidFill>
              <a:highlight>
                <a:srgbClr val="FFFFFF"/>
              </a:highlight>
            </a:endParaRPr>
          </a:p>
          <a:p>
            <a:pPr marL="0" lvl="0" indent="0" algn="ctr" rtl="0">
              <a:spcBef>
                <a:spcPts val="0"/>
              </a:spcBef>
              <a:spcAft>
                <a:spcPts val="0"/>
              </a:spcAft>
              <a:buNone/>
            </a:pPr>
            <a:r>
              <a:rPr lang="pt-BR" b="1" dirty="0">
                <a:solidFill>
                  <a:schemeClr val="tx1"/>
                </a:solidFill>
                <a:highlight>
                  <a:srgbClr val="FFFFFF"/>
                </a:highlight>
              </a:rPr>
              <a:t>Contato: </a:t>
            </a:r>
            <a:r>
              <a:rPr lang="pt-BR" dirty="0">
                <a:solidFill>
                  <a:schemeClr val="tx1"/>
                </a:solidFill>
                <a:highlight>
                  <a:srgbClr val="FFFFFF"/>
                </a:highlight>
              </a:rPr>
              <a:t>antoniofortunatobs@gmail.com</a:t>
            </a:r>
          </a:p>
          <a:p>
            <a:pPr marL="0" lvl="0" indent="0" algn="ctr" rtl="0">
              <a:spcBef>
                <a:spcPts val="1100"/>
              </a:spcBef>
              <a:spcAft>
                <a:spcPts val="0"/>
              </a:spcAft>
              <a:buNone/>
            </a:pPr>
            <a:r>
              <a:rPr lang="pt-BR" b="1" dirty="0">
                <a:solidFill>
                  <a:schemeClr val="dk1"/>
                </a:solidFill>
                <a:highlight>
                  <a:srgbClr val="FFFFFF"/>
                </a:highlight>
              </a:rPr>
              <a:t>Celular/WhatsApp: </a:t>
            </a:r>
            <a:r>
              <a:rPr lang="pt-BR" dirty="0">
                <a:solidFill>
                  <a:schemeClr val="dk1"/>
                </a:solidFill>
                <a:highlight>
                  <a:srgbClr val="FFFFFF"/>
                </a:highlight>
              </a:rPr>
              <a:t>(44) 98818-2791</a:t>
            </a:r>
            <a:endParaRPr lang="pt-BR" dirty="0"/>
          </a:p>
        </p:txBody>
      </p:sp>
    </p:spTree>
    <p:extLst>
      <p:ext uri="{BB962C8B-B14F-4D97-AF65-F5344CB8AC3E}">
        <p14:creationId xmlns:p14="http://schemas.microsoft.com/office/powerpoint/2010/main" val="17504506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60"/>
        <p:cNvGrpSpPr/>
        <p:nvPr/>
      </p:nvGrpSpPr>
      <p:grpSpPr>
        <a:xfrm>
          <a:off x="0" y="0"/>
          <a:ext cx="0" cy="0"/>
          <a:chOff x="0" y="0"/>
          <a:chExt cx="0" cy="0"/>
        </a:xfrm>
      </p:grpSpPr>
      <p:pic>
        <p:nvPicPr>
          <p:cNvPr id="61" name="Google Shape;61;p14"/>
          <p:cNvPicPr preferRelativeResize="0"/>
          <p:nvPr/>
        </p:nvPicPr>
        <p:blipFill>
          <a:blip r:embed="rId3"/>
          <a:stretch>
            <a:fillRect/>
          </a:stretch>
        </p:blipFill>
        <p:spPr>
          <a:xfrm>
            <a:off x="0" y="0"/>
            <a:ext cx="12191987" cy="6858000"/>
          </a:xfrm>
          <a:prstGeom prst="rect">
            <a:avLst/>
          </a:prstGeom>
          <a:noFill/>
          <a:ln>
            <a:noFill/>
          </a:ln>
        </p:spPr>
      </p:pic>
      <p:sp>
        <p:nvSpPr>
          <p:cNvPr id="3" name="CaixaDeTexto 2"/>
          <p:cNvSpPr txBox="1"/>
          <p:nvPr/>
        </p:nvSpPr>
        <p:spPr>
          <a:xfrm>
            <a:off x="370003" y="243512"/>
            <a:ext cx="11309808" cy="9664184"/>
          </a:xfrm>
          <a:prstGeom prst="rect">
            <a:avLst/>
          </a:prstGeom>
          <a:noFill/>
        </p:spPr>
        <p:txBody>
          <a:bodyPr wrap="square">
            <a:spAutoFit/>
          </a:bodyPr>
          <a:lstStyle/>
          <a:p>
            <a:pPr algn="ctr"/>
            <a:r>
              <a:rPr lang="pt-BR" sz="2400" b="1" u="sng" dirty="0">
                <a:solidFill>
                  <a:srgbClr val="00B050"/>
                </a:solidFill>
                <a:latin typeface="Arial Black" panose="020B0A04020102020204" pitchFamily="34" charset="0"/>
                <a:cs typeface="Arial" panose="020B0604020202020204" pitchFamily="34" charset="0"/>
                <a:hlinkClick r:id="rId4"/>
              </a:rPr>
              <a:t>CONTROLE INTERNO MUNICIPAL </a:t>
            </a:r>
            <a:r>
              <a:rPr lang="pt-BR" sz="2400" b="1" u="sng" dirty="0">
                <a:solidFill>
                  <a:srgbClr val="00B050"/>
                </a:solidFill>
                <a:latin typeface="Arial" panose="020B0604020202020204" pitchFamily="34" charset="0"/>
                <a:cs typeface="Arial" panose="020B0604020202020204" pitchFamily="34" charset="0"/>
                <a:hlinkClick r:id="rId4"/>
              </a:rPr>
              <a:t>- </a:t>
            </a:r>
            <a:r>
              <a:rPr lang="pt-BR" sz="2400" b="1" u="sng" dirty="0">
                <a:solidFill>
                  <a:schemeClr val="accent2"/>
                </a:solidFill>
                <a:latin typeface="Arial Black" panose="020B0A04020102020204" pitchFamily="34" charset="0"/>
                <a:cs typeface="Arial" panose="020B0604020202020204" pitchFamily="34" charset="0"/>
                <a:hlinkClick r:id="rId4"/>
              </a:rPr>
              <a:t>O Controle das Finanças</a:t>
            </a:r>
            <a:endParaRPr lang="pt-BR" sz="2400" b="1" u="sng" dirty="0">
              <a:solidFill>
                <a:schemeClr val="accent2"/>
              </a:solidFill>
              <a:latin typeface="Arial Black" panose="020B0A04020102020204" pitchFamily="34" charset="0"/>
              <a:cs typeface="Arial" panose="020B0604020202020204" pitchFamily="34" charset="0"/>
            </a:endParaRPr>
          </a:p>
          <a:p>
            <a:pPr algn="ctr"/>
            <a:endParaRPr lang="pt-BR" sz="2400" b="1" dirty="0"/>
          </a:p>
          <a:p>
            <a:r>
              <a:rPr lang="pt-BR" sz="2400" b="1" u="sng" dirty="0">
                <a:solidFill>
                  <a:schemeClr val="accent2"/>
                </a:solidFill>
                <a:latin typeface="Arial Black" panose="020B0A04020102020204" pitchFamily="34" charset="0"/>
                <a:cs typeface="Arial" panose="020B0604020202020204" pitchFamily="34" charset="0"/>
              </a:rPr>
              <a:t>2. OS BENS PÚBLICOS:</a:t>
            </a:r>
          </a:p>
          <a:p>
            <a:endParaRPr lang="pt-BR" sz="2400" b="1" dirty="0"/>
          </a:p>
          <a:p>
            <a:pPr algn="ctr"/>
            <a:r>
              <a:rPr lang="pt-BR" sz="2800" b="1" dirty="0"/>
              <a:t>Classificação dos bens públicos:</a:t>
            </a:r>
          </a:p>
          <a:p>
            <a:pPr algn="just"/>
            <a:r>
              <a:rPr lang="pt-BR" sz="2400" b="1" dirty="0"/>
              <a:t>Bens de uso comum do povo: </a:t>
            </a:r>
            <a:r>
              <a:rPr lang="pt-BR" sz="2400" dirty="0"/>
              <a:t>São aqueles destinados ao uso livre e geral da população, como ruas, praças, praias e rios. </a:t>
            </a:r>
          </a:p>
          <a:p>
            <a:pPr algn="just"/>
            <a:endParaRPr lang="pt-BR" sz="2400" dirty="0"/>
          </a:p>
          <a:p>
            <a:pPr algn="just"/>
            <a:r>
              <a:rPr lang="pt-BR" sz="2400" b="1" dirty="0"/>
              <a:t>Bens de uso especial: </a:t>
            </a:r>
            <a:r>
              <a:rPr lang="pt-BR" sz="2400" dirty="0"/>
              <a:t>São aqueles utilizados pela administração pública para a prestação de serviços públicos, como prédios de repartições públicas, escolas e hospitais. </a:t>
            </a:r>
          </a:p>
          <a:p>
            <a:pPr algn="just"/>
            <a:endParaRPr lang="pt-BR" sz="2400" dirty="0"/>
          </a:p>
          <a:p>
            <a:pPr algn="just"/>
            <a:r>
              <a:rPr lang="pt-BR" sz="2400" b="1" dirty="0"/>
              <a:t>Bens dominicais: </a:t>
            </a:r>
            <a:r>
              <a:rPr lang="pt-BR" sz="2400" dirty="0"/>
              <a:t>São aqueles que pertencem ao Estado, mas não possuem destinação pública específica, podendo ser utilizados para gerar receita ou alienados, se necessário. </a:t>
            </a:r>
          </a:p>
          <a:p>
            <a:r>
              <a:rPr lang="pt-BR" sz="2400" b="1" dirty="0"/>
              <a:t>Exemplos: </a:t>
            </a:r>
            <a:r>
              <a:rPr lang="pt-BR" sz="2400" dirty="0"/>
              <a:t>Terrenos de marinha, terras devolutas, prédios públicos desocupados, participações societárias do Estado, entre outros. </a:t>
            </a:r>
          </a:p>
          <a:p>
            <a:endParaRPr lang="pt-BR" sz="1800" dirty="0"/>
          </a:p>
          <a:p>
            <a:endParaRPr lang="pt-BR" dirty="0"/>
          </a:p>
          <a:p>
            <a:endParaRPr lang="pt-BR" sz="1800" dirty="0"/>
          </a:p>
          <a:p>
            <a:endParaRPr lang="pt-BR" dirty="0"/>
          </a:p>
          <a:p>
            <a:endParaRPr lang="pt-BR" sz="1800" dirty="0"/>
          </a:p>
          <a:p>
            <a:endParaRPr lang="pt-BR" dirty="0"/>
          </a:p>
          <a:p>
            <a:endParaRPr lang="pt-BR" sz="1800" dirty="0"/>
          </a:p>
          <a:p>
            <a:endParaRPr lang="pt-BR" dirty="0"/>
          </a:p>
          <a:p>
            <a:endParaRPr lang="pt-BR" sz="1800" dirty="0"/>
          </a:p>
          <a:p>
            <a:endParaRPr lang="pt-BR" dirty="0"/>
          </a:p>
          <a:p>
            <a:endParaRPr lang="pt-BR" sz="1800" dirty="0"/>
          </a:p>
          <a:p>
            <a:endParaRPr lang="pt-BR" dirty="0"/>
          </a:p>
          <a:p>
            <a:endParaRPr lang="pt-BR" sz="1800" dirty="0"/>
          </a:p>
          <a:p>
            <a:endParaRPr lang="pt-BR" sz="18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60"/>
        <p:cNvGrpSpPr/>
        <p:nvPr/>
      </p:nvGrpSpPr>
      <p:grpSpPr>
        <a:xfrm>
          <a:off x="0" y="0"/>
          <a:ext cx="0" cy="0"/>
          <a:chOff x="0" y="0"/>
          <a:chExt cx="0" cy="0"/>
        </a:xfrm>
      </p:grpSpPr>
      <p:pic>
        <p:nvPicPr>
          <p:cNvPr id="61" name="Google Shape;61;p14"/>
          <p:cNvPicPr preferRelativeResize="0"/>
          <p:nvPr/>
        </p:nvPicPr>
        <p:blipFill>
          <a:blip r:embed="rId3"/>
          <a:stretch>
            <a:fillRect/>
          </a:stretch>
        </p:blipFill>
        <p:spPr>
          <a:xfrm>
            <a:off x="0" y="0"/>
            <a:ext cx="12191987" cy="6858000"/>
          </a:xfrm>
          <a:prstGeom prst="rect">
            <a:avLst/>
          </a:prstGeom>
          <a:noFill/>
          <a:ln>
            <a:noFill/>
          </a:ln>
        </p:spPr>
      </p:pic>
      <p:sp>
        <p:nvSpPr>
          <p:cNvPr id="3" name="CaixaDeTexto 2"/>
          <p:cNvSpPr txBox="1"/>
          <p:nvPr/>
        </p:nvSpPr>
        <p:spPr>
          <a:xfrm>
            <a:off x="445417" y="217064"/>
            <a:ext cx="11243820" cy="9448740"/>
          </a:xfrm>
          <a:prstGeom prst="rect">
            <a:avLst/>
          </a:prstGeom>
          <a:noFill/>
        </p:spPr>
        <p:txBody>
          <a:bodyPr wrap="square">
            <a:spAutoFit/>
          </a:bodyPr>
          <a:lstStyle/>
          <a:p>
            <a:pPr algn="ctr"/>
            <a:r>
              <a:rPr lang="pt-BR" sz="2400" b="1" u="sng" dirty="0">
                <a:solidFill>
                  <a:srgbClr val="00B050"/>
                </a:solidFill>
                <a:latin typeface="Arial Black" panose="020B0A04020102020204" pitchFamily="34" charset="0"/>
                <a:cs typeface="Arial" panose="020B0604020202020204" pitchFamily="34" charset="0"/>
                <a:hlinkClick r:id="rId4"/>
              </a:rPr>
              <a:t>CONTROLE INTERNO MUNICIPAL </a:t>
            </a:r>
            <a:r>
              <a:rPr lang="pt-BR" sz="2400" b="1" u="sng" dirty="0">
                <a:solidFill>
                  <a:srgbClr val="00B050"/>
                </a:solidFill>
                <a:latin typeface="Arial" panose="020B0604020202020204" pitchFamily="34" charset="0"/>
                <a:cs typeface="Arial" panose="020B0604020202020204" pitchFamily="34" charset="0"/>
                <a:hlinkClick r:id="rId4"/>
              </a:rPr>
              <a:t>- </a:t>
            </a:r>
            <a:r>
              <a:rPr lang="pt-BR" sz="2400" b="1" u="sng" dirty="0">
                <a:solidFill>
                  <a:schemeClr val="accent2"/>
                </a:solidFill>
                <a:latin typeface="Arial Black" panose="020B0A04020102020204" pitchFamily="34" charset="0"/>
                <a:cs typeface="Arial" panose="020B0604020202020204" pitchFamily="34" charset="0"/>
                <a:hlinkClick r:id="rId4"/>
              </a:rPr>
              <a:t>O Controle das Finanças</a:t>
            </a:r>
            <a:endParaRPr lang="pt-BR" sz="2400" b="1" u="sng" dirty="0">
              <a:solidFill>
                <a:schemeClr val="accent2"/>
              </a:solidFill>
              <a:latin typeface="Arial Black" panose="020B0A04020102020204" pitchFamily="34" charset="0"/>
              <a:cs typeface="Arial" panose="020B0604020202020204" pitchFamily="34" charset="0"/>
            </a:endParaRPr>
          </a:p>
          <a:p>
            <a:endParaRPr lang="pt-BR" sz="2400" b="1" u="sng" dirty="0">
              <a:solidFill>
                <a:schemeClr val="accent2"/>
              </a:solidFill>
              <a:latin typeface="Arial Black" panose="020B0A04020102020204" pitchFamily="34" charset="0"/>
              <a:cs typeface="Arial" panose="020B0604020202020204" pitchFamily="34" charset="0"/>
            </a:endParaRPr>
          </a:p>
          <a:p>
            <a:r>
              <a:rPr lang="pt-BR" sz="2400" b="1" u="sng" dirty="0">
                <a:solidFill>
                  <a:schemeClr val="accent2"/>
                </a:solidFill>
                <a:latin typeface="Arial Black" panose="020B0A04020102020204" pitchFamily="34" charset="0"/>
                <a:cs typeface="Arial" panose="020B0604020202020204" pitchFamily="34" charset="0"/>
              </a:rPr>
              <a:t>2.1. BENS MÓVEIS:</a:t>
            </a:r>
          </a:p>
          <a:p>
            <a:endParaRPr lang="pt-BR" sz="2400" b="1" u="sng" dirty="0">
              <a:solidFill>
                <a:schemeClr val="accent2"/>
              </a:solidFill>
              <a:latin typeface="Arial Black" panose="020B0A04020102020204" pitchFamily="34" charset="0"/>
              <a:cs typeface="Arial" panose="020B0604020202020204" pitchFamily="34" charset="0"/>
            </a:endParaRPr>
          </a:p>
          <a:p>
            <a:pPr algn="just"/>
            <a:r>
              <a:rPr lang="pt-BR" sz="2400" b="1" dirty="0">
                <a:latin typeface="Arial Black" panose="020B0A04020102020204" pitchFamily="34" charset="0"/>
                <a:cs typeface="Arial" panose="020B0604020202020204" pitchFamily="34" charset="0"/>
              </a:rPr>
              <a:t>CONCEITO: </a:t>
            </a:r>
            <a:r>
              <a:rPr lang="pt-BR" sz="2200" dirty="0"/>
              <a:t>Bens móveis públicos são todos aqueles bens materiais que pertencem à administração pública (União, estados, municípios, etc.) e que podem ser movimentados de um lugar para outro sem dano à sua estrutura, característica ou função. </a:t>
            </a:r>
          </a:p>
          <a:p>
            <a:pPr algn="just"/>
            <a:endParaRPr lang="pt-BR" sz="2200" dirty="0"/>
          </a:p>
          <a:p>
            <a:pPr algn="just"/>
            <a:r>
              <a:rPr lang="pt-BR" sz="2200" dirty="0"/>
              <a:t>Eles são parte do patrimônio da administração pública e podem ser utilizados para a prestação de serviços à população ou para atividades administrativas. </a:t>
            </a:r>
          </a:p>
          <a:p>
            <a:pPr algn="just"/>
            <a:endParaRPr lang="pt-BR" sz="2200" dirty="0"/>
          </a:p>
          <a:p>
            <a:pPr algn="just"/>
            <a:r>
              <a:rPr lang="pt-BR" sz="2200" b="1" dirty="0"/>
              <a:t>Exemplos:</a:t>
            </a:r>
            <a:r>
              <a:rPr lang="pt-BR" sz="2200" dirty="0"/>
              <a:t> equipamentos, veículos, móveis de escritório, computadores, entre outros. </a:t>
            </a:r>
          </a:p>
          <a:p>
            <a:pPr algn="just"/>
            <a:endParaRPr lang="pt-BR" sz="2200" dirty="0"/>
          </a:p>
          <a:p>
            <a:pPr algn="ctr"/>
            <a:endParaRPr lang="pt-BR" sz="2400" b="1" u="sng" dirty="0">
              <a:solidFill>
                <a:schemeClr val="accent2"/>
              </a:solidFill>
              <a:latin typeface="Arial Black" panose="020B0A04020102020204" pitchFamily="34" charset="0"/>
              <a:cs typeface="Arial" panose="020B0604020202020204" pitchFamily="34" charset="0"/>
            </a:endParaRPr>
          </a:p>
          <a:p>
            <a:pPr algn="ctr"/>
            <a:endParaRPr lang="pt-BR" sz="2400" b="1" u="sng" dirty="0">
              <a:solidFill>
                <a:schemeClr val="accent2"/>
              </a:solidFill>
              <a:latin typeface="Arial Black" panose="020B0A04020102020204" pitchFamily="34" charset="0"/>
              <a:cs typeface="Arial" panose="020B0604020202020204" pitchFamily="34" charset="0"/>
            </a:endParaRPr>
          </a:p>
          <a:p>
            <a:pPr algn="ctr"/>
            <a:endParaRPr lang="pt-BR" sz="2400" b="1" u="sng" dirty="0">
              <a:solidFill>
                <a:schemeClr val="accent2"/>
              </a:solidFill>
              <a:latin typeface="Arial Black" panose="020B0A04020102020204" pitchFamily="34" charset="0"/>
              <a:cs typeface="Arial" panose="020B0604020202020204" pitchFamily="34" charset="0"/>
            </a:endParaRPr>
          </a:p>
          <a:p>
            <a:pPr algn="ctr"/>
            <a:endParaRPr lang="pt-BR" sz="2400" b="1" u="sng" dirty="0">
              <a:solidFill>
                <a:schemeClr val="accent2"/>
              </a:solidFill>
              <a:latin typeface="Arial Black" panose="020B0A04020102020204" pitchFamily="34" charset="0"/>
              <a:cs typeface="Arial" panose="020B0604020202020204" pitchFamily="34" charset="0"/>
            </a:endParaRPr>
          </a:p>
          <a:p>
            <a:pPr algn="ctr"/>
            <a:endParaRPr lang="pt-BR" sz="2400" b="1" u="sng" dirty="0">
              <a:solidFill>
                <a:schemeClr val="accent2"/>
              </a:solidFill>
              <a:latin typeface="Arial Black" panose="020B0A04020102020204" pitchFamily="34" charset="0"/>
              <a:cs typeface="Arial" panose="020B0604020202020204" pitchFamily="34" charset="0"/>
            </a:endParaRPr>
          </a:p>
          <a:p>
            <a:pPr algn="ctr"/>
            <a:endParaRPr lang="pt-BR" sz="2400" b="1" u="sng" dirty="0">
              <a:solidFill>
                <a:schemeClr val="accent2"/>
              </a:solidFill>
              <a:latin typeface="Arial Black" panose="020B0A04020102020204" pitchFamily="34" charset="0"/>
              <a:cs typeface="Arial" panose="020B0604020202020204" pitchFamily="34" charset="0"/>
            </a:endParaRPr>
          </a:p>
          <a:p>
            <a:pPr algn="ctr"/>
            <a:endParaRPr lang="pt-BR" sz="2400" b="1" u="sng" dirty="0">
              <a:solidFill>
                <a:schemeClr val="accent2"/>
              </a:solidFill>
              <a:latin typeface="Arial Black" panose="020B0A04020102020204" pitchFamily="34" charset="0"/>
              <a:cs typeface="Arial" panose="020B0604020202020204" pitchFamily="34" charset="0"/>
            </a:endParaRPr>
          </a:p>
          <a:p>
            <a:pPr algn="ctr"/>
            <a:endParaRPr lang="pt-BR" sz="2400" b="1" u="sng" dirty="0">
              <a:solidFill>
                <a:schemeClr val="accent2"/>
              </a:solidFill>
              <a:latin typeface="Arial Black" panose="020B0A04020102020204" pitchFamily="34" charset="0"/>
              <a:cs typeface="Arial" panose="020B0604020202020204" pitchFamily="34" charset="0"/>
            </a:endParaRPr>
          </a:p>
          <a:p>
            <a:pPr algn="ctr"/>
            <a:endParaRPr lang="pt-BR" sz="2400" b="1" u="sng" dirty="0">
              <a:solidFill>
                <a:schemeClr val="accent2"/>
              </a:solidFill>
              <a:latin typeface="Arial Black" panose="020B0A04020102020204" pitchFamily="34" charset="0"/>
              <a:cs typeface="Arial" panose="020B0604020202020204" pitchFamily="34" charset="0"/>
            </a:endParaRPr>
          </a:p>
          <a:p>
            <a:pPr algn="ctr"/>
            <a:endParaRPr lang="pt-BR" sz="2400" b="1" u="sng" dirty="0">
              <a:solidFill>
                <a:schemeClr val="accent2"/>
              </a:solidFill>
              <a:latin typeface="Arial Black" panose="020B0A04020102020204" pitchFamily="34" charset="0"/>
              <a:cs typeface="Arial" panose="020B0604020202020204" pitchFamily="34" charset="0"/>
            </a:endParaRPr>
          </a:p>
          <a:p>
            <a:pPr algn="ctr"/>
            <a:endParaRPr lang="pt-BR" sz="2400" b="1" u="sng" dirty="0">
              <a:solidFill>
                <a:schemeClr val="accent2"/>
              </a:solidFill>
              <a:latin typeface="Arial Black" panose="020B0A04020102020204" pitchFamily="34" charset="0"/>
              <a:cs typeface="Arial" panose="020B0604020202020204" pitchFamily="34" charset="0"/>
            </a:endParaRPr>
          </a:p>
          <a:p>
            <a:pPr algn="ctr"/>
            <a:endParaRPr lang="pt-BR" sz="2400" b="1" u="sng" dirty="0">
              <a:solidFill>
                <a:schemeClr val="accent2"/>
              </a:solidFill>
              <a:latin typeface="Arial Black" panose="020B0A04020102020204" pitchFamily="34" charset="0"/>
              <a:cs typeface="Arial" panose="020B0604020202020204" pitchFamily="34" charset="0"/>
            </a:endParaRPr>
          </a:p>
          <a:p>
            <a:pPr algn="ctr"/>
            <a:endParaRPr lang="pt-BR" sz="2400" b="1"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60"/>
        <p:cNvGrpSpPr/>
        <p:nvPr/>
      </p:nvGrpSpPr>
      <p:grpSpPr>
        <a:xfrm>
          <a:off x="0" y="0"/>
          <a:ext cx="0" cy="0"/>
          <a:chOff x="0" y="0"/>
          <a:chExt cx="0" cy="0"/>
        </a:xfrm>
      </p:grpSpPr>
      <p:pic>
        <p:nvPicPr>
          <p:cNvPr id="61" name="Google Shape;61;p14"/>
          <p:cNvPicPr preferRelativeResize="0"/>
          <p:nvPr/>
        </p:nvPicPr>
        <p:blipFill>
          <a:blip r:embed="rId3"/>
          <a:stretch>
            <a:fillRect/>
          </a:stretch>
        </p:blipFill>
        <p:spPr>
          <a:xfrm>
            <a:off x="13" y="0"/>
            <a:ext cx="12191987" cy="6858000"/>
          </a:xfrm>
          <a:prstGeom prst="rect">
            <a:avLst/>
          </a:prstGeom>
          <a:noFill/>
          <a:ln>
            <a:noFill/>
          </a:ln>
        </p:spPr>
      </p:pic>
      <p:sp>
        <p:nvSpPr>
          <p:cNvPr id="3" name="CaixaDeTexto 2"/>
          <p:cNvSpPr txBox="1"/>
          <p:nvPr/>
        </p:nvSpPr>
        <p:spPr>
          <a:xfrm>
            <a:off x="388855" y="275437"/>
            <a:ext cx="11177833" cy="7201972"/>
          </a:xfrm>
          <a:prstGeom prst="rect">
            <a:avLst/>
          </a:prstGeom>
          <a:noFill/>
        </p:spPr>
        <p:txBody>
          <a:bodyPr wrap="square">
            <a:spAutoFit/>
          </a:bodyPr>
          <a:lstStyle/>
          <a:p>
            <a:pPr algn="ctr"/>
            <a:r>
              <a:rPr lang="pt-BR" sz="2400" b="1" u="sng" dirty="0">
                <a:solidFill>
                  <a:srgbClr val="00B050"/>
                </a:solidFill>
                <a:latin typeface="Arial Black" panose="020B0A04020102020204" pitchFamily="34" charset="0"/>
                <a:cs typeface="Arial" panose="020B0604020202020204" pitchFamily="34" charset="0"/>
                <a:hlinkClick r:id="rId4"/>
              </a:rPr>
              <a:t>CONTROLE INTERNO MUNICIPAL </a:t>
            </a:r>
            <a:r>
              <a:rPr lang="pt-BR" sz="2400" b="1" u="sng" dirty="0">
                <a:solidFill>
                  <a:srgbClr val="00B050"/>
                </a:solidFill>
                <a:latin typeface="Arial" panose="020B0604020202020204" pitchFamily="34" charset="0"/>
                <a:cs typeface="Arial" panose="020B0604020202020204" pitchFamily="34" charset="0"/>
                <a:hlinkClick r:id="rId4"/>
              </a:rPr>
              <a:t>- </a:t>
            </a:r>
            <a:r>
              <a:rPr lang="pt-BR" sz="2400" b="1" u="sng" dirty="0">
                <a:solidFill>
                  <a:schemeClr val="accent2"/>
                </a:solidFill>
                <a:latin typeface="Arial Black" panose="020B0A04020102020204" pitchFamily="34" charset="0"/>
                <a:cs typeface="Arial" panose="020B0604020202020204" pitchFamily="34" charset="0"/>
                <a:hlinkClick r:id="rId4"/>
              </a:rPr>
              <a:t>O Controle das Finanças</a:t>
            </a:r>
            <a:endParaRPr lang="pt-BR" sz="2400" b="1" u="sng" dirty="0">
              <a:solidFill>
                <a:schemeClr val="accent2"/>
              </a:solidFill>
              <a:latin typeface="Arial Black" panose="020B0A04020102020204" pitchFamily="34" charset="0"/>
              <a:cs typeface="Arial" panose="020B0604020202020204" pitchFamily="34" charset="0"/>
            </a:endParaRPr>
          </a:p>
          <a:p>
            <a:pPr algn="ctr"/>
            <a:endParaRPr lang="pt-BR" sz="2400" b="1" u="sng" dirty="0">
              <a:solidFill>
                <a:schemeClr val="accent2"/>
              </a:solidFill>
              <a:latin typeface="Arial Black" panose="020B0A04020102020204" pitchFamily="34" charset="0"/>
              <a:cs typeface="Arial" panose="020B0604020202020204" pitchFamily="34" charset="0"/>
            </a:endParaRPr>
          </a:p>
          <a:p>
            <a:r>
              <a:rPr lang="pt-BR" sz="2400" b="1" dirty="0">
                <a:solidFill>
                  <a:schemeClr val="accent2"/>
                </a:solidFill>
                <a:latin typeface="Arial Black" panose="020B0A04020102020204" pitchFamily="34" charset="0"/>
                <a:cs typeface="Arial" panose="020B0604020202020204" pitchFamily="34" charset="0"/>
              </a:rPr>
              <a:t>2.2. BENS IMÓVEIS:</a:t>
            </a:r>
          </a:p>
          <a:p>
            <a:endParaRPr lang="pt-BR" sz="2400" b="1" dirty="0">
              <a:solidFill>
                <a:schemeClr val="accent2"/>
              </a:solidFill>
              <a:latin typeface="Arial Black" panose="020B0A04020102020204" pitchFamily="34" charset="0"/>
              <a:cs typeface="Arial" panose="020B0604020202020204" pitchFamily="34" charset="0"/>
            </a:endParaRPr>
          </a:p>
          <a:p>
            <a:pPr algn="just"/>
            <a:r>
              <a:rPr lang="pt-BR" sz="2400" b="1" dirty="0">
                <a:latin typeface="Arial" panose="020B0604020202020204" pitchFamily="34" charset="0"/>
                <a:cs typeface="Arial" panose="020B0604020202020204" pitchFamily="34" charset="0"/>
              </a:rPr>
              <a:t>CONCEITO: </a:t>
            </a:r>
            <a:r>
              <a:rPr lang="pt-BR" sz="2200" dirty="0"/>
              <a:t>São os imóveis que se destinam à execução de serviços administrativos ou à prestação de serviços públicos em geral, tais como prédios de repartições públicas.</a:t>
            </a:r>
            <a:endParaRPr lang="pt-BR" sz="2200" b="1" dirty="0">
              <a:latin typeface="Arial" panose="020B0604020202020204" pitchFamily="34" charset="0"/>
              <a:cs typeface="Arial" panose="020B0604020202020204" pitchFamily="34" charset="0"/>
            </a:endParaRPr>
          </a:p>
          <a:p>
            <a:pPr algn="ctr"/>
            <a:endParaRPr lang="pt-BR" sz="2400" b="1" u="sng" dirty="0">
              <a:solidFill>
                <a:schemeClr val="accent2"/>
              </a:solidFill>
              <a:latin typeface="Arial Black" panose="020B0A04020102020204" pitchFamily="34" charset="0"/>
              <a:cs typeface="Arial" panose="020B0604020202020204" pitchFamily="34" charset="0"/>
            </a:endParaRPr>
          </a:p>
          <a:p>
            <a:pPr algn="just"/>
            <a:r>
              <a:rPr lang="pt-BR" sz="2200" dirty="0"/>
              <a:t>O Código Civil brasileiro, no artigo 79, define bens imóveis como "o solo e tudo quanto se lhe incorporar natural ou artificialmente". </a:t>
            </a:r>
            <a:endParaRPr lang="pt-BR" sz="2200" b="1" u="sng" dirty="0">
              <a:solidFill>
                <a:schemeClr val="accent2"/>
              </a:solidFill>
              <a:latin typeface="Arial Black" panose="020B0A04020102020204" pitchFamily="34" charset="0"/>
              <a:cs typeface="Arial" panose="020B0604020202020204" pitchFamily="34" charset="0"/>
            </a:endParaRPr>
          </a:p>
          <a:p>
            <a:pPr algn="just"/>
            <a:endParaRPr lang="pt-BR" sz="2200" b="1" u="sng" dirty="0">
              <a:solidFill>
                <a:schemeClr val="accent2"/>
              </a:solidFill>
              <a:latin typeface="Arial Black" panose="020B0A04020102020204" pitchFamily="34" charset="0"/>
              <a:cs typeface="Arial" panose="020B0604020202020204" pitchFamily="34" charset="0"/>
            </a:endParaRPr>
          </a:p>
          <a:p>
            <a:pPr algn="just"/>
            <a:r>
              <a:rPr lang="pt-BR" sz="2200" dirty="0"/>
              <a:t>Em resumo, bens imóveis são propriedades fixas ao solo, com características e proteções jurídicas distintas dos bens móveis. </a:t>
            </a:r>
            <a:endParaRPr lang="pt-BR" sz="2200" b="1" u="sng" dirty="0">
              <a:solidFill>
                <a:schemeClr val="accent2"/>
              </a:solidFill>
              <a:latin typeface="Arial Black" panose="020B0A04020102020204" pitchFamily="34" charset="0"/>
              <a:cs typeface="Arial" panose="020B0604020202020204" pitchFamily="34" charset="0"/>
            </a:endParaRPr>
          </a:p>
          <a:p>
            <a:pPr algn="ctr"/>
            <a:endParaRPr lang="pt-BR" sz="2400" b="1" u="sng" dirty="0">
              <a:solidFill>
                <a:schemeClr val="accent2"/>
              </a:solidFill>
              <a:latin typeface="Arial Black" panose="020B0A04020102020204" pitchFamily="34" charset="0"/>
              <a:cs typeface="Arial" panose="020B0604020202020204" pitchFamily="34" charset="0"/>
            </a:endParaRPr>
          </a:p>
          <a:p>
            <a:pPr algn="just"/>
            <a:r>
              <a:rPr lang="pt-BR" sz="2400" b="1" dirty="0">
                <a:latin typeface="Arial" panose="020B0604020202020204" pitchFamily="34" charset="0"/>
                <a:cs typeface="Arial" panose="020B0604020202020204" pitchFamily="34" charset="0"/>
              </a:rPr>
              <a:t>EXEMPLOS DE BENS IMÓVEIS: </a:t>
            </a:r>
            <a:r>
              <a:rPr lang="pt-BR" sz="2200" dirty="0"/>
              <a:t>praças, ruas, edifícios de repartições públicas, escolas municipais, hospitais públicos, terrenos da marinha e terras devolutas. </a:t>
            </a:r>
            <a:endParaRPr lang="pt-BR" sz="2200" b="1" dirty="0">
              <a:latin typeface="Arial" panose="020B0604020202020204" pitchFamily="34" charset="0"/>
              <a:cs typeface="Arial" panose="020B0604020202020204" pitchFamily="34" charset="0"/>
            </a:endParaRPr>
          </a:p>
          <a:p>
            <a:pPr algn="ctr"/>
            <a:endParaRPr lang="pt-BR" sz="2400" b="1" u="sng" dirty="0">
              <a:solidFill>
                <a:schemeClr val="accent2"/>
              </a:solidFill>
              <a:latin typeface="Arial Black" panose="020B0A04020102020204" pitchFamily="34" charset="0"/>
              <a:cs typeface="Arial" panose="020B0604020202020204" pitchFamily="34" charset="0"/>
            </a:endParaRPr>
          </a:p>
          <a:p>
            <a:pPr algn="ctr"/>
            <a:endParaRPr lang="pt-BR" sz="2400" b="1" u="sng" dirty="0">
              <a:solidFill>
                <a:schemeClr val="accent2"/>
              </a:solidFill>
              <a:latin typeface="Arial Black" panose="020B0A04020102020204" pitchFamily="34" charset="0"/>
              <a:cs typeface="Arial" panose="020B0604020202020204" pitchFamily="34" charset="0"/>
            </a:endParaRPr>
          </a:p>
          <a:p>
            <a:pPr algn="ctr"/>
            <a:endParaRPr lang="pt-BR" sz="2400" b="1" u="sng" dirty="0">
              <a:solidFill>
                <a:schemeClr val="accent2"/>
              </a:solidFill>
              <a:latin typeface="Arial Black" panose="020B0A04020102020204" pitchFamily="34" charset="0"/>
              <a:cs typeface="Arial" panose="020B0604020202020204" pitchFamily="34" charset="0"/>
            </a:endParaRPr>
          </a:p>
          <a:p>
            <a:pPr algn="ctr"/>
            <a:endParaRPr lang="pt-BR" sz="2400" b="1" u="sng" dirty="0">
              <a:solidFill>
                <a:schemeClr val="accent2"/>
              </a:solidFill>
              <a:latin typeface="Arial Black" panose="020B0A04020102020204" pitchFamily="34" charset="0"/>
              <a:cs typeface="Arial" panose="020B0604020202020204" pitchFamily="34" charset="0"/>
            </a:endParaRPr>
          </a:p>
          <a:p>
            <a:pPr algn="ctr"/>
            <a:endParaRPr lang="pt-BR" sz="2400" b="1" u="sng" dirty="0">
              <a:solidFill>
                <a:schemeClr val="accent2"/>
              </a:solidFill>
              <a:latin typeface="Arial Black" panose="020B0A04020102020204" pitchFamily="34" charset="0"/>
              <a:cs typeface="Arial" panose="020B0604020202020204" pitchFamily="3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60"/>
        <p:cNvGrpSpPr/>
        <p:nvPr/>
      </p:nvGrpSpPr>
      <p:grpSpPr>
        <a:xfrm>
          <a:off x="0" y="0"/>
          <a:ext cx="0" cy="0"/>
          <a:chOff x="0" y="0"/>
          <a:chExt cx="0" cy="0"/>
        </a:xfrm>
      </p:grpSpPr>
      <p:pic>
        <p:nvPicPr>
          <p:cNvPr id="61" name="Google Shape;61;p14"/>
          <p:cNvPicPr preferRelativeResize="0"/>
          <p:nvPr/>
        </p:nvPicPr>
        <p:blipFill>
          <a:blip r:embed="rId3"/>
          <a:stretch>
            <a:fillRect/>
          </a:stretch>
        </p:blipFill>
        <p:spPr>
          <a:xfrm>
            <a:off x="13" y="0"/>
            <a:ext cx="12191987" cy="6858000"/>
          </a:xfrm>
          <a:prstGeom prst="rect">
            <a:avLst/>
          </a:prstGeom>
          <a:noFill/>
          <a:ln>
            <a:noFill/>
          </a:ln>
        </p:spPr>
      </p:pic>
      <p:sp>
        <p:nvSpPr>
          <p:cNvPr id="3" name="CaixaDeTexto 2"/>
          <p:cNvSpPr txBox="1"/>
          <p:nvPr/>
        </p:nvSpPr>
        <p:spPr>
          <a:xfrm>
            <a:off x="615099" y="330186"/>
            <a:ext cx="11027003" cy="9664184"/>
          </a:xfrm>
          <a:prstGeom prst="rect">
            <a:avLst/>
          </a:prstGeom>
          <a:noFill/>
        </p:spPr>
        <p:txBody>
          <a:bodyPr wrap="square">
            <a:spAutoFit/>
          </a:bodyPr>
          <a:lstStyle/>
          <a:p>
            <a:pPr algn="ctr"/>
            <a:r>
              <a:rPr lang="pt-BR" sz="2400" b="1" u="sng" dirty="0">
                <a:solidFill>
                  <a:srgbClr val="00B050"/>
                </a:solidFill>
                <a:latin typeface="Arial Black" panose="020B0A04020102020204" pitchFamily="34" charset="0"/>
                <a:cs typeface="Arial" panose="020B0604020202020204" pitchFamily="34" charset="0"/>
                <a:hlinkClick r:id="rId4"/>
              </a:rPr>
              <a:t>CONTROLE INTERNO MUNICIPAL </a:t>
            </a:r>
            <a:r>
              <a:rPr lang="pt-BR" sz="2400" b="1" u="sng" dirty="0">
                <a:solidFill>
                  <a:srgbClr val="00B050"/>
                </a:solidFill>
                <a:latin typeface="Arial" panose="020B0604020202020204" pitchFamily="34" charset="0"/>
                <a:cs typeface="Arial" panose="020B0604020202020204" pitchFamily="34" charset="0"/>
                <a:hlinkClick r:id="rId4"/>
              </a:rPr>
              <a:t>- </a:t>
            </a:r>
            <a:r>
              <a:rPr lang="pt-BR" sz="2400" b="1" u="sng" dirty="0">
                <a:solidFill>
                  <a:schemeClr val="accent2"/>
                </a:solidFill>
                <a:latin typeface="Arial Black" panose="020B0A04020102020204" pitchFamily="34" charset="0"/>
                <a:cs typeface="Arial" panose="020B0604020202020204" pitchFamily="34" charset="0"/>
                <a:hlinkClick r:id="rId4"/>
              </a:rPr>
              <a:t>O Controle das Finanças</a:t>
            </a:r>
            <a:endParaRPr lang="pt-BR" sz="2400" b="1" u="sng" dirty="0">
              <a:solidFill>
                <a:schemeClr val="accent2"/>
              </a:solidFill>
              <a:latin typeface="Arial Black" panose="020B0A04020102020204" pitchFamily="34" charset="0"/>
              <a:cs typeface="Arial" panose="020B0604020202020204" pitchFamily="34" charset="0"/>
            </a:endParaRPr>
          </a:p>
          <a:p>
            <a:pPr algn="ctr"/>
            <a:endParaRPr lang="pt-BR" sz="2400" b="1" u="sng" dirty="0">
              <a:solidFill>
                <a:schemeClr val="accent2"/>
              </a:solidFill>
              <a:latin typeface="Arial Black" panose="020B0A04020102020204" pitchFamily="34" charset="0"/>
              <a:cs typeface="Arial" panose="020B0604020202020204" pitchFamily="34" charset="0"/>
            </a:endParaRPr>
          </a:p>
          <a:p>
            <a:r>
              <a:rPr lang="pt-BR" sz="2400" b="1" dirty="0">
                <a:solidFill>
                  <a:schemeClr val="accent2"/>
                </a:solidFill>
                <a:latin typeface="Arial Black" panose="020B0A04020102020204" pitchFamily="34" charset="0"/>
                <a:cs typeface="Arial" panose="020B0604020202020204" pitchFamily="34" charset="0"/>
              </a:rPr>
              <a:t>2.3. BENS SEMOVENTES:</a:t>
            </a:r>
          </a:p>
          <a:p>
            <a:pPr algn="just"/>
            <a:r>
              <a:rPr lang="pt-BR" sz="2400" b="1" dirty="0">
                <a:latin typeface="Arial" panose="020B0604020202020204" pitchFamily="34" charset="0"/>
                <a:cs typeface="Arial" panose="020B0604020202020204" pitchFamily="34" charset="0"/>
              </a:rPr>
              <a:t>CONCEITO: </a:t>
            </a:r>
            <a:r>
              <a:rPr lang="pt-BR" sz="2200" dirty="0"/>
              <a:t>São animais que pertencem ao patrimônio público, como gado, cavalos, aves, entre outros. </a:t>
            </a:r>
            <a:endParaRPr lang="pt-BR" sz="2200" b="1" dirty="0">
              <a:latin typeface="Arial" panose="020B0604020202020204" pitchFamily="34" charset="0"/>
              <a:cs typeface="Arial" panose="020B0604020202020204" pitchFamily="34" charset="0"/>
            </a:endParaRPr>
          </a:p>
          <a:p>
            <a:pPr algn="just"/>
            <a:endParaRPr lang="pt-BR" sz="2200" b="1" u="sng" dirty="0">
              <a:solidFill>
                <a:schemeClr val="accent2"/>
              </a:solidFill>
              <a:latin typeface="Arial Black" panose="020B0A04020102020204" pitchFamily="34" charset="0"/>
              <a:cs typeface="Arial" panose="020B0604020202020204" pitchFamily="34" charset="0"/>
            </a:endParaRPr>
          </a:p>
          <a:p>
            <a:r>
              <a:rPr lang="pt-BR" sz="2200" b="1" dirty="0"/>
              <a:t>Exemplos de bens públicos semoventes:</a:t>
            </a:r>
          </a:p>
          <a:p>
            <a:pPr marL="342900" indent="-342900" algn="just">
              <a:buFont typeface="Arial" panose="020B0604020202020204" pitchFamily="34" charset="0"/>
              <a:buChar char="•"/>
            </a:pPr>
            <a:r>
              <a:rPr lang="pt-BR" sz="2200" dirty="0"/>
              <a:t>Animais utilizados em atividades agropecuárias de órgãos públicos.</a:t>
            </a:r>
          </a:p>
          <a:p>
            <a:pPr marL="342900" indent="-342900" algn="just">
              <a:buFont typeface="Arial" panose="020B0604020202020204" pitchFamily="34" charset="0"/>
              <a:buChar char="•"/>
            </a:pPr>
            <a:r>
              <a:rPr lang="pt-BR" sz="2200" dirty="0"/>
              <a:t>Animais mantidos em zoológicos ou parques públicos.</a:t>
            </a:r>
          </a:p>
          <a:p>
            <a:pPr marL="342900" indent="-342900" algn="just">
              <a:buFont typeface="Arial" panose="020B0604020202020204" pitchFamily="34" charset="0"/>
              <a:buChar char="•"/>
            </a:pPr>
            <a:r>
              <a:rPr lang="pt-BR" sz="2200" dirty="0"/>
              <a:t>Animais utilizados em pesquisas científicas em instituições públicas. </a:t>
            </a:r>
          </a:p>
          <a:p>
            <a:endParaRPr lang="pt-BR" sz="2200" b="1" dirty="0"/>
          </a:p>
          <a:p>
            <a:r>
              <a:rPr lang="pt-BR" sz="2200" b="1" dirty="0"/>
              <a:t>Considerações adicionais: </a:t>
            </a:r>
          </a:p>
          <a:p>
            <a:pPr marL="285750" indent="-285750" algn="just">
              <a:buFont typeface="Arial" panose="020B0604020202020204" pitchFamily="34" charset="0"/>
              <a:buChar char="•"/>
            </a:pPr>
            <a:r>
              <a:rPr lang="pt-BR" sz="2200" dirty="0"/>
              <a:t>O nascimento ou morte de um semovente público deve ser devidamente registrado e comunicado aos órgãos responsáveis. </a:t>
            </a:r>
          </a:p>
          <a:p>
            <a:pPr marL="285750" indent="-285750" algn="just">
              <a:buFont typeface="Arial" panose="020B0604020202020204" pitchFamily="34" charset="0"/>
              <a:buChar char="•"/>
            </a:pPr>
            <a:r>
              <a:rPr lang="pt-BR" sz="2200" dirty="0"/>
              <a:t>Bens públicos semoventes podem ser objeto de avaliação e controle patrimonial, assim como outros bens públicos. </a:t>
            </a:r>
          </a:p>
          <a:p>
            <a:pPr marL="342900" indent="-342900" algn="just">
              <a:buFont typeface="Arial" panose="020B0604020202020204" pitchFamily="34" charset="0"/>
              <a:buChar char="•"/>
            </a:pPr>
            <a:endParaRPr lang="pt-BR" sz="2200" b="1" u="sng" dirty="0">
              <a:solidFill>
                <a:schemeClr val="accent2"/>
              </a:solidFill>
              <a:latin typeface="Arial Black" panose="020B0A04020102020204" pitchFamily="34" charset="0"/>
              <a:cs typeface="Arial" panose="020B0604020202020204" pitchFamily="34" charset="0"/>
            </a:endParaRPr>
          </a:p>
          <a:p>
            <a:pPr algn="ctr"/>
            <a:endParaRPr lang="pt-BR" sz="2400" b="1" u="sng" dirty="0">
              <a:solidFill>
                <a:schemeClr val="accent2"/>
              </a:solidFill>
              <a:latin typeface="Arial Black" panose="020B0A04020102020204" pitchFamily="34" charset="0"/>
              <a:cs typeface="Arial" panose="020B0604020202020204" pitchFamily="34" charset="0"/>
            </a:endParaRPr>
          </a:p>
          <a:p>
            <a:pPr algn="ctr"/>
            <a:endParaRPr lang="pt-BR" sz="2400" b="1" u="sng" dirty="0">
              <a:solidFill>
                <a:schemeClr val="accent2"/>
              </a:solidFill>
              <a:latin typeface="Arial Black" panose="020B0A04020102020204" pitchFamily="34" charset="0"/>
              <a:cs typeface="Arial" panose="020B0604020202020204" pitchFamily="34" charset="0"/>
            </a:endParaRPr>
          </a:p>
          <a:p>
            <a:pPr algn="ctr"/>
            <a:endParaRPr lang="pt-BR" sz="2400" b="1" u="sng" dirty="0">
              <a:solidFill>
                <a:schemeClr val="accent2"/>
              </a:solidFill>
              <a:latin typeface="Arial Black" panose="020B0A04020102020204" pitchFamily="34" charset="0"/>
              <a:cs typeface="Arial" panose="020B0604020202020204" pitchFamily="34" charset="0"/>
            </a:endParaRPr>
          </a:p>
          <a:p>
            <a:pPr algn="ctr"/>
            <a:endParaRPr lang="pt-BR" sz="2400" b="1" u="sng" dirty="0">
              <a:solidFill>
                <a:schemeClr val="accent2"/>
              </a:solidFill>
              <a:latin typeface="Arial Black" panose="020B0A04020102020204" pitchFamily="34" charset="0"/>
              <a:cs typeface="Arial" panose="020B0604020202020204" pitchFamily="34" charset="0"/>
            </a:endParaRPr>
          </a:p>
          <a:p>
            <a:pPr algn="ctr"/>
            <a:endParaRPr lang="pt-BR" sz="2400" b="1" u="sng" dirty="0">
              <a:solidFill>
                <a:schemeClr val="accent2"/>
              </a:solidFill>
              <a:latin typeface="Arial Black" panose="020B0A04020102020204" pitchFamily="34" charset="0"/>
              <a:cs typeface="Arial" panose="020B0604020202020204" pitchFamily="34" charset="0"/>
            </a:endParaRPr>
          </a:p>
          <a:p>
            <a:pPr algn="ctr"/>
            <a:endParaRPr lang="pt-BR" sz="2400" b="1" u="sng" dirty="0">
              <a:solidFill>
                <a:schemeClr val="accent2"/>
              </a:solidFill>
              <a:latin typeface="Arial Black" panose="020B0A04020102020204" pitchFamily="34" charset="0"/>
              <a:cs typeface="Arial" panose="020B0604020202020204" pitchFamily="34" charset="0"/>
            </a:endParaRPr>
          </a:p>
          <a:p>
            <a:pPr algn="ctr"/>
            <a:endParaRPr lang="pt-BR" sz="2400" b="1" u="sng" dirty="0">
              <a:solidFill>
                <a:schemeClr val="accent2"/>
              </a:solidFill>
              <a:latin typeface="Arial Black" panose="020B0A04020102020204" pitchFamily="34" charset="0"/>
              <a:cs typeface="Arial" panose="020B0604020202020204" pitchFamily="34" charset="0"/>
            </a:endParaRPr>
          </a:p>
          <a:p>
            <a:pPr algn="ctr"/>
            <a:endParaRPr lang="pt-BR" sz="2400" b="1" u="sng" dirty="0">
              <a:solidFill>
                <a:schemeClr val="accent2"/>
              </a:solidFill>
              <a:latin typeface="Arial Black" panose="020B0A04020102020204" pitchFamily="34" charset="0"/>
              <a:cs typeface="Arial" panose="020B0604020202020204" pitchFamily="34" charset="0"/>
            </a:endParaRPr>
          </a:p>
          <a:p>
            <a:pPr algn="ctr"/>
            <a:endParaRPr lang="pt-BR" sz="2400" b="1" u="sng" dirty="0">
              <a:solidFill>
                <a:schemeClr val="accent2"/>
              </a:solidFill>
              <a:latin typeface="Arial Black" panose="020B0A04020102020204" pitchFamily="34" charset="0"/>
              <a:cs typeface="Arial" panose="020B0604020202020204" pitchFamily="34" charset="0"/>
            </a:endParaRPr>
          </a:p>
          <a:p>
            <a:pPr algn="ctr"/>
            <a:endParaRPr lang="pt-BR" sz="2400" b="1" u="sng" dirty="0">
              <a:solidFill>
                <a:schemeClr val="accent2"/>
              </a:solidFill>
              <a:latin typeface="Arial Black" panose="020B0A04020102020204" pitchFamily="34" charset="0"/>
              <a:cs typeface="Arial" panose="020B0604020202020204" pitchFamily="34" charset="0"/>
            </a:endParaRPr>
          </a:p>
        </p:txBody>
      </p:sp>
    </p:spTree>
  </p:cSld>
  <p:clrMapOvr>
    <a:masterClrMapping/>
  </p:clrMapOvr>
</p:sld>
</file>

<file path=ppt/theme/theme1.xml><?xml version="1.0" encoding="utf-8"?>
<a:theme xmlns:a="http://schemas.openxmlformats.org/drawingml/2006/main" name="Tema do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o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945</TotalTime>
  <Words>7380</Words>
  <Application>Microsoft Office PowerPoint</Application>
  <PresentationFormat>Widescreen</PresentationFormat>
  <Paragraphs>904</Paragraphs>
  <Slides>51</Slides>
  <Notes>51</Notes>
  <HiddenSlides>0</HiddenSlides>
  <MMClips>0</MMClips>
  <ScaleCrop>false</ScaleCrop>
  <HeadingPairs>
    <vt:vector size="6" baseType="variant">
      <vt:variant>
        <vt:lpstr>Fontes usadas</vt:lpstr>
      </vt:variant>
      <vt:variant>
        <vt:i4>7</vt:i4>
      </vt:variant>
      <vt:variant>
        <vt:lpstr>Tema</vt:lpstr>
      </vt:variant>
      <vt:variant>
        <vt:i4>1</vt:i4>
      </vt:variant>
      <vt:variant>
        <vt:lpstr>Títulos de slides</vt:lpstr>
      </vt:variant>
      <vt:variant>
        <vt:i4>51</vt:i4>
      </vt:variant>
    </vt:vector>
  </HeadingPairs>
  <TitlesOfParts>
    <vt:vector size="59" baseType="lpstr">
      <vt:lpstr>Arial</vt:lpstr>
      <vt:lpstr>Arial Black</vt:lpstr>
      <vt:lpstr>Calibri</vt:lpstr>
      <vt:lpstr>Calibri Light</vt:lpstr>
      <vt:lpstr>Google Sans</vt:lpstr>
      <vt:lpstr>Montserrat</vt:lpstr>
      <vt:lpstr>Wingdings</vt:lpstr>
      <vt:lpstr>Tema do Office</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Ourizona</dc:creator>
  <cp:lastModifiedBy>Ourizona</cp:lastModifiedBy>
  <cp:revision>31</cp:revision>
  <dcterms:created xsi:type="dcterms:W3CDTF">2025-08-11T18:47:00Z</dcterms:created>
  <dcterms:modified xsi:type="dcterms:W3CDTF">2025-08-15T15:44:10Z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7B2488BCC4BE4166A195FA3962DAFA35_13</vt:lpwstr>
  </property>
  <property fmtid="{D5CDD505-2E9C-101B-9397-08002B2CF9AE}" pid="3" name="KSOProductBuildVer">
    <vt:lpwstr>1046-12.2.0.21936</vt:lpwstr>
  </property>
</Properties>
</file>